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90276" r:id="rId1"/>
    <p:sldMasterId id="2147490279" r:id="rId2"/>
    <p:sldMasterId id="2147490284" r:id="rId3"/>
    <p:sldMasterId id="2147490363" r:id="rId4"/>
    <p:sldMasterId id="2147492063" r:id="rId5"/>
  </p:sldMasterIdLst>
  <p:notesMasterIdLst>
    <p:notesMasterId r:id="rId32"/>
  </p:notesMasterIdLst>
  <p:handoutMasterIdLst>
    <p:handoutMasterId r:id="rId33"/>
  </p:handoutMasterIdLst>
  <p:sldIdLst>
    <p:sldId id="1053" r:id="rId6"/>
    <p:sldId id="1040" r:id="rId7"/>
    <p:sldId id="988" r:id="rId8"/>
    <p:sldId id="1051" r:id="rId9"/>
    <p:sldId id="1049" r:id="rId10"/>
    <p:sldId id="1050" r:id="rId11"/>
    <p:sldId id="1052" r:id="rId12"/>
    <p:sldId id="975" r:id="rId13"/>
    <p:sldId id="1046" r:id="rId14"/>
    <p:sldId id="1047" r:id="rId15"/>
    <p:sldId id="959" r:id="rId16"/>
    <p:sldId id="958" r:id="rId17"/>
    <p:sldId id="640" r:id="rId18"/>
    <p:sldId id="955" r:id="rId19"/>
    <p:sldId id="956" r:id="rId20"/>
    <p:sldId id="661" r:id="rId21"/>
    <p:sldId id="570" r:id="rId22"/>
    <p:sldId id="892" r:id="rId23"/>
    <p:sldId id="1044" r:id="rId24"/>
    <p:sldId id="609" r:id="rId25"/>
    <p:sldId id="598" r:id="rId26"/>
    <p:sldId id="973" r:id="rId27"/>
    <p:sldId id="994" r:id="rId28"/>
    <p:sldId id="889" r:id="rId29"/>
    <p:sldId id="571" r:id="rId30"/>
    <p:sldId id="1039" r:id="rId31"/>
  </p:sldIdLst>
  <p:sldSz cx="9144000" cy="6858000" type="screen4x3"/>
  <p:notesSz cx="7099300" cy="102362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5613"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2813"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0013"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7213" indent="15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pos="2880">
          <p15:clr>
            <a:srgbClr val="A4A3A4"/>
          </p15:clr>
        </p15:guide>
        <p15:guide id="2" orient="horz" pos="3067">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0000"/>
    <a:srgbClr val="F2DCDB"/>
    <a:srgbClr val="DC4336"/>
    <a:srgbClr val="D70422"/>
    <a:srgbClr val="FFFFFF"/>
    <a:srgbClr val="FFCCCC"/>
    <a:srgbClr val="FF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1765" autoAdjust="0"/>
  </p:normalViewPr>
  <p:slideViewPr>
    <p:cSldViewPr>
      <p:cViewPr varScale="1">
        <p:scale>
          <a:sx n="77" d="100"/>
          <a:sy n="77" d="100"/>
        </p:scale>
        <p:origin x="1651" y="72"/>
      </p:cViewPr>
      <p:guideLst>
        <p:guide pos="2880"/>
        <p:guide orient="horz" pos="30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4242" y="456"/>
      </p:cViewPr>
      <p:guideLst>
        <p:guide orient="horz" pos="3222"/>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CAD-4C9D-90A5-C11F731A6C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CAD-4C9D-90A5-C11F731A6C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CAD-4C9D-90A5-C11F731A6C54}"/>
              </c:ext>
            </c:extLst>
          </c:dPt>
          <c:dLbls>
            <c:dLbl>
              <c:idx val="0"/>
              <c:layout>
                <c:manualLayout>
                  <c:x val="-0.11513249754178957"/>
                  <c:y val="0.1762648989898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AD-4C9D-90A5-C11F731A6C54}"/>
                </c:ext>
              </c:extLst>
            </c:dLbl>
            <c:dLbl>
              <c:idx val="1"/>
              <c:layout>
                <c:manualLayout>
                  <c:x val="-0.21989614060963625"/>
                  <c:y val="-0.103302272727272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AD-4C9D-90A5-C11F731A6C54}"/>
                </c:ext>
              </c:extLst>
            </c:dLbl>
            <c:dLbl>
              <c:idx val="2"/>
              <c:layout>
                <c:manualLayout>
                  <c:x val="0.18331440511307767"/>
                  <c:y val="0.138715656565656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AD-4C9D-90A5-C11F731A6C5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Sheet2!$B$2:$B$4</c:f>
              <c:strCache>
                <c:ptCount val="3"/>
                <c:pt idx="0">
                  <c:v>住居が土砂災害警戒（特別警戒）区域内</c:v>
                </c:pt>
                <c:pt idx="1">
                  <c:v>住居が土砂災害警戒（特別警戒）区域外</c:v>
                </c:pt>
                <c:pt idx="2">
                  <c:v>分からない</c:v>
                </c:pt>
              </c:strCache>
            </c:strRef>
          </c:cat>
          <c:val>
            <c:numRef>
              <c:f>Sheet2!$C$2:$C$4</c:f>
              <c:numCache>
                <c:formatCode>General</c:formatCode>
                <c:ptCount val="3"/>
                <c:pt idx="0">
                  <c:v>275</c:v>
                </c:pt>
                <c:pt idx="1">
                  <c:v>1007</c:v>
                </c:pt>
                <c:pt idx="2">
                  <c:v>755</c:v>
                </c:pt>
              </c:numCache>
            </c:numRef>
          </c:val>
          <c:extLst>
            <c:ext xmlns:c16="http://schemas.microsoft.com/office/drawing/2014/chart" uri="{C3380CC4-5D6E-409C-BE32-E72D297353CC}">
              <c16:uniqueId val="{00000006-ACAD-4C9D-90A5-C11F731A6C5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74-4883-AC06-7ABAF7CE6F6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174-4883-AC06-7ABAF7CE6F6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74-4883-AC06-7ABAF7CE6F61}"/>
              </c:ext>
            </c:extLst>
          </c:dPt>
          <c:dLbls>
            <c:dLbl>
              <c:idx val="0"/>
              <c:layout>
                <c:manualLayout>
                  <c:x val="-0.13720993117010816"/>
                  <c:y val="0.109057828282828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74-4883-AC06-7ABAF7CE6F61}"/>
                </c:ext>
              </c:extLst>
            </c:dLbl>
            <c:dLbl>
              <c:idx val="1"/>
              <c:layout>
                <c:manualLayout>
                  <c:x val="0.11239823008849557"/>
                  <c:y val="-0.131793939393939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74-4883-AC06-7ABAF7CE6F61}"/>
                </c:ext>
              </c:extLst>
            </c:dLbl>
            <c:dLbl>
              <c:idx val="2"/>
              <c:layout>
                <c:manualLayout>
                  <c:x val="0.16809783677482792"/>
                  <c:y val="0.182797727272727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174-4883-AC06-7ABAF7CE6F6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Sheet2!$B$10:$B$12</c:f>
              <c:strCache>
                <c:ptCount val="3"/>
                <c:pt idx="0">
                  <c:v>住居が土砂災害警戒（特別警戒）区域内</c:v>
                </c:pt>
                <c:pt idx="1">
                  <c:v>住居が土砂災害警戒（特別警戒）区域外</c:v>
                </c:pt>
                <c:pt idx="2">
                  <c:v>分からない</c:v>
                </c:pt>
              </c:strCache>
            </c:strRef>
          </c:cat>
          <c:val>
            <c:numRef>
              <c:f>Sheet2!$C$10:$C$12</c:f>
              <c:numCache>
                <c:formatCode>General</c:formatCode>
                <c:ptCount val="3"/>
                <c:pt idx="0">
                  <c:v>709</c:v>
                </c:pt>
                <c:pt idx="1">
                  <c:v>920</c:v>
                </c:pt>
                <c:pt idx="2">
                  <c:v>422</c:v>
                </c:pt>
              </c:numCache>
            </c:numRef>
          </c:val>
          <c:extLst>
            <c:ext xmlns:c16="http://schemas.microsoft.com/office/drawing/2014/chart" uri="{C3380CC4-5D6E-409C-BE32-E72D297353CC}">
              <c16:uniqueId val="{00000006-E174-4883-AC06-7ABAF7CE6F6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B0-49D2-8782-E99FBA2A435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B0-49D2-8782-E99FBA2A435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B0-49D2-8782-E99FBA2A435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B0-49D2-8782-E99FBA2A435B}"/>
              </c:ext>
            </c:extLst>
          </c:dPt>
          <c:dLbls>
            <c:dLbl>
              <c:idx val="0"/>
              <c:layout>
                <c:manualLayout>
                  <c:x val="-3.9676168005397125E-2"/>
                  <c:y val="0.100803489557234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B0-49D2-8782-E99FBA2A435B}"/>
                </c:ext>
              </c:extLst>
            </c:dLbl>
            <c:dLbl>
              <c:idx val="1"/>
              <c:layout>
                <c:manualLayout>
                  <c:x val="-7.6272931901093716E-2"/>
                  <c:y val="8.30410313572697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B0-49D2-8782-E99FBA2A435B}"/>
                </c:ext>
              </c:extLst>
            </c:dLbl>
            <c:dLbl>
              <c:idx val="2"/>
              <c:layout>
                <c:manualLayout>
                  <c:x val="-0.18542125244398946"/>
                  <c:y val="7.0692764205194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B0-49D2-8782-E99FBA2A435B}"/>
                </c:ext>
              </c:extLst>
            </c:dLbl>
            <c:dLbl>
              <c:idx val="3"/>
              <c:layout>
                <c:manualLayout>
                  <c:x val="0.20498447241479723"/>
                  <c:y val="-9.4058387106670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B0-49D2-8782-E99FBA2A435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Sheet1!$B$2:$B$5</c:f>
              <c:strCache>
                <c:ptCount val="4"/>
                <c:pt idx="0">
                  <c:v>指定された避難場所への避難</c:v>
                </c:pt>
                <c:pt idx="1">
                  <c:v>親せき宅等，避難場所以外への避難</c:v>
                </c:pt>
                <c:pt idx="2">
                  <c:v>自宅内垂直避難など</c:v>
                </c:pt>
                <c:pt idx="3">
                  <c:v>避難していない</c:v>
                </c:pt>
              </c:strCache>
            </c:strRef>
          </c:cat>
          <c:val>
            <c:numRef>
              <c:f>Sheet1!$C$2:$C$5</c:f>
              <c:numCache>
                <c:formatCode>General</c:formatCode>
                <c:ptCount val="4"/>
                <c:pt idx="0">
                  <c:v>20</c:v>
                </c:pt>
                <c:pt idx="1">
                  <c:v>16</c:v>
                </c:pt>
                <c:pt idx="2">
                  <c:v>46</c:v>
                </c:pt>
                <c:pt idx="3">
                  <c:v>193</c:v>
                </c:pt>
              </c:numCache>
            </c:numRef>
          </c:val>
          <c:extLst>
            <c:ext xmlns:c16="http://schemas.microsoft.com/office/drawing/2014/chart" uri="{C3380CC4-5D6E-409C-BE32-E72D297353CC}">
              <c16:uniqueId val="{00000008-03B0-49D2-8782-E99FBA2A435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91-428F-B392-AB8207B5FC1F}"/>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A391-428F-B392-AB8207B5FC1F}"/>
              </c:ext>
            </c:extLst>
          </c:dPt>
          <c:dLbls>
            <c:dLbl>
              <c:idx val="0"/>
              <c:layout>
                <c:manualLayout>
                  <c:x val="-3.9502287061807424E-2"/>
                  <c:y val="9.67497104433031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91-428F-B392-AB8207B5FC1F}"/>
                </c:ext>
              </c:extLst>
            </c:dLbl>
            <c:dLbl>
              <c:idx val="1"/>
              <c:layout>
                <c:manualLayout>
                  <c:x val="1.4027983097793474E-2"/>
                  <c:y val="-0.231633099770105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91-428F-B392-AB8207B5FC1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GP創英角ｺﾞｼｯｸUB" panose="020B0900000000000000" pitchFamily="50" charset="-128"/>
                    <a:ea typeface="HGP創英角ｺﾞｼｯｸUB" panose="020B0900000000000000"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Sheet1!$B$7:$B$8</c:f>
              <c:strCache>
                <c:ptCount val="2"/>
                <c:pt idx="0">
                  <c:v>避難した</c:v>
                </c:pt>
                <c:pt idx="1">
                  <c:v>避難していない</c:v>
                </c:pt>
              </c:strCache>
            </c:strRef>
          </c:cat>
          <c:val>
            <c:numRef>
              <c:f>Sheet1!$C$7:$C$8</c:f>
              <c:numCache>
                <c:formatCode>General</c:formatCode>
                <c:ptCount val="2"/>
                <c:pt idx="0">
                  <c:v>118</c:v>
                </c:pt>
                <c:pt idx="1">
                  <c:v>1948</c:v>
                </c:pt>
              </c:numCache>
            </c:numRef>
          </c:val>
          <c:extLst>
            <c:ext xmlns:c16="http://schemas.microsoft.com/office/drawing/2014/chart" uri="{C3380CC4-5D6E-409C-BE32-E72D297353CC}">
              <c16:uniqueId val="{00000004-A391-428F-B392-AB8207B5FC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w="9525" cap="flat" cmpd="sng" algn="ctr">
      <a:noFill/>
      <a:round/>
    </a:ln>
    <a:effectLst/>
  </c:spPr>
  <c:txPr>
    <a:bodyPr/>
    <a:lstStyle/>
    <a:p>
      <a:pPr>
        <a:defRPr>
          <a:noFill/>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0.28731</cdr:x>
      <cdr:y>0.40937</cdr:y>
    </cdr:from>
    <cdr:to>
      <cdr:x>0.47439</cdr:x>
      <cdr:y>0.4815</cdr:y>
    </cdr:to>
    <cdr:sp macro="" textlink="">
      <cdr:nvSpPr>
        <cdr:cNvPr id="2" name="テキスト ボックス 17"/>
        <cdr:cNvSpPr txBox="1"/>
      </cdr:nvSpPr>
      <cdr:spPr>
        <a:xfrm xmlns:a="http://schemas.openxmlformats.org/drawingml/2006/main">
          <a:off x="1270790" y="1921490"/>
          <a:ext cx="827471"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en-US" altLang="ja-JP" sz="1600" dirty="0">
              <a:solidFill>
                <a:schemeClr val="bg1"/>
              </a:solidFill>
              <a:latin typeface="HGP創英角ｺﾞｼｯｸUB" panose="020B0900000000000000" pitchFamily="50" charset="-128"/>
              <a:ea typeface="HGP創英角ｺﾞｼｯｸUB" panose="020B0900000000000000" pitchFamily="50" charset="-128"/>
            </a:rPr>
            <a:t>70.2</a:t>
          </a: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a:t>
          </a:r>
        </a:p>
      </cdr:txBody>
    </cdr:sp>
  </cdr:relSizeAnchor>
  <cdr:relSizeAnchor xmlns:cdr="http://schemas.openxmlformats.org/drawingml/2006/chartDrawing">
    <cdr:from>
      <cdr:x>0.60745</cdr:x>
      <cdr:y>0.28257</cdr:y>
    </cdr:from>
    <cdr:to>
      <cdr:x>0.79453</cdr:x>
      <cdr:y>0.35469</cdr:y>
    </cdr:to>
    <cdr:sp macro="" textlink="">
      <cdr:nvSpPr>
        <cdr:cNvPr id="3" name="テキスト ボックス 17"/>
        <cdr:cNvSpPr txBox="1"/>
      </cdr:nvSpPr>
      <cdr:spPr>
        <a:xfrm xmlns:a="http://schemas.openxmlformats.org/drawingml/2006/main">
          <a:off x="2686830" y="1326300"/>
          <a:ext cx="827471"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en-US" altLang="ja-JP" sz="1600" dirty="0">
              <a:solidFill>
                <a:schemeClr val="bg1"/>
              </a:solidFill>
              <a:latin typeface="HGP創英角ｺﾞｼｯｸUB" panose="020B0900000000000000" pitchFamily="50" charset="-128"/>
              <a:ea typeface="HGP創英角ｺﾞｼｯｸUB" panose="020B0900000000000000" pitchFamily="50" charset="-128"/>
            </a:rPr>
            <a:t>16.7</a:t>
          </a: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0E55A092-CF28-1DBF-F55B-A189F54488C4}"/>
              </a:ext>
            </a:extLst>
          </p:cNvPr>
          <p:cNvSpPr>
            <a:spLocks noGrp="1" noChangeArrowheads="1"/>
          </p:cNvSpPr>
          <p:nvPr>
            <p:ph type="hdr" sz="quarter"/>
          </p:nvPr>
        </p:nvSpPr>
        <p:spPr bwMode="auto">
          <a:xfrm>
            <a:off x="1" y="0"/>
            <a:ext cx="3075480" cy="51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t" anchorCtr="0" compatLnSpc="1">
            <a:prstTxWarp prst="textNoShape">
              <a:avLst/>
            </a:prstTxWarp>
          </a:bodyPr>
          <a:lstStyle>
            <a:lvl1pPr defTabSz="942229" eaLnBrk="0" hangingPunct="0">
              <a:defRPr kumimoji="0" sz="1400">
                <a:latin typeface="Times New Roman" pitchFamily="18" charset="0"/>
                <a:ea typeface="ＭＳ Ｐゴシック" pitchFamily="50" charset="-128"/>
              </a:defRPr>
            </a:lvl1pPr>
          </a:lstStyle>
          <a:p>
            <a:pPr>
              <a:defRPr/>
            </a:pPr>
            <a:endParaRPr lang="en-US" altLang="ja-JP"/>
          </a:p>
        </p:txBody>
      </p:sp>
      <p:sp>
        <p:nvSpPr>
          <p:cNvPr id="88067" name="Rectangle 3">
            <a:extLst>
              <a:ext uri="{FF2B5EF4-FFF2-40B4-BE49-F238E27FC236}">
                <a16:creationId xmlns:a16="http://schemas.microsoft.com/office/drawing/2014/main" id="{9BF69FBD-BA08-0BE1-C021-CC3EFAD63BF1}"/>
              </a:ext>
            </a:extLst>
          </p:cNvPr>
          <p:cNvSpPr>
            <a:spLocks noGrp="1" noChangeArrowheads="1"/>
          </p:cNvSpPr>
          <p:nvPr>
            <p:ph type="dt" sz="quarter" idx="1"/>
          </p:nvPr>
        </p:nvSpPr>
        <p:spPr bwMode="auto">
          <a:xfrm>
            <a:off x="4023824" y="0"/>
            <a:ext cx="3075479" cy="51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t" anchorCtr="0" compatLnSpc="1">
            <a:prstTxWarp prst="textNoShape">
              <a:avLst/>
            </a:prstTxWarp>
          </a:bodyPr>
          <a:lstStyle>
            <a:lvl1pPr algn="r" defTabSz="942229" eaLnBrk="0" hangingPunct="0">
              <a:defRPr kumimoji="0" sz="1400">
                <a:latin typeface="Times New Roman" pitchFamily="18" charset="0"/>
                <a:ea typeface="ＭＳ Ｐゴシック" pitchFamily="50" charset="-128"/>
              </a:defRPr>
            </a:lvl1pPr>
          </a:lstStyle>
          <a:p>
            <a:pPr>
              <a:defRPr/>
            </a:pPr>
            <a:endParaRPr lang="en-US" altLang="ja-JP"/>
          </a:p>
        </p:txBody>
      </p:sp>
      <p:sp>
        <p:nvSpPr>
          <p:cNvPr id="88068" name="Rectangle 4">
            <a:extLst>
              <a:ext uri="{FF2B5EF4-FFF2-40B4-BE49-F238E27FC236}">
                <a16:creationId xmlns:a16="http://schemas.microsoft.com/office/drawing/2014/main" id="{AB652825-6417-AE9A-C2DD-47F9F3E1E301}"/>
              </a:ext>
            </a:extLst>
          </p:cNvPr>
          <p:cNvSpPr>
            <a:spLocks noGrp="1" noChangeArrowheads="1"/>
          </p:cNvSpPr>
          <p:nvPr>
            <p:ph type="ftr" sz="quarter" idx="2"/>
          </p:nvPr>
        </p:nvSpPr>
        <p:spPr bwMode="auto">
          <a:xfrm>
            <a:off x="1" y="9723817"/>
            <a:ext cx="3075480" cy="51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b" anchorCtr="0" compatLnSpc="1">
            <a:prstTxWarp prst="textNoShape">
              <a:avLst/>
            </a:prstTxWarp>
          </a:bodyPr>
          <a:lstStyle>
            <a:lvl1pPr defTabSz="942229" eaLnBrk="0" hangingPunct="0">
              <a:defRPr kumimoji="0" sz="1400">
                <a:latin typeface="Times New Roman" pitchFamily="18" charset="0"/>
                <a:ea typeface="ＭＳ Ｐゴシック" pitchFamily="50" charset="-128"/>
              </a:defRPr>
            </a:lvl1pPr>
          </a:lstStyle>
          <a:p>
            <a:pPr>
              <a:defRPr/>
            </a:pPr>
            <a:endParaRPr lang="en-US" altLang="ja-JP"/>
          </a:p>
        </p:txBody>
      </p:sp>
      <p:sp>
        <p:nvSpPr>
          <p:cNvPr id="88069" name="Rectangle 5">
            <a:extLst>
              <a:ext uri="{FF2B5EF4-FFF2-40B4-BE49-F238E27FC236}">
                <a16:creationId xmlns:a16="http://schemas.microsoft.com/office/drawing/2014/main" id="{A8E7E52C-8218-9856-0F01-EEA24B19917E}"/>
              </a:ext>
            </a:extLst>
          </p:cNvPr>
          <p:cNvSpPr>
            <a:spLocks noGrp="1" noChangeArrowheads="1"/>
          </p:cNvSpPr>
          <p:nvPr>
            <p:ph type="sldNum" sz="quarter" idx="3"/>
          </p:nvPr>
        </p:nvSpPr>
        <p:spPr bwMode="auto">
          <a:xfrm>
            <a:off x="4023824" y="9723817"/>
            <a:ext cx="3075479" cy="51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b" anchorCtr="0" compatLnSpc="1">
            <a:prstTxWarp prst="textNoShape">
              <a:avLst/>
            </a:prstTxWarp>
          </a:bodyPr>
          <a:lstStyle>
            <a:lvl1pPr algn="r" defTabSz="941060">
              <a:defRPr kumimoji="0" sz="1400">
                <a:latin typeface="Times New Roman" panose="02020603050405020304" pitchFamily="18" charset="0"/>
              </a:defRPr>
            </a:lvl1pPr>
          </a:lstStyle>
          <a:p>
            <a:fld id="{59206E06-BB5F-4304-A30F-11DCBD94F8B3}" type="slidenum">
              <a:rPr lang="en-US" altLang="ja-JP"/>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2EC1328-5C6C-5427-BBB1-C514F8E63DC7}"/>
              </a:ext>
            </a:extLst>
          </p:cNvPr>
          <p:cNvSpPr>
            <a:spLocks noGrp="1" noChangeArrowheads="1"/>
          </p:cNvSpPr>
          <p:nvPr>
            <p:ph type="hdr" sz="quarter"/>
          </p:nvPr>
        </p:nvSpPr>
        <p:spPr bwMode="auto">
          <a:xfrm>
            <a:off x="1" y="0"/>
            <a:ext cx="3075480" cy="51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t" anchorCtr="0" compatLnSpc="1">
            <a:prstTxWarp prst="textNoShape">
              <a:avLst/>
            </a:prstTxWarp>
          </a:bodyPr>
          <a:lstStyle>
            <a:lvl1pPr defTabSz="942229" eaLnBrk="0" hangingPunct="0">
              <a:defRPr kumimoji="0" sz="1400">
                <a:latin typeface="Times New Roman" pitchFamily="18" charset="0"/>
                <a:ea typeface="ＭＳ Ｐゴシック" pitchFamily="50" charset="-128"/>
              </a:defRPr>
            </a:lvl1pPr>
          </a:lstStyle>
          <a:p>
            <a:pPr>
              <a:defRPr/>
            </a:pPr>
            <a:endParaRPr lang="en-US" altLang="ja-JP" dirty="0"/>
          </a:p>
        </p:txBody>
      </p:sp>
      <p:sp>
        <p:nvSpPr>
          <p:cNvPr id="24579" name="Rectangle 3">
            <a:extLst>
              <a:ext uri="{FF2B5EF4-FFF2-40B4-BE49-F238E27FC236}">
                <a16:creationId xmlns:a16="http://schemas.microsoft.com/office/drawing/2014/main" id="{88157426-FC78-FDA1-1FF8-5F9FF8F29B06}"/>
              </a:ext>
            </a:extLst>
          </p:cNvPr>
          <p:cNvSpPr>
            <a:spLocks noGrp="1" noChangeArrowheads="1"/>
          </p:cNvSpPr>
          <p:nvPr>
            <p:ph type="dt" idx="1"/>
          </p:nvPr>
        </p:nvSpPr>
        <p:spPr bwMode="auto">
          <a:xfrm>
            <a:off x="4023824" y="0"/>
            <a:ext cx="3075479" cy="51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t" anchorCtr="0" compatLnSpc="1">
            <a:prstTxWarp prst="textNoShape">
              <a:avLst/>
            </a:prstTxWarp>
          </a:bodyPr>
          <a:lstStyle>
            <a:lvl1pPr algn="r" defTabSz="942229" eaLnBrk="0" hangingPunct="0">
              <a:defRPr kumimoji="0" sz="1400">
                <a:latin typeface="Times New Roman" pitchFamily="18" charset="0"/>
                <a:ea typeface="ＭＳ Ｐゴシック" pitchFamily="50" charset="-128"/>
              </a:defRPr>
            </a:lvl1pPr>
          </a:lstStyle>
          <a:p>
            <a:pPr>
              <a:defRPr/>
            </a:pPr>
            <a:endParaRPr lang="en-US" altLang="ja-JP"/>
          </a:p>
        </p:txBody>
      </p:sp>
      <p:sp>
        <p:nvSpPr>
          <p:cNvPr id="25604" name="Rectangle 4">
            <a:extLst>
              <a:ext uri="{FF2B5EF4-FFF2-40B4-BE49-F238E27FC236}">
                <a16:creationId xmlns:a16="http://schemas.microsoft.com/office/drawing/2014/main" id="{CEE9E5E4-3268-3C25-16ED-CF165DBE26B2}"/>
              </a:ext>
            </a:extLst>
          </p:cNvPr>
          <p:cNvSpPr>
            <a:spLocks noGrp="1" noRot="1" noChangeAspect="1" noChangeArrowheads="1" noTextEdit="1"/>
          </p:cNvSpPr>
          <p:nvPr>
            <p:ph type="sldImg" idx="2"/>
          </p:nvPr>
        </p:nvSpPr>
        <p:spPr bwMode="auto">
          <a:xfrm>
            <a:off x="992188" y="766763"/>
            <a:ext cx="5121275" cy="38401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a:extLst>
              <a:ext uri="{FF2B5EF4-FFF2-40B4-BE49-F238E27FC236}">
                <a16:creationId xmlns:a16="http://schemas.microsoft.com/office/drawing/2014/main" id="{8B16B140-97C8-331F-3365-9CE49E834136}"/>
              </a:ext>
            </a:extLst>
          </p:cNvPr>
          <p:cNvSpPr>
            <a:spLocks noGrp="1" noChangeArrowheads="1"/>
          </p:cNvSpPr>
          <p:nvPr>
            <p:ph type="body" sz="quarter" idx="3"/>
          </p:nvPr>
        </p:nvSpPr>
        <p:spPr bwMode="auto">
          <a:xfrm>
            <a:off x="946687" y="4861911"/>
            <a:ext cx="5205933" cy="460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4582" name="Rectangle 6">
            <a:extLst>
              <a:ext uri="{FF2B5EF4-FFF2-40B4-BE49-F238E27FC236}">
                <a16:creationId xmlns:a16="http://schemas.microsoft.com/office/drawing/2014/main" id="{502F96EF-7C67-88F6-A999-312F34160001}"/>
              </a:ext>
            </a:extLst>
          </p:cNvPr>
          <p:cNvSpPr>
            <a:spLocks noGrp="1" noChangeArrowheads="1"/>
          </p:cNvSpPr>
          <p:nvPr>
            <p:ph type="ftr" sz="quarter" idx="4"/>
          </p:nvPr>
        </p:nvSpPr>
        <p:spPr bwMode="auto">
          <a:xfrm>
            <a:off x="1" y="9723817"/>
            <a:ext cx="3075480" cy="51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b" anchorCtr="0" compatLnSpc="1">
            <a:prstTxWarp prst="textNoShape">
              <a:avLst/>
            </a:prstTxWarp>
          </a:bodyPr>
          <a:lstStyle>
            <a:lvl1pPr defTabSz="942229" eaLnBrk="0" hangingPunct="0">
              <a:defRPr kumimoji="0" sz="1400">
                <a:latin typeface="Times New Roman" pitchFamily="18" charset="0"/>
                <a:ea typeface="ＭＳ Ｐゴシック" pitchFamily="50" charset="-128"/>
              </a:defRPr>
            </a:lvl1pPr>
          </a:lstStyle>
          <a:p>
            <a:pPr>
              <a:defRPr/>
            </a:pPr>
            <a:endParaRPr lang="en-US" altLang="ja-JP"/>
          </a:p>
        </p:txBody>
      </p:sp>
      <p:sp>
        <p:nvSpPr>
          <p:cNvPr id="24583" name="Rectangle 7">
            <a:extLst>
              <a:ext uri="{FF2B5EF4-FFF2-40B4-BE49-F238E27FC236}">
                <a16:creationId xmlns:a16="http://schemas.microsoft.com/office/drawing/2014/main" id="{6ECF5EBE-E361-47B7-65B3-FDC14C3C5FBA}"/>
              </a:ext>
            </a:extLst>
          </p:cNvPr>
          <p:cNvSpPr>
            <a:spLocks noGrp="1" noChangeArrowheads="1"/>
          </p:cNvSpPr>
          <p:nvPr>
            <p:ph type="sldNum" sz="quarter" idx="5"/>
          </p:nvPr>
        </p:nvSpPr>
        <p:spPr bwMode="auto">
          <a:xfrm>
            <a:off x="4023824" y="9723817"/>
            <a:ext cx="3075479" cy="512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22" tIns="47207" rIns="94422" bIns="47207" numCol="1" anchor="b" anchorCtr="0" compatLnSpc="1">
            <a:prstTxWarp prst="textNoShape">
              <a:avLst/>
            </a:prstTxWarp>
          </a:bodyPr>
          <a:lstStyle>
            <a:lvl1pPr algn="r" defTabSz="941060">
              <a:defRPr kumimoji="0" sz="1400">
                <a:latin typeface="Times New Roman" panose="02020603050405020304" pitchFamily="18" charset="0"/>
              </a:defRPr>
            </a:lvl1pPr>
          </a:lstStyle>
          <a:p>
            <a:fld id="{7FBD3595-3114-44E0-AE98-5CDFFC39DA3D}"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5613"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2813"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0013"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7213"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5223" algn="l" defTabSz="914088" rtl="0" eaLnBrk="1" latinLnBrk="0" hangingPunct="1">
      <a:defRPr kumimoji="1" sz="1200" kern="1200">
        <a:solidFill>
          <a:schemeClr val="tx1"/>
        </a:solidFill>
        <a:latin typeface="+mn-lt"/>
        <a:ea typeface="+mn-ea"/>
        <a:cs typeface="+mn-cs"/>
      </a:defRPr>
    </a:lvl6pPr>
    <a:lvl7pPr marL="2742268" algn="l" defTabSz="914088" rtl="0" eaLnBrk="1" latinLnBrk="0" hangingPunct="1">
      <a:defRPr kumimoji="1" sz="1200" kern="1200">
        <a:solidFill>
          <a:schemeClr val="tx1"/>
        </a:solidFill>
        <a:latin typeface="+mn-lt"/>
        <a:ea typeface="+mn-ea"/>
        <a:cs typeface="+mn-cs"/>
      </a:defRPr>
    </a:lvl7pPr>
    <a:lvl8pPr marL="3199312" algn="l" defTabSz="914088" rtl="0" eaLnBrk="1" latinLnBrk="0" hangingPunct="1">
      <a:defRPr kumimoji="1" sz="1200" kern="1200">
        <a:solidFill>
          <a:schemeClr val="tx1"/>
        </a:solidFill>
        <a:latin typeface="+mn-lt"/>
        <a:ea typeface="+mn-ea"/>
        <a:cs typeface="+mn-cs"/>
      </a:defRPr>
    </a:lvl8pPr>
    <a:lvl9pPr marL="3656356" algn="l" defTabSz="91408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42274E1A-FE5D-2E2E-4D4F-42395539183D}"/>
              </a:ext>
            </a:extLst>
          </p:cNvPr>
          <p:cNvSpPr>
            <a:spLocks noGrp="1" noRot="1" noChangeAspect="1" noTextEdit="1"/>
          </p:cNvSpPr>
          <p:nvPr>
            <p:ph type="sldImg"/>
          </p:nvPr>
        </p:nvSpPr>
        <p:spPr>
          <a:xfrm>
            <a:off x="436563" y="84138"/>
            <a:ext cx="6226175" cy="4670425"/>
          </a:xfrm>
          <a:ln/>
        </p:spPr>
      </p:sp>
      <p:sp>
        <p:nvSpPr>
          <p:cNvPr id="65539" name="ノート プレースホルダー 2">
            <a:extLst>
              <a:ext uri="{FF2B5EF4-FFF2-40B4-BE49-F238E27FC236}">
                <a16:creationId xmlns:a16="http://schemas.microsoft.com/office/drawing/2014/main" id="{51CF0523-3959-7107-B1CE-EF770FAB326A}"/>
              </a:ext>
            </a:extLst>
          </p:cNvPr>
          <p:cNvSpPr>
            <a:spLocks noGrp="1"/>
          </p:cNvSpPr>
          <p:nvPr>
            <p:ph type="body" idx="1"/>
          </p:nvPr>
        </p:nvSpPr>
        <p:spPr>
          <a:noFill/>
        </p:spPr>
        <p:txBody>
          <a:bodyPr/>
          <a:lstStyle/>
          <a:p>
            <a:pPr eaLnBrk="1" hangingPunct="1"/>
            <a:r>
              <a:rPr lang="ja-JP" altLang="en-US" dirty="0">
                <a:latin typeface="+mj-ea"/>
                <a:ea typeface="+mj-ea"/>
              </a:rPr>
              <a:t>平成１１年災害の教訓を踏まえ、広島県では平成１５年３月に全国で初めて土砂災害警戒区域の指定を行ったほか、平成１３年、１４年には雨量情報や土砂災害危険箇所の</a:t>
            </a:r>
            <a:r>
              <a:rPr lang="en-US" altLang="ja-JP" dirty="0">
                <a:latin typeface="+mj-ea"/>
                <a:ea typeface="+mj-ea"/>
              </a:rPr>
              <a:t>HP</a:t>
            </a:r>
            <a:r>
              <a:rPr lang="ja-JP" altLang="en-US" dirty="0">
                <a:latin typeface="+mj-ea"/>
                <a:ea typeface="+mj-ea"/>
              </a:rPr>
              <a:t>上での公表を開始するなど、</a:t>
            </a:r>
            <a:endParaRPr lang="en-US" altLang="ja-JP" dirty="0">
              <a:latin typeface="+mj-ea"/>
              <a:ea typeface="+mj-ea"/>
            </a:endParaRPr>
          </a:p>
          <a:p>
            <a:pPr eaLnBrk="1" hangingPunct="1"/>
            <a:r>
              <a:rPr lang="ja-JP" altLang="en-US" dirty="0">
                <a:latin typeface="+mj-ea"/>
                <a:ea typeface="+mj-ea"/>
              </a:rPr>
              <a:t>住民へのリスク情報の提供をいち早く進めてきました。</a:t>
            </a:r>
          </a:p>
        </p:txBody>
      </p:sp>
      <p:sp>
        <p:nvSpPr>
          <p:cNvPr id="65540" name="スライド番号プレースホルダー 3">
            <a:extLst>
              <a:ext uri="{FF2B5EF4-FFF2-40B4-BE49-F238E27FC236}">
                <a16:creationId xmlns:a16="http://schemas.microsoft.com/office/drawing/2014/main" id="{1837CA34-F3A1-020A-4EED-03452CB799E0}"/>
              </a:ext>
            </a:extLst>
          </p:cNvPr>
          <p:cNvSpPr>
            <a:spLocks noGrp="1"/>
          </p:cNvSpPr>
          <p:nvPr>
            <p:ph type="sldNum" sz="quarter" idx="5"/>
          </p:nvPr>
        </p:nvSpPr>
        <p:spPr>
          <a:noFill/>
        </p:spPr>
        <p:txBody>
          <a:bodyPr/>
          <a:lstStyle>
            <a:lvl1pPr defTabSz="936569">
              <a:defRPr kumimoji="1">
                <a:solidFill>
                  <a:schemeClr val="tx1"/>
                </a:solidFill>
                <a:latin typeface="Arial" panose="020B0604020202020204" pitchFamily="34" charset="0"/>
                <a:ea typeface="ＭＳ Ｐゴシック" panose="020B0600070205080204" pitchFamily="50" charset="-128"/>
              </a:defRPr>
            </a:lvl1pPr>
            <a:lvl2pPr defTabSz="936569">
              <a:defRPr kumimoji="1">
                <a:solidFill>
                  <a:schemeClr val="tx1"/>
                </a:solidFill>
                <a:latin typeface="Arial" panose="020B0604020202020204" pitchFamily="34" charset="0"/>
                <a:ea typeface="ＭＳ Ｐゴシック" panose="020B0600070205080204" pitchFamily="50" charset="-128"/>
              </a:defRPr>
            </a:lvl2pPr>
            <a:lvl3pPr defTabSz="936569">
              <a:defRPr kumimoji="1">
                <a:solidFill>
                  <a:schemeClr val="tx1"/>
                </a:solidFill>
                <a:latin typeface="Arial" panose="020B0604020202020204" pitchFamily="34" charset="0"/>
                <a:ea typeface="ＭＳ Ｐゴシック" panose="020B0600070205080204" pitchFamily="50" charset="-128"/>
              </a:defRPr>
            </a:lvl3pPr>
            <a:lvl4pPr defTabSz="936569">
              <a:defRPr kumimoji="1">
                <a:solidFill>
                  <a:schemeClr val="tx1"/>
                </a:solidFill>
                <a:latin typeface="Arial" panose="020B0604020202020204" pitchFamily="34" charset="0"/>
                <a:ea typeface="ＭＳ Ｐゴシック" panose="020B0600070205080204" pitchFamily="50" charset="-128"/>
              </a:defRPr>
            </a:lvl4pPr>
            <a:lvl5pPr defTabSz="936569">
              <a:defRPr kumimoji="1">
                <a:solidFill>
                  <a:schemeClr val="tx1"/>
                </a:solidFill>
                <a:latin typeface="Arial" panose="020B0604020202020204" pitchFamily="34" charset="0"/>
                <a:ea typeface="ＭＳ Ｐゴシック" panose="020B0600070205080204" pitchFamily="50" charset="-128"/>
              </a:defRPr>
            </a:lvl5pPr>
            <a:lvl6pPr marL="2364427"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897FE6A-B645-4D8A-A58A-1768E2D19F1B}" type="slidenum">
              <a:rPr kumimoji="0" lang="ja-JP" altLang="en-US">
                <a:solidFill>
                  <a:srgbClr val="000000"/>
                </a:solidFill>
                <a:latin typeface="Times New Roman" panose="02020603050405020304" pitchFamily="18" charset="0"/>
              </a:rPr>
              <a:pPr/>
              <a:t>1</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6038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E5321057-3E00-D034-697C-CB421E883589}"/>
              </a:ext>
            </a:extLst>
          </p:cNvPr>
          <p:cNvSpPr>
            <a:spLocks noGrp="1" noRot="1" noChangeAspect="1" noTextEdit="1"/>
          </p:cNvSpPr>
          <p:nvPr>
            <p:ph type="sldImg"/>
          </p:nvPr>
        </p:nvSpPr>
        <p:spPr>
          <a:xfrm>
            <a:off x="419100" y="174625"/>
            <a:ext cx="6224588" cy="4668838"/>
          </a:xfrm>
          <a:ln/>
        </p:spPr>
      </p:sp>
      <p:sp>
        <p:nvSpPr>
          <p:cNvPr id="63491" name="ノート プレースホルダー 2">
            <a:extLst>
              <a:ext uri="{FF2B5EF4-FFF2-40B4-BE49-F238E27FC236}">
                <a16:creationId xmlns:a16="http://schemas.microsoft.com/office/drawing/2014/main" id="{038040EB-1BCA-6CFA-1D35-D0D021A8A74D}"/>
              </a:ext>
            </a:extLst>
          </p:cNvPr>
          <p:cNvSpPr>
            <a:spLocks noGrp="1"/>
          </p:cNvSpPr>
          <p:nvPr>
            <p:ph type="body" idx="1"/>
          </p:nvPr>
        </p:nvSpPr>
        <p:spPr>
          <a:noFill/>
        </p:spPr>
        <p:txBody>
          <a:bodyPr/>
          <a:lstStyle/>
          <a:p>
            <a:r>
              <a:rPr lang="ja-JP" altLang="en-US" dirty="0">
                <a:latin typeface="+mj-ea"/>
                <a:ea typeface="+mj-ea"/>
                <a:cs typeface="Times New Roman" panose="02020603050405020304" pitchFamily="18" charset="0"/>
              </a:rPr>
              <a:t>また、平成２６年の被災を受け、</a:t>
            </a:r>
            <a:r>
              <a:rPr lang="ja-JP" altLang="ja-JP" dirty="0">
                <a:latin typeface="+mj-ea"/>
                <a:ea typeface="+mj-ea"/>
                <a:cs typeface="Times New Roman" panose="02020603050405020304" pitchFamily="18" charset="0"/>
              </a:rPr>
              <a:t>平成</a:t>
            </a:r>
            <a:r>
              <a:rPr lang="en-US" altLang="ja-JP" dirty="0">
                <a:latin typeface="+mj-ea"/>
                <a:ea typeface="+mj-ea"/>
                <a:cs typeface="Times New Roman" panose="02020603050405020304" pitchFamily="18" charset="0"/>
              </a:rPr>
              <a:t> 27 </a:t>
            </a:r>
            <a:r>
              <a:rPr lang="ja-JP" altLang="ja-JP" dirty="0">
                <a:latin typeface="+mj-ea"/>
                <a:ea typeface="+mj-ea"/>
                <a:cs typeface="Times New Roman" panose="02020603050405020304" pitchFamily="18" charset="0"/>
              </a:rPr>
              <a:t>年</a:t>
            </a:r>
            <a:r>
              <a:rPr lang="en-US" altLang="ja-JP" dirty="0">
                <a:latin typeface="+mj-ea"/>
                <a:ea typeface="+mj-ea"/>
                <a:cs typeface="Times New Roman" panose="02020603050405020304" pitchFamily="18" charset="0"/>
              </a:rPr>
              <a:t> 3 </a:t>
            </a:r>
            <a:r>
              <a:rPr lang="ja-JP" altLang="ja-JP" dirty="0">
                <a:latin typeface="+mj-ea"/>
                <a:ea typeface="+mj-ea"/>
                <a:cs typeface="Times New Roman" panose="02020603050405020304" pitchFamily="18" charset="0"/>
              </a:rPr>
              <a:t>月に、「災害死ゼロ」を新たな目標として掲げた、広島県「みんなで減災」県民総ぐるみ運動条例を制定し、「自助」「共助」の視点に特化した具体的な行動規範を定め、県民運動として取り組んでいくこととした</a:t>
            </a:r>
            <a:r>
              <a:rPr lang="ja-JP" altLang="en-US" dirty="0">
                <a:latin typeface="+mj-ea"/>
                <a:ea typeface="+mj-ea"/>
                <a:cs typeface="Times New Roman" panose="02020603050405020304" pitchFamily="18" charset="0"/>
              </a:rPr>
              <a:t>。</a:t>
            </a:r>
            <a:endParaRPr lang="en-US" altLang="ja-JP" dirty="0">
              <a:latin typeface="+mj-ea"/>
              <a:ea typeface="+mj-ea"/>
            </a:endParaRPr>
          </a:p>
          <a:p>
            <a:r>
              <a:rPr lang="ja-JP" altLang="ja-JP" kern="100" dirty="0">
                <a:latin typeface="+mj-ea"/>
                <a:ea typeface="+mj-ea"/>
                <a:cs typeface="Times New Roman" panose="02020603050405020304" pitchFamily="18" charset="0"/>
              </a:rPr>
              <a:t>「知る」「察知する」「行動する」「学ぶ」「備える」の</a:t>
            </a:r>
            <a:r>
              <a:rPr lang="en-US" altLang="ja-JP" kern="100" dirty="0">
                <a:latin typeface="+mj-ea"/>
                <a:ea typeface="+mj-ea"/>
                <a:cs typeface="Times New Roman" panose="02020603050405020304" pitchFamily="18" charset="0"/>
              </a:rPr>
              <a:t> 5 </a:t>
            </a:r>
            <a:r>
              <a:rPr lang="ja-JP" altLang="ja-JP" kern="100" dirty="0">
                <a:latin typeface="+mj-ea"/>
                <a:ea typeface="+mj-ea"/>
                <a:cs typeface="Times New Roman" panose="02020603050405020304" pitchFamily="18" charset="0"/>
              </a:rPr>
              <a:t>つを、災害から命を守るために県民の皆様にとっていただきたい行動目標として掲げ、起点となる「知る」取組を集中的に行い、</a:t>
            </a:r>
            <a:endParaRPr lang="en-US" altLang="ja-JP" kern="100" dirty="0">
              <a:latin typeface="+mj-ea"/>
              <a:ea typeface="+mj-ea"/>
              <a:cs typeface="Times New Roman" panose="02020603050405020304" pitchFamily="18" charset="0"/>
            </a:endParaRPr>
          </a:p>
          <a:p>
            <a:r>
              <a:rPr lang="ja-JP" altLang="ja-JP" kern="100" dirty="0">
                <a:latin typeface="+mj-ea"/>
                <a:ea typeface="+mj-ea"/>
                <a:cs typeface="Times New Roman" panose="02020603050405020304" pitchFamily="18" charset="0"/>
              </a:rPr>
              <a:t>その上で、県民一人一人の適切な避難行動につながるよう、全県民を対象とした「一斉防災教室」を実施し、災害危険箇所、避難場所、避難経路の確認</a:t>
            </a:r>
            <a:r>
              <a:rPr lang="ja-JP" altLang="en-US" kern="100" dirty="0">
                <a:latin typeface="+mj-ea"/>
                <a:ea typeface="+mj-ea"/>
                <a:cs typeface="Times New Roman" panose="02020603050405020304" pitchFamily="18" charset="0"/>
              </a:rPr>
              <a:t>の</a:t>
            </a:r>
            <a:r>
              <a:rPr lang="ja-JP" altLang="ja-JP" kern="100" dirty="0">
                <a:latin typeface="+mj-ea"/>
                <a:ea typeface="+mj-ea"/>
                <a:cs typeface="Times New Roman" panose="02020603050405020304" pitchFamily="18" charset="0"/>
              </a:rPr>
              <a:t>促進</a:t>
            </a:r>
            <a:r>
              <a:rPr lang="ja-JP" altLang="en-US" kern="100" dirty="0">
                <a:latin typeface="+mj-ea"/>
                <a:ea typeface="+mj-ea"/>
                <a:cs typeface="Times New Roman" panose="02020603050405020304" pitchFamily="18" charset="0"/>
              </a:rPr>
              <a:t>や、</a:t>
            </a:r>
            <a:r>
              <a:rPr lang="ja-JP" altLang="ja-JP" kern="100" dirty="0">
                <a:latin typeface="+mj-ea"/>
                <a:ea typeface="+mj-ea"/>
                <a:cs typeface="Times New Roman" panose="02020603050405020304" pitchFamily="18" charset="0"/>
              </a:rPr>
              <a:t>　</a:t>
            </a:r>
            <a:endParaRPr lang="en-US" altLang="ja-JP" kern="100" dirty="0">
              <a:latin typeface="+mj-ea"/>
              <a:ea typeface="+mj-ea"/>
              <a:cs typeface="Times New Roman" panose="02020603050405020304" pitchFamily="18" charset="0"/>
            </a:endParaRPr>
          </a:p>
          <a:p>
            <a:r>
              <a:rPr lang="ja-JP" altLang="ja-JP" kern="100" dirty="0">
                <a:latin typeface="+mj-ea"/>
                <a:ea typeface="+mj-ea"/>
                <a:cs typeface="Times New Roman" panose="02020603050405020304" pitchFamily="18" charset="0"/>
              </a:rPr>
              <a:t>報道機関と連携したテレビ・ラジオ等を通じた定期的な広報を実施し、「知る」取組の確認</a:t>
            </a:r>
            <a:r>
              <a:rPr lang="ja-JP" altLang="en-US" kern="100" dirty="0">
                <a:latin typeface="+mj-ea"/>
                <a:ea typeface="+mj-ea"/>
                <a:cs typeface="Times New Roman" panose="02020603050405020304" pitchFamily="18" charset="0"/>
              </a:rPr>
              <a:t>の</a:t>
            </a:r>
            <a:r>
              <a:rPr lang="ja-JP" altLang="ja-JP" kern="100" dirty="0">
                <a:latin typeface="+mj-ea"/>
                <a:ea typeface="+mj-ea"/>
                <a:cs typeface="Times New Roman" panose="02020603050405020304" pitchFamily="18" charset="0"/>
              </a:rPr>
              <a:t>促進</a:t>
            </a:r>
            <a:r>
              <a:rPr lang="ja-JP" altLang="en-US" kern="100" dirty="0">
                <a:latin typeface="+mj-ea"/>
                <a:ea typeface="+mj-ea"/>
                <a:cs typeface="Times New Roman" panose="02020603050405020304" pitchFamily="18" charset="0"/>
              </a:rPr>
              <a:t>を図ってきました。</a:t>
            </a:r>
            <a:endParaRPr lang="ja-JP" altLang="ja-JP" kern="100" dirty="0">
              <a:latin typeface="+mj-ea"/>
              <a:ea typeface="+mj-ea"/>
              <a:cs typeface="Times New Roman" panose="02020603050405020304" pitchFamily="18" charset="0"/>
            </a:endParaRPr>
          </a:p>
        </p:txBody>
      </p:sp>
      <p:sp>
        <p:nvSpPr>
          <p:cNvPr id="63492" name="スライド番号プレースホルダー 3">
            <a:extLst>
              <a:ext uri="{FF2B5EF4-FFF2-40B4-BE49-F238E27FC236}">
                <a16:creationId xmlns:a16="http://schemas.microsoft.com/office/drawing/2014/main" id="{9DF39409-6513-B32E-EFC7-4D48B949A468}"/>
              </a:ext>
            </a:extLst>
          </p:cNvPr>
          <p:cNvSpPr>
            <a:spLocks noGrp="1"/>
          </p:cNvSpPr>
          <p:nvPr>
            <p:ph type="sldNum" sz="quarter" idx="5"/>
          </p:nvPr>
        </p:nvSpPr>
        <p:spPr>
          <a:noFill/>
        </p:spPr>
        <p:txBody>
          <a:bodyPr/>
          <a:lstStyle>
            <a:lvl1pPr defTabSz="936569">
              <a:defRPr kumimoji="1">
                <a:solidFill>
                  <a:schemeClr val="tx1"/>
                </a:solidFill>
                <a:latin typeface="Arial" panose="020B0604020202020204" pitchFamily="34" charset="0"/>
                <a:ea typeface="ＭＳ Ｐゴシック" panose="020B0600070205080204" pitchFamily="50" charset="-128"/>
              </a:defRPr>
            </a:lvl1pPr>
            <a:lvl2pPr defTabSz="936569">
              <a:defRPr kumimoji="1">
                <a:solidFill>
                  <a:schemeClr val="tx1"/>
                </a:solidFill>
                <a:latin typeface="Arial" panose="020B0604020202020204" pitchFamily="34" charset="0"/>
                <a:ea typeface="ＭＳ Ｐゴシック" panose="020B0600070205080204" pitchFamily="50" charset="-128"/>
              </a:defRPr>
            </a:lvl2pPr>
            <a:lvl3pPr defTabSz="936569">
              <a:defRPr kumimoji="1">
                <a:solidFill>
                  <a:schemeClr val="tx1"/>
                </a:solidFill>
                <a:latin typeface="Arial" panose="020B0604020202020204" pitchFamily="34" charset="0"/>
                <a:ea typeface="ＭＳ Ｐゴシック" panose="020B0600070205080204" pitchFamily="50" charset="-128"/>
              </a:defRPr>
            </a:lvl3pPr>
            <a:lvl4pPr defTabSz="936569">
              <a:defRPr kumimoji="1">
                <a:solidFill>
                  <a:schemeClr val="tx1"/>
                </a:solidFill>
                <a:latin typeface="Arial" panose="020B0604020202020204" pitchFamily="34" charset="0"/>
                <a:ea typeface="ＭＳ Ｐゴシック" panose="020B0600070205080204" pitchFamily="50" charset="-128"/>
              </a:defRPr>
            </a:lvl4pPr>
            <a:lvl5pPr defTabSz="936569">
              <a:defRPr kumimoji="1">
                <a:solidFill>
                  <a:schemeClr val="tx1"/>
                </a:solidFill>
                <a:latin typeface="Arial" panose="020B0604020202020204" pitchFamily="34" charset="0"/>
                <a:ea typeface="ＭＳ Ｐゴシック" panose="020B0600070205080204" pitchFamily="50" charset="-128"/>
              </a:defRPr>
            </a:lvl5pPr>
            <a:lvl6pPr marL="2364427"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40F8603-6989-4657-8F9A-5EF1674B182A}" type="slidenum">
              <a:rPr kumimoji="0" lang="ja-JP" altLang="en-US">
                <a:solidFill>
                  <a:srgbClr val="000000"/>
                </a:solidFill>
                <a:latin typeface="Times New Roman" panose="02020603050405020304" pitchFamily="18" charset="0"/>
              </a:rPr>
              <a:pPr/>
              <a:t>10</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09672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a:extLst>
              <a:ext uri="{FF2B5EF4-FFF2-40B4-BE49-F238E27FC236}">
                <a16:creationId xmlns:a16="http://schemas.microsoft.com/office/drawing/2014/main" id="{AB05FD12-CB07-4320-98A0-F7C8E9665F01}"/>
              </a:ext>
            </a:extLst>
          </p:cNvPr>
          <p:cNvSpPr>
            <a:spLocks noGrp="1" noRot="1" noChangeAspect="1" noTextEdit="1"/>
          </p:cNvSpPr>
          <p:nvPr>
            <p:ph type="sldImg"/>
          </p:nvPr>
        </p:nvSpPr>
        <p:spPr>
          <a:xfrm>
            <a:off x="419100" y="174625"/>
            <a:ext cx="6224588" cy="4668838"/>
          </a:xfrm>
          <a:ln/>
        </p:spPr>
      </p:sp>
      <p:sp>
        <p:nvSpPr>
          <p:cNvPr id="86019" name="ノート プレースホルダー 2">
            <a:extLst>
              <a:ext uri="{FF2B5EF4-FFF2-40B4-BE49-F238E27FC236}">
                <a16:creationId xmlns:a16="http://schemas.microsoft.com/office/drawing/2014/main" id="{99308580-18FF-40D7-91C0-B963E04CFA98}"/>
              </a:ext>
            </a:extLst>
          </p:cNvPr>
          <p:cNvSpPr>
            <a:spLocks noGrp="1"/>
          </p:cNvSpPr>
          <p:nvPr>
            <p:ph type="body" idx="1"/>
          </p:nvPr>
        </p:nvSpPr>
        <p:spPr>
          <a:noFill/>
        </p:spPr>
        <p:txBody>
          <a:bodyPr/>
          <a:lstStyle/>
          <a:p>
            <a:r>
              <a:rPr lang="ja-JP" altLang="en-US" dirty="0">
                <a:latin typeface="+mj-ea"/>
                <a:ea typeface="+mj-ea"/>
              </a:rPr>
              <a:t>総ぐるみ運動の一つとして、土砂災害に関しても、効果的に啓発事業を進めるべく、土砂災害に対する防災意識の醸成と、災害の事実を後世に伝えるための土砂災害啓発伝承プロジェクトを推進しています。</a:t>
            </a:r>
            <a:endParaRPr lang="en-US" altLang="ja-JP" dirty="0">
              <a:latin typeface="+mj-ea"/>
              <a:ea typeface="+mj-ea"/>
            </a:endParaRPr>
          </a:p>
          <a:p>
            <a:r>
              <a:rPr lang="ja-JP" altLang="en-US" dirty="0">
                <a:latin typeface="+mj-ea"/>
                <a:ea typeface="+mj-ea"/>
              </a:rPr>
              <a:t>土砂災害に関して、大きく分けると、防災啓発、防災教育、伝承という３つの柱を掲げ、毎年６月の土砂災害防止月間を中心に、取り組みを進めています。</a:t>
            </a:r>
            <a:endParaRPr lang="en-US" altLang="ja-JP" dirty="0">
              <a:latin typeface="+mj-ea"/>
              <a:ea typeface="+mj-ea"/>
            </a:endParaRPr>
          </a:p>
        </p:txBody>
      </p:sp>
      <p:sp>
        <p:nvSpPr>
          <p:cNvPr id="86020" name="スライド番号プレースホルダー 3">
            <a:extLst>
              <a:ext uri="{FF2B5EF4-FFF2-40B4-BE49-F238E27FC236}">
                <a16:creationId xmlns:a16="http://schemas.microsoft.com/office/drawing/2014/main" id="{8E60A81C-8DCE-9202-8EFC-0BF5F744D519}"/>
              </a:ext>
            </a:extLst>
          </p:cNvPr>
          <p:cNvSpPr>
            <a:spLocks noGrp="1"/>
          </p:cNvSpPr>
          <p:nvPr>
            <p:ph type="sldNum" sz="quarter" idx="5"/>
          </p:nvPr>
        </p:nvSpPr>
        <p:spPr>
          <a:noFill/>
        </p:spPr>
        <p:txBody>
          <a:bodyPr/>
          <a:lstStyle>
            <a:lvl1pPr defTabSz="936569">
              <a:defRPr kumimoji="1">
                <a:solidFill>
                  <a:schemeClr val="tx1"/>
                </a:solidFill>
                <a:latin typeface="Arial" panose="020B0604020202020204" pitchFamily="34" charset="0"/>
                <a:ea typeface="ＭＳ Ｐゴシック" panose="020B0600070205080204" pitchFamily="50" charset="-128"/>
              </a:defRPr>
            </a:lvl1pPr>
            <a:lvl2pPr defTabSz="936569">
              <a:defRPr kumimoji="1">
                <a:solidFill>
                  <a:schemeClr val="tx1"/>
                </a:solidFill>
                <a:latin typeface="Arial" panose="020B0604020202020204" pitchFamily="34" charset="0"/>
                <a:ea typeface="ＭＳ Ｐゴシック" panose="020B0600070205080204" pitchFamily="50" charset="-128"/>
              </a:defRPr>
            </a:lvl2pPr>
            <a:lvl3pPr defTabSz="936569">
              <a:defRPr kumimoji="1">
                <a:solidFill>
                  <a:schemeClr val="tx1"/>
                </a:solidFill>
                <a:latin typeface="Arial" panose="020B0604020202020204" pitchFamily="34" charset="0"/>
                <a:ea typeface="ＭＳ Ｐゴシック" panose="020B0600070205080204" pitchFamily="50" charset="-128"/>
              </a:defRPr>
            </a:lvl3pPr>
            <a:lvl4pPr defTabSz="936569">
              <a:defRPr kumimoji="1">
                <a:solidFill>
                  <a:schemeClr val="tx1"/>
                </a:solidFill>
                <a:latin typeface="Arial" panose="020B0604020202020204" pitchFamily="34" charset="0"/>
                <a:ea typeface="ＭＳ Ｐゴシック" panose="020B0600070205080204" pitchFamily="50" charset="-128"/>
              </a:defRPr>
            </a:lvl4pPr>
            <a:lvl5pPr defTabSz="936569">
              <a:defRPr kumimoji="1">
                <a:solidFill>
                  <a:schemeClr val="tx1"/>
                </a:solidFill>
                <a:latin typeface="Arial" panose="020B0604020202020204" pitchFamily="34" charset="0"/>
                <a:ea typeface="ＭＳ Ｐゴシック" panose="020B0600070205080204" pitchFamily="50" charset="-128"/>
              </a:defRPr>
            </a:lvl5pPr>
            <a:lvl6pPr marL="2364427"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2E4CC7-35C0-428E-BB03-10D063595CB1}" type="slidenum">
              <a:rPr kumimoji="0" lang="ja-JP" altLang="en-US">
                <a:solidFill>
                  <a:srgbClr val="000000"/>
                </a:solidFill>
                <a:latin typeface="Times New Roman" panose="02020603050405020304" pitchFamily="18" charset="0"/>
              </a:rPr>
              <a:pPr/>
              <a:t>11</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2860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xfrm>
            <a:off x="425450" y="174625"/>
            <a:ext cx="6248400" cy="4686300"/>
          </a:xfrm>
          <a:ln/>
        </p:spPr>
      </p:sp>
      <p:sp>
        <p:nvSpPr>
          <p:cNvPr id="54275" name="ノート プレースホルダー 2"/>
          <p:cNvSpPr>
            <a:spLocks noGrp="1"/>
          </p:cNvSpPr>
          <p:nvPr>
            <p:ph type="body" idx="1"/>
          </p:nvPr>
        </p:nvSpPr>
        <p:spPr>
          <a:noFill/>
        </p:spPr>
        <p:txBody>
          <a:bodyPr/>
          <a:lstStyle/>
          <a:p>
            <a:pPr fontAlgn="base">
              <a:spcBef>
                <a:spcPct val="0"/>
              </a:spcBef>
              <a:spcAft>
                <a:spcPct val="0"/>
              </a:spcAft>
              <a:defRPr/>
            </a:pPr>
            <a:r>
              <a:rPr lang="ja-JP" altLang="en-US" dirty="0">
                <a:latin typeface="+mj-ea"/>
                <a:ea typeface="+mj-ea"/>
              </a:rPr>
              <a:t>死者・行方不明者１５５名　となり、過去５０年で最大の人的被害となりました。直接的な被災による死者のうち，約７６％が土砂災害によるものでした。</a:t>
            </a:r>
            <a:endParaRPr lang="en-US" altLang="ja-JP" dirty="0">
              <a:latin typeface="+mj-ea"/>
              <a:ea typeface="+mj-ea"/>
            </a:endParaRPr>
          </a:p>
          <a:p>
            <a:pPr defTabSz="946412"/>
            <a:r>
              <a:rPr lang="ja-JP" altLang="en-US" dirty="0">
                <a:solidFill>
                  <a:schemeClr val="tx1"/>
                </a:solidFill>
                <a:latin typeface="+mj-ea"/>
                <a:ea typeface="+mj-ea"/>
              </a:rPr>
              <a:t>また、人的被害のみならず、インフラ、ライフラインにも大きな被害を及ぼし、社会経済活動に長期にわたって影響を及ぼしました。</a:t>
            </a:r>
            <a:endParaRPr lang="en-US" altLang="ja-JP" dirty="0">
              <a:solidFill>
                <a:schemeClr val="tx1"/>
              </a:solidFill>
              <a:latin typeface="+mj-ea"/>
              <a:ea typeface="+mj-ea"/>
            </a:endParaRPr>
          </a:p>
          <a:p>
            <a:pPr defTabSz="946412"/>
            <a:endParaRPr lang="ja-JP" altLang="en-US" b="0" dirty="0"/>
          </a:p>
        </p:txBody>
      </p:sp>
    </p:spTree>
    <p:extLst>
      <p:ext uri="{BB962C8B-B14F-4D97-AF65-F5344CB8AC3E}">
        <p14:creationId xmlns:p14="http://schemas.microsoft.com/office/powerpoint/2010/main" val="4075181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C8F39F44-5CDF-5941-A6F9-138152B0F202}"/>
              </a:ext>
            </a:extLst>
          </p:cNvPr>
          <p:cNvSpPr>
            <a:spLocks noGrp="1" noRot="1" noChangeAspect="1" noTextEdit="1"/>
          </p:cNvSpPr>
          <p:nvPr>
            <p:ph type="sldImg"/>
          </p:nvPr>
        </p:nvSpPr>
        <p:spPr>
          <a:xfrm>
            <a:off x="419100" y="174625"/>
            <a:ext cx="6224588" cy="4668838"/>
          </a:xfrm>
          <a:ln/>
        </p:spPr>
      </p:sp>
      <p:sp>
        <p:nvSpPr>
          <p:cNvPr id="49155" name="ノート プレースホルダー 2">
            <a:extLst>
              <a:ext uri="{FF2B5EF4-FFF2-40B4-BE49-F238E27FC236}">
                <a16:creationId xmlns:a16="http://schemas.microsoft.com/office/drawing/2014/main" id="{DB9FDA8E-BEA9-D59D-EE8A-719275A70F76}"/>
              </a:ext>
            </a:extLst>
          </p:cNvPr>
          <p:cNvSpPr>
            <a:spLocks noGrp="1"/>
          </p:cNvSpPr>
          <p:nvPr>
            <p:ph type="body" idx="1"/>
          </p:nvPr>
        </p:nvSpPr>
        <p:spPr>
          <a:noFill/>
        </p:spPr>
        <p:txBody>
          <a:bodyPr/>
          <a:lstStyle/>
          <a:p>
            <a:r>
              <a:rPr lang="ja-JP" altLang="en-US" dirty="0">
                <a:solidFill>
                  <a:schemeClr val="tx1"/>
                </a:solidFill>
                <a:latin typeface="+mj-ea"/>
                <a:ea typeface="+mj-ea"/>
              </a:rPr>
              <a:t>こちらは平成</a:t>
            </a:r>
            <a:r>
              <a:rPr lang="en-US" altLang="ja-JP" dirty="0">
                <a:solidFill>
                  <a:schemeClr val="tx1"/>
                </a:solidFill>
                <a:latin typeface="+mj-ea"/>
                <a:ea typeface="+mj-ea"/>
              </a:rPr>
              <a:t>30</a:t>
            </a:r>
            <a:r>
              <a:rPr lang="ja-JP" altLang="en-US" dirty="0">
                <a:solidFill>
                  <a:schemeClr val="tx1"/>
                </a:solidFill>
                <a:latin typeface="+mj-ea"/>
                <a:ea typeface="+mj-ea"/>
              </a:rPr>
              <a:t>年</a:t>
            </a:r>
            <a:r>
              <a:rPr lang="en-US" altLang="ja-JP" dirty="0">
                <a:solidFill>
                  <a:schemeClr val="tx1"/>
                </a:solidFill>
                <a:latin typeface="+mj-ea"/>
                <a:ea typeface="+mj-ea"/>
              </a:rPr>
              <a:t>7</a:t>
            </a:r>
            <a:r>
              <a:rPr lang="ja-JP" altLang="en-US" dirty="0">
                <a:solidFill>
                  <a:schemeClr val="tx1"/>
                </a:solidFill>
                <a:latin typeface="+mj-ea"/>
                <a:ea typeface="+mj-ea"/>
              </a:rPr>
              <a:t>月豪雨時の避難実態に関する住民アンケートの結果です。</a:t>
            </a:r>
            <a:endParaRPr lang="en-US" altLang="ja-JP" dirty="0">
              <a:solidFill>
                <a:schemeClr val="tx1"/>
              </a:solidFill>
              <a:latin typeface="+mj-ea"/>
              <a:ea typeface="+mj-ea"/>
            </a:endParaRPr>
          </a:p>
          <a:p>
            <a:r>
              <a:rPr lang="ja-JP" altLang="en-US" dirty="0">
                <a:solidFill>
                  <a:schemeClr val="tx1"/>
                </a:solidFill>
                <a:latin typeface="+mj-ea"/>
                <a:ea typeface="+mj-ea"/>
              </a:rPr>
              <a:t>県内全域と土砂災害警戒区域内に分け分析したものですが、防災活動への参加経験と避難に関する比較の結果、土砂災害警戒区域の指定やその後のハザードマップの整備等のソフト対策は、</a:t>
            </a:r>
            <a:endParaRPr lang="en-US" altLang="ja-JP" dirty="0">
              <a:solidFill>
                <a:schemeClr val="tx1"/>
              </a:solidFill>
              <a:latin typeface="+mj-ea"/>
              <a:ea typeface="+mj-ea"/>
            </a:endParaRPr>
          </a:p>
          <a:p>
            <a:r>
              <a:rPr lang="ja-JP" altLang="en-US" dirty="0">
                <a:solidFill>
                  <a:schemeClr val="tx1"/>
                </a:solidFill>
                <a:latin typeface="+mj-ea"/>
                <a:ea typeface="+mj-ea"/>
              </a:rPr>
              <a:t>防災意識の向上や、避難行動を起こすことに対しては寄与していると考えられました。</a:t>
            </a:r>
            <a:endParaRPr lang="en-US" altLang="ja-JP" dirty="0">
              <a:solidFill>
                <a:schemeClr val="tx1"/>
              </a:solidFill>
              <a:latin typeface="+mj-ea"/>
              <a:ea typeface="+mj-ea"/>
            </a:endParaRPr>
          </a:p>
          <a:p>
            <a:r>
              <a:rPr lang="ja-JP" altLang="en-US" dirty="0">
                <a:solidFill>
                  <a:schemeClr val="tx1"/>
                </a:solidFill>
                <a:latin typeface="+mj-ea"/>
                <a:ea typeface="+mj-ea"/>
              </a:rPr>
              <a:t>一方で事前避難について、発災前に避難した割合は県内全域と警戒区域内とで大きな差は</a:t>
            </a:r>
            <a:r>
              <a:rPr lang="ja-JP" altLang="en-US">
                <a:solidFill>
                  <a:schemeClr val="tx1"/>
                </a:solidFill>
                <a:latin typeface="+mj-ea"/>
                <a:ea typeface="+mj-ea"/>
              </a:rPr>
              <a:t>無く、警戒区域内での被災が多かったことも踏まえると、これ</a:t>
            </a:r>
            <a:r>
              <a:rPr lang="ja-JP" altLang="en-US" dirty="0">
                <a:solidFill>
                  <a:schemeClr val="tx1"/>
                </a:solidFill>
                <a:latin typeface="+mj-ea"/>
                <a:ea typeface="+mj-ea"/>
              </a:rPr>
              <a:t>までのソフト施策が必ずしも事前の避難にはつながっていない、ということが明らかとなりました。</a:t>
            </a:r>
            <a:endParaRPr lang="en-US" altLang="ja-JP" dirty="0">
              <a:solidFill>
                <a:schemeClr val="tx1"/>
              </a:solidFill>
              <a:latin typeface="+mj-ea"/>
              <a:ea typeface="+mj-ea"/>
            </a:endParaRPr>
          </a:p>
          <a:p>
            <a:endParaRPr lang="en-US" altLang="ja-JP" dirty="0">
              <a:solidFill>
                <a:schemeClr val="tx1"/>
              </a:solidFill>
              <a:latin typeface="+mj-ea"/>
              <a:ea typeface="+mj-ea"/>
            </a:endParaRPr>
          </a:p>
          <a:p>
            <a:r>
              <a:rPr lang="ja-JP" altLang="en-US" dirty="0">
                <a:solidFill>
                  <a:schemeClr val="tx1"/>
                </a:solidFill>
                <a:latin typeface="+mj-ea"/>
                <a:ea typeface="+mj-ea"/>
              </a:rPr>
              <a:t>近年発生した土砂災害の概要と特徴、都度直面してきた課題については以上です。</a:t>
            </a:r>
            <a:endParaRPr lang="en-US" altLang="ja-JP" dirty="0">
              <a:solidFill>
                <a:schemeClr val="tx1"/>
              </a:solidFill>
              <a:latin typeface="+mj-ea"/>
              <a:ea typeface="+mj-ea"/>
            </a:endParaRPr>
          </a:p>
          <a:p>
            <a:endParaRPr lang="en-US" altLang="ja-JP" dirty="0"/>
          </a:p>
          <a:p>
            <a:endParaRPr lang="en-US" altLang="ja-JP" dirty="0"/>
          </a:p>
        </p:txBody>
      </p:sp>
      <p:sp>
        <p:nvSpPr>
          <p:cNvPr id="49156" name="スライド番号プレースホルダー 3">
            <a:extLst>
              <a:ext uri="{FF2B5EF4-FFF2-40B4-BE49-F238E27FC236}">
                <a16:creationId xmlns:a16="http://schemas.microsoft.com/office/drawing/2014/main" id="{A7C88DEC-A86D-F7A0-C985-1A79FB9B86C5}"/>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8538835-2C45-4E8F-8DC0-0F24E2EAB6F7}" type="slidenum">
              <a:rPr kumimoji="0" lang="ja-JP" altLang="en-US">
                <a:solidFill>
                  <a:srgbClr val="000000"/>
                </a:solidFill>
                <a:latin typeface="Times New Roman" panose="02020603050405020304" pitchFamily="18" charset="0"/>
              </a:rPr>
              <a:pPr/>
              <a:t>13</a:t>
            </a:fld>
            <a:endParaRPr kumimoji="0" lang="ja-JP" altLang="en-US">
              <a:solidFill>
                <a:srgbClr val="000000"/>
              </a:solidFill>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411AC6D2-A323-4B1C-8453-2159D20373BA}"/>
              </a:ext>
            </a:extLst>
          </p:cNvPr>
          <p:cNvSpPr>
            <a:spLocks noGrp="1" noRot="1" noChangeAspect="1" noTextEdit="1"/>
          </p:cNvSpPr>
          <p:nvPr>
            <p:ph type="sldImg"/>
          </p:nvPr>
        </p:nvSpPr>
        <p:spPr>
          <a:xfrm>
            <a:off x="419100" y="174625"/>
            <a:ext cx="6224588" cy="4668838"/>
          </a:xfrm>
          <a:ln/>
        </p:spPr>
      </p:sp>
      <p:sp>
        <p:nvSpPr>
          <p:cNvPr id="47107" name="ノート プレースホルダー 2">
            <a:extLst>
              <a:ext uri="{FF2B5EF4-FFF2-40B4-BE49-F238E27FC236}">
                <a16:creationId xmlns:a16="http://schemas.microsoft.com/office/drawing/2014/main" id="{4701DF17-E09A-023A-083C-D048779F35C0}"/>
              </a:ext>
            </a:extLst>
          </p:cNvPr>
          <p:cNvSpPr>
            <a:spLocks noGrp="1"/>
          </p:cNvSpPr>
          <p:nvPr>
            <p:ph type="body" idx="1"/>
          </p:nvPr>
        </p:nvSpPr>
        <p:spPr>
          <a:noFill/>
        </p:spPr>
        <p:txBody>
          <a:bodyPr/>
          <a:lstStyle/>
          <a:p>
            <a:r>
              <a:rPr lang="ja-JP" altLang="en-US" dirty="0">
                <a:latin typeface="+mj-ea"/>
                <a:ea typeface="+mj-ea"/>
              </a:rPr>
              <a:t>１部でもご紹介しましたが、平成３０年７月豪雨では、これまで進めてきたソフト施策の一定の効果も見られた中、やはり課題もあり、広島県では検討会を開催し、現状の分析とそれに伴う課題を整理し、必要な施策を定めました。</a:t>
            </a:r>
            <a:endParaRPr lang="en-US" altLang="ja-JP" dirty="0">
              <a:latin typeface="+mj-ea"/>
              <a:ea typeface="+mj-ea"/>
            </a:endParaRPr>
          </a:p>
          <a:p>
            <a:r>
              <a:rPr lang="ja-JP" altLang="en-US" dirty="0">
                <a:latin typeface="+mj-ea"/>
                <a:ea typeface="+mj-ea"/>
              </a:rPr>
              <a:t>特に、多くの方が土砂災害警戒区域内等で被災していることを踏まえ、リスクの認知度の向上や、事前の避難につなげるための新たな取り組みを進めてきています。</a:t>
            </a:r>
            <a:endParaRPr lang="en-US" altLang="ja-JP" dirty="0">
              <a:latin typeface="+mj-ea"/>
              <a:ea typeface="+mj-ea"/>
            </a:endParaRPr>
          </a:p>
        </p:txBody>
      </p:sp>
      <p:sp>
        <p:nvSpPr>
          <p:cNvPr id="47108" name="スライド番号プレースホルダー 3">
            <a:extLst>
              <a:ext uri="{FF2B5EF4-FFF2-40B4-BE49-F238E27FC236}">
                <a16:creationId xmlns:a16="http://schemas.microsoft.com/office/drawing/2014/main" id="{D781C0AC-E738-5CEC-ECCE-10DAF20A4427}"/>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CB77A5D-B577-4906-AEA6-A35324553252}" type="slidenum">
              <a:rPr kumimoji="0" lang="ja-JP" altLang="en-US">
                <a:solidFill>
                  <a:srgbClr val="000000"/>
                </a:solidFill>
                <a:latin typeface="Times New Roman" panose="02020603050405020304" pitchFamily="18" charset="0"/>
              </a:rPr>
              <a:pPr/>
              <a:t>14</a:t>
            </a:fld>
            <a:endParaRPr kumimoji="0" lang="ja-JP" altLang="en-US">
              <a:solidFill>
                <a:srgbClr val="000000"/>
              </a:solidFill>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ー 1"/>
          <p:cNvSpPr>
            <a:spLocks noGrp="1" noRot="1" noChangeAspect="1" noTextEdit="1"/>
          </p:cNvSpPr>
          <p:nvPr>
            <p:ph type="sldImg"/>
          </p:nvPr>
        </p:nvSpPr>
        <p:spPr>
          <a:xfrm>
            <a:off x="333375" y="36513"/>
            <a:ext cx="6432550" cy="4824412"/>
          </a:xfrm>
          <a:ln/>
        </p:spPr>
      </p:sp>
      <p:sp>
        <p:nvSpPr>
          <p:cNvPr id="77827" name="ノート プレースホルダー 2"/>
          <p:cNvSpPr>
            <a:spLocks noGrp="1"/>
          </p:cNvSpPr>
          <p:nvPr>
            <p:ph type="body" idx="1"/>
          </p:nvPr>
        </p:nvSpPr>
        <p:spPr>
          <a:noFill/>
        </p:spPr>
        <p:txBody>
          <a:bodyPr/>
          <a:lstStyle/>
          <a:p>
            <a:r>
              <a:rPr lang="ja-JP" altLang="en-US" dirty="0">
                <a:latin typeface="+mj-ea"/>
                <a:ea typeface="+mj-ea"/>
              </a:rPr>
              <a:t>生活の中に警戒区域等が存在することを意識してもらうため、</a:t>
            </a:r>
            <a:r>
              <a:rPr lang="en-US" altLang="ja-JP" dirty="0">
                <a:latin typeface="+mj-ea"/>
                <a:ea typeface="+mj-ea"/>
              </a:rPr>
              <a:t>AR</a:t>
            </a:r>
            <a:r>
              <a:rPr lang="ja-JP" altLang="en-US" dirty="0">
                <a:latin typeface="+mj-ea"/>
                <a:ea typeface="+mj-ea"/>
              </a:rPr>
              <a:t>（拡張現実）で土砂災害警戒区域を表示する機能を構築しました。これはこの後紹介する出前講座でも活用しています。</a:t>
            </a:r>
          </a:p>
        </p:txBody>
      </p:sp>
    </p:spTree>
    <p:extLst>
      <p:ext uri="{BB962C8B-B14F-4D97-AF65-F5344CB8AC3E}">
        <p14:creationId xmlns:p14="http://schemas.microsoft.com/office/powerpoint/2010/main" val="325924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ー 1"/>
          <p:cNvSpPr>
            <a:spLocks noGrp="1" noRot="1" noChangeAspect="1" noTextEdit="1"/>
          </p:cNvSpPr>
          <p:nvPr>
            <p:ph type="sldImg"/>
          </p:nvPr>
        </p:nvSpPr>
        <p:spPr>
          <a:xfrm>
            <a:off x="425450" y="174625"/>
            <a:ext cx="6248400" cy="4686300"/>
          </a:xfrm>
          <a:ln/>
        </p:spPr>
      </p:sp>
      <p:sp>
        <p:nvSpPr>
          <p:cNvPr id="88067" name="ノート プレースホルダー 2"/>
          <p:cNvSpPr>
            <a:spLocks noGrp="1"/>
          </p:cNvSpPr>
          <p:nvPr>
            <p:ph type="body" idx="1"/>
          </p:nvPr>
        </p:nvSpPr>
        <p:spPr>
          <a:noFill/>
        </p:spPr>
        <p:txBody>
          <a:bodyPr/>
          <a:lstStyle/>
          <a:p>
            <a:r>
              <a:rPr lang="ja-JP" altLang="en-US" dirty="0">
                <a:latin typeface="+mj-ea"/>
                <a:ea typeface="+mj-ea"/>
              </a:rPr>
              <a:t>防災教育については、特に小学校向けの出前講座については、みんなで減災推進課、河川課、砂防課がそれぞれ行っていたものを「ひろしま出前講座」として一元化し、</a:t>
            </a:r>
            <a:endParaRPr lang="en-US" altLang="ja-JP" dirty="0">
              <a:latin typeface="+mj-ea"/>
              <a:ea typeface="+mj-ea"/>
            </a:endParaRPr>
          </a:p>
          <a:p>
            <a:pPr defTabSz="950610">
              <a:defRPr/>
            </a:pPr>
            <a:r>
              <a:rPr lang="ja-JP" altLang="en-US" dirty="0">
                <a:latin typeface="+mj-ea"/>
                <a:ea typeface="+mj-ea"/>
              </a:rPr>
              <a:t>基礎編と現象別の応用編とに分けて紹介し、選択できるようにしているほか、</a:t>
            </a:r>
            <a:r>
              <a:rPr lang="en-US" altLang="ja-JP" dirty="0">
                <a:latin typeface="+mj-ea"/>
                <a:ea typeface="+mj-ea"/>
              </a:rPr>
              <a:t>VR</a:t>
            </a:r>
            <a:r>
              <a:rPr lang="ja-JP" altLang="en-US" dirty="0">
                <a:latin typeface="+mj-ea"/>
                <a:ea typeface="+mj-ea"/>
              </a:rPr>
              <a:t>、</a:t>
            </a:r>
            <a:r>
              <a:rPr lang="en-US" altLang="ja-JP" dirty="0">
                <a:latin typeface="+mj-ea"/>
                <a:ea typeface="+mj-ea"/>
              </a:rPr>
              <a:t>AR</a:t>
            </a:r>
            <a:r>
              <a:rPr lang="ja-JP" altLang="en-US" dirty="0">
                <a:latin typeface="+mj-ea"/>
                <a:ea typeface="+mj-ea"/>
              </a:rPr>
              <a:t>や、現地見学も組み合わせるなど、学校側のニーズに応じて組み合わせて、関係課が連携して実施しています。</a:t>
            </a:r>
            <a:endParaRPr lang="en-US" altLang="ja-JP" dirty="0">
              <a:latin typeface="+mj-ea"/>
              <a:ea typeface="+mj-ea"/>
            </a:endParaRPr>
          </a:p>
          <a:p>
            <a:pPr defTabSz="950610">
              <a:defRPr/>
            </a:pPr>
            <a:r>
              <a:rPr lang="ja-JP" altLang="en-US" dirty="0">
                <a:latin typeface="+mj-ea"/>
                <a:ea typeface="+mj-ea"/>
              </a:rPr>
              <a:t>近年では、砂防課だけでも中学校を含めると年間</a:t>
            </a:r>
            <a:r>
              <a:rPr lang="en-US" altLang="ja-JP" dirty="0">
                <a:latin typeface="+mj-ea"/>
                <a:ea typeface="+mj-ea"/>
              </a:rPr>
              <a:t>50</a:t>
            </a:r>
            <a:r>
              <a:rPr lang="ja-JP" altLang="en-US" dirty="0">
                <a:latin typeface="+mj-ea"/>
                <a:ea typeface="+mj-ea"/>
              </a:rPr>
              <a:t>件程度の出前講座を実施しています。</a:t>
            </a:r>
            <a:endParaRPr lang="en-US" altLang="ja-JP" dirty="0">
              <a:latin typeface="+mj-ea"/>
              <a:ea typeface="+mj-ea"/>
            </a:endParaRPr>
          </a:p>
        </p:txBody>
      </p:sp>
    </p:spTree>
    <p:extLst>
      <p:ext uri="{BB962C8B-B14F-4D97-AF65-F5344CB8AC3E}">
        <p14:creationId xmlns:p14="http://schemas.microsoft.com/office/powerpoint/2010/main" val="90160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303358E1-A555-E55D-1561-B417548AEAE5}"/>
              </a:ext>
            </a:extLst>
          </p:cNvPr>
          <p:cNvSpPr>
            <a:spLocks noGrp="1" noRot="1" noChangeAspect="1" noTextEdit="1"/>
          </p:cNvSpPr>
          <p:nvPr>
            <p:ph type="sldImg"/>
          </p:nvPr>
        </p:nvSpPr>
        <p:spPr>
          <a:xfrm>
            <a:off x="420688" y="158750"/>
            <a:ext cx="6257925" cy="4692650"/>
          </a:xfrm>
          <a:ln/>
        </p:spPr>
      </p:sp>
      <p:sp>
        <p:nvSpPr>
          <p:cNvPr id="63491" name="ノート プレースホルダー 2">
            <a:extLst>
              <a:ext uri="{FF2B5EF4-FFF2-40B4-BE49-F238E27FC236}">
                <a16:creationId xmlns:a16="http://schemas.microsoft.com/office/drawing/2014/main" id="{E1531386-4D9D-2F3D-ACAD-89726E4BAFE5}"/>
              </a:ext>
            </a:extLst>
          </p:cNvPr>
          <p:cNvSpPr>
            <a:spLocks noGrp="1"/>
          </p:cNvSpPr>
          <p:nvPr>
            <p:ph type="body" idx="1"/>
          </p:nvPr>
        </p:nvSpPr>
        <p:spPr>
          <a:noFill/>
        </p:spPr>
        <p:txBody>
          <a:bodyPr/>
          <a:lstStyle/>
          <a:p>
            <a:r>
              <a:rPr lang="ja-JP" altLang="en-US" dirty="0">
                <a:latin typeface="+mj-ea"/>
                <a:ea typeface="+mj-ea"/>
              </a:rPr>
              <a:t>また、国土交通省では令和３年に土砂災害リスク情報整備事業を創設し、警戒区域等の標識、看板設置を全国的に推進しているところですが、広島県では令和２年に実施計画を定め、認知度向上のため警戒区域等を示した標識の設置を進めてきました。</a:t>
            </a:r>
            <a:endParaRPr lang="en-US" altLang="ja-JP" dirty="0">
              <a:latin typeface="+mj-ea"/>
              <a:ea typeface="+mj-ea"/>
            </a:endParaRPr>
          </a:p>
          <a:p>
            <a:r>
              <a:rPr lang="ja-JP" altLang="en-US" dirty="0">
                <a:latin typeface="+mj-ea"/>
                <a:ea typeface="+mj-ea"/>
              </a:rPr>
              <a:t>防災教育や地域の防災訓練等への活用のほか、日常的に地域の方の目に触れることを狙って小学校の正門付近に小学校区単位で設置することとしておち、昨年度、令和５年度までに県内全小学校区への設置が完了しています。</a:t>
            </a:r>
            <a:endParaRPr lang="en-US" altLang="ja-JP" dirty="0">
              <a:latin typeface="+mj-ea"/>
              <a:ea typeface="+mj-ea"/>
            </a:endParaRPr>
          </a:p>
          <a:p>
            <a:r>
              <a:rPr lang="ja-JP" altLang="en-US" dirty="0">
                <a:latin typeface="+mj-ea"/>
                <a:ea typeface="+mj-ea"/>
              </a:rPr>
              <a:t>今後は、市町の意見も踏まえつつ、更に多くの方に目にしていただける場所への設置を検討していきます。</a:t>
            </a:r>
          </a:p>
        </p:txBody>
      </p:sp>
      <p:sp>
        <p:nvSpPr>
          <p:cNvPr id="63492" name="スライド番号プレースホルダー 3">
            <a:extLst>
              <a:ext uri="{FF2B5EF4-FFF2-40B4-BE49-F238E27FC236}">
                <a16:creationId xmlns:a16="http://schemas.microsoft.com/office/drawing/2014/main" id="{FA32FD32-668A-0AF8-3146-410B0DC3473A}"/>
              </a:ext>
            </a:extLst>
          </p:cNvPr>
          <p:cNvSpPr>
            <a:spLocks noGrp="1"/>
          </p:cNvSpPr>
          <p:nvPr>
            <p:ph type="sldNum" sz="quarter" idx="5"/>
          </p:nvPr>
        </p:nvSpPr>
        <p:spPr>
          <a:noFill/>
        </p:spPr>
        <p:txBody>
          <a:bodyPr/>
          <a:lstStyle>
            <a:lvl1pPr defTabSz="941076">
              <a:defRPr kumimoji="1">
                <a:solidFill>
                  <a:schemeClr val="tx1"/>
                </a:solidFill>
                <a:latin typeface="Arial" panose="020B0604020202020204" pitchFamily="34" charset="0"/>
                <a:ea typeface="ＭＳ Ｐゴシック" panose="020B0600070205080204" pitchFamily="50" charset="-128"/>
              </a:defRPr>
            </a:lvl1pPr>
            <a:lvl2pPr defTabSz="941076">
              <a:defRPr kumimoji="1">
                <a:solidFill>
                  <a:schemeClr val="tx1"/>
                </a:solidFill>
                <a:latin typeface="Arial" panose="020B0604020202020204" pitchFamily="34" charset="0"/>
                <a:ea typeface="ＭＳ Ｐゴシック" panose="020B0600070205080204" pitchFamily="50" charset="-128"/>
              </a:defRPr>
            </a:lvl2pPr>
            <a:lvl3pPr defTabSz="941076">
              <a:defRPr kumimoji="1">
                <a:solidFill>
                  <a:schemeClr val="tx1"/>
                </a:solidFill>
                <a:latin typeface="Arial" panose="020B0604020202020204" pitchFamily="34" charset="0"/>
                <a:ea typeface="ＭＳ Ｐゴシック" panose="020B0600070205080204" pitchFamily="50" charset="-128"/>
              </a:defRPr>
            </a:lvl3pPr>
            <a:lvl4pPr defTabSz="941076">
              <a:defRPr kumimoji="1">
                <a:solidFill>
                  <a:schemeClr val="tx1"/>
                </a:solidFill>
                <a:latin typeface="Arial" panose="020B0604020202020204" pitchFamily="34" charset="0"/>
                <a:ea typeface="ＭＳ Ｐゴシック" panose="020B0600070205080204" pitchFamily="50" charset="-128"/>
              </a:defRPr>
            </a:lvl4pPr>
            <a:lvl5pPr defTabSz="941076">
              <a:defRPr kumimoji="1">
                <a:solidFill>
                  <a:schemeClr val="tx1"/>
                </a:solidFill>
                <a:latin typeface="Arial" panose="020B0604020202020204" pitchFamily="34" charset="0"/>
                <a:ea typeface="ＭＳ Ｐゴシック" panose="020B0600070205080204" pitchFamily="50" charset="-128"/>
              </a:defRPr>
            </a:lvl5pPr>
            <a:lvl6pPr marL="2367501" indent="1646" defTabSz="9410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41329" indent="1646" defTabSz="9410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5158" indent="1646" defTabSz="9410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8987" indent="1646" defTabSz="94107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0FAD495-FDB4-4A12-89F9-60A7B4E3E4E5}" type="slidenum">
              <a:rPr kumimoji="0" lang="ja-JP" altLang="en-US">
                <a:solidFill>
                  <a:srgbClr val="000000"/>
                </a:solidFill>
                <a:latin typeface="Times New Roman" panose="02020603050405020304" pitchFamily="18" charset="0"/>
              </a:rPr>
              <a:pPr/>
              <a:t>17</a:t>
            </a:fld>
            <a:endParaRPr kumimoji="0" lang="ja-JP" altLang="en-US">
              <a:solidFill>
                <a:srgbClr val="000000"/>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CA349881-E6C1-3A53-8F90-AE81D942D901}"/>
              </a:ext>
            </a:extLst>
          </p:cNvPr>
          <p:cNvSpPr>
            <a:spLocks noGrp="1" noRot="1" noChangeAspect="1" noTextEdit="1"/>
          </p:cNvSpPr>
          <p:nvPr>
            <p:ph type="sldImg"/>
          </p:nvPr>
        </p:nvSpPr>
        <p:spPr>
          <a:xfrm>
            <a:off x="419100" y="174625"/>
            <a:ext cx="6224588" cy="4668838"/>
          </a:xfrm>
          <a:ln/>
        </p:spPr>
      </p:sp>
      <p:sp>
        <p:nvSpPr>
          <p:cNvPr id="43011" name="ノート プレースホルダー 2">
            <a:extLst>
              <a:ext uri="{FF2B5EF4-FFF2-40B4-BE49-F238E27FC236}">
                <a16:creationId xmlns:a16="http://schemas.microsoft.com/office/drawing/2014/main" id="{DE8B13E8-8565-3C8B-A9BD-FBE466DEA6C3}"/>
              </a:ext>
            </a:extLst>
          </p:cNvPr>
          <p:cNvSpPr>
            <a:spLocks noGrp="1"/>
          </p:cNvSpPr>
          <p:nvPr>
            <p:ph type="body" idx="1"/>
          </p:nvPr>
        </p:nvSpPr>
        <p:spPr>
          <a:noFill/>
        </p:spPr>
        <p:txBody>
          <a:bodyPr/>
          <a:lstStyle/>
          <a:p>
            <a:r>
              <a:rPr lang="ja-JP" altLang="en-US">
                <a:latin typeface="+mj-ea"/>
                <a:ea typeface="+mj-ea"/>
              </a:rPr>
              <a:t>また、同じく令和</a:t>
            </a:r>
            <a:r>
              <a:rPr lang="ja-JP" altLang="en-US" dirty="0">
                <a:latin typeface="+mj-ea"/>
                <a:ea typeface="+mj-ea"/>
              </a:rPr>
              <a:t>３年の大雨では、避難により人的被害を免れた事例も確認されました。この事例は垂直非難により難を逃れた事例で、ことが起きる前に避難できれば最善ですが、いざ危険が迫った際の次善の策を知っておいていただくことの重要性も見て取れます。</a:t>
            </a:r>
            <a:endParaRPr lang="en-US" altLang="ja-JP" dirty="0">
              <a:latin typeface="+mj-ea"/>
              <a:ea typeface="+mj-ea"/>
            </a:endParaRPr>
          </a:p>
        </p:txBody>
      </p:sp>
      <p:sp>
        <p:nvSpPr>
          <p:cNvPr id="43012" name="スライド番号プレースホルダー 3">
            <a:extLst>
              <a:ext uri="{FF2B5EF4-FFF2-40B4-BE49-F238E27FC236}">
                <a16:creationId xmlns:a16="http://schemas.microsoft.com/office/drawing/2014/main" id="{DF636D59-44F4-E59D-B4D0-73B988B8AB56}"/>
              </a:ext>
            </a:extLst>
          </p:cNvPr>
          <p:cNvSpPr>
            <a:spLocks noGrp="1"/>
          </p:cNvSpPr>
          <p:nvPr>
            <p:ph type="sldNum" sz="quarter" idx="5"/>
          </p:nvPr>
        </p:nvSpPr>
        <p:spPr>
          <a:noFill/>
        </p:spPr>
        <p:txBody>
          <a:bodyPr/>
          <a:lstStyle>
            <a:lvl1pPr defTabSz="936569">
              <a:defRPr kumimoji="1">
                <a:solidFill>
                  <a:schemeClr val="tx1"/>
                </a:solidFill>
                <a:latin typeface="Arial" panose="020B0604020202020204" pitchFamily="34" charset="0"/>
                <a:ea typeface="ＭＳ Ｐゴシック" panose="020B0600070205080204" pitchFamily="50" charset="-128"/>
              </a:defRPr>
            </a:lvl1pPr>
            <a:lvl2pPr defTabSz="936569">
              <a:defRPr kumimoji="1">
                <a:solidFill>
                  <a:schemeClr val="tx1"/>
                </a:solidFill>
                <a:latin typeface="Arial" panose="020B0604020202020204" pitchFamily="34" charset="0"/>
                <a:ea typeface="ＭＳ Ｐゴシック" panose="020B0600070205080204" pitchFamily="50" charset="-128"/>
              </a:defRPr>
            </a:lvl2pPr>
            <a:lvl3pPr defTabSz="936569">
              <a:defRPr kumimoji="1">
                <a:solidFill>
                  <a:schemeClr val="tx1"/>
                </a:solidFill>
                <a:latin typeface="Arial" panose="020B0604020202020204" pitchFamily="34" charset="0"/>
                <a:ea typeface="ＭＳ Ｐゴシック" panose="020B0600070205080204" pitchFamily="50" charset="-128"/>
              </a:defRPr>
            </a:lvl3pPr>
            <a:lvl4pPr defTabSz="936569">
              <a:defRPr kumimoji="1">
                <a:solidFill>
                  <a:schemeClr val="tx1"/>
                </a:solidFill>
                <a:latin typeface="Arial" panose="020B0604020202020204" pitchFamily="34" charset="0"/>
                <a:ea typeface="ＭＳ Ｐゴシック" panose="020B0600070205080204" pitchFamily="50" charset="-128"/>
              </a:defRPr>
            </a:lvl4pPr>
            <a:lvl5pPr defTabSz="936569">
              <a:defRPr kumimoji="1">
                <a:solidFill>
                  <a:schemeClr val="tx1"/>
                </a:solidFill>
                <a:latin typeface="Arial" panose="020B0604020202020204" pitchFamily="34" charset="0"/>
                <a:ea typeface="ＭＳ Ｐゴシック" panose="020B0600070205080204" pitchFamily="50" charset="-128"/>
              </a:defRPr>
            </a:lvl5pPr>
            <a:lvl6pPr marL="2364427"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FF4FF06-DD0D-4862-9F2E-C954AAC87881}" type="slidenum">
              <a:rPr kumimoji="0" lang="ja-JP" altLang="en-US">
                <a:solidFill>
                  <a:srgbClr val="000000"/>
                </a:solidFill>
                <a:latin typeface="Times New Roman" panose="02020603050405020304" pitchFamily="18" charset="0"/>
              </a:rPr>
              <a:pPr/>
              <a:t>18</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78371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ー 1"/>
          <p:cNvSpPr>
            <a:spLocks noGrp="1" noRot="1" noChangeAspect="1" noTextEdit="1"/>
          </p:cNvSpPr>
          <p:nvPr>
            <p:ph type="sldImg"/>
          </p:nvPr>
        </p:nvSpPr>
        <p:spPr>
          <a:xfrm>
            <a:off x="425450" y="163513"/>
            <a:ext cx="6248400" cy="4686300"/>
          </a:xfrm>
          <a:ln/>
        </p:spPr>
      </p:sp>
      <p:sp>
        <p:nvSpPr>
          <p:cNvPr id="89091" name="ノート プレースホルダー 2"/>
          <p:cNvSpPr>
            <a:spLocks noGrp="1"/>
          </p:cNvSpPr>
          <p:nvPr>
            <p:ph type="body" idx="1"/>
          </p:nvPr>
        </p:nvSpPr>
        <p:spPr>
          <a:noFill/>
        </p:spPr>
        <p:txBody>
          <a:bodyPr/>
          <a:lstStyle/>
          <a:p>
            <a:r>
              <a:rPr lang="ja-JP" altLang="en-US" dirty="0">
                <a:latin typeface="+mj-ea"/>
                <a:ea typeface="+mj-ea"/>
              </a:rPr>
              <a:t>令和３年度に実施した県民意識調査では、平成３０年７月豪雨後と比較して、住宅が土砂災害警戒区域の中にあるか外にあるかを認識している人の割合が大きく増えており、これまでの取り組みにより土砂災害警戒区域に対する住民理解が向上しているというデータが得られています。</a:t>
            </a:r>
          </a:p>
        </p:txBody>
      </p:sp>
      <p:sp>
        <p:nvSpPr>
          <p:cNvPr id="89092" name="スライド番号プレースホルダー 3"/>
          <p:cNvSpPr>
            <a:spLocks noGrp="1"/>
          </p:cNvSpPr>
          <p:nvPr>
            <p:ph type="sldNum" sz="quarter" idx="5"/>
          </p:nvPr>
        </p:nvSpPr>
        <p:spPr>
          <a:noFill/>
        </p:spPr>
        <p:txBody>
          <a:bodyPr/>
          <a:lstStyle>
            <a:lvl1pPr defTabSz="941499">
              <a:defRPr kumimoji="1">
                <a:solidFill>
                  <a:schemeClr val="tx1"/>
                </a:solidFill>
                <a:latin typeface="Arial" panose="020B0604020202020204" pitchFamily="34" charset="0"/>
                <a:ea typeface="ＭＳ Ｐゴシック" panose="020B0600070205080204" pitchFamily="50" charset="-128"/>
              </a:defRPr>
            </a:lvl1pPr>
            <a:lvl2pPr defTabSz="941499">
              <a:defRPr kumimoji="1">
                <a:solidFill>
                  <a:schemeClr val="tx1"/>
                </a:solidFill>
                <a:latin typeface="Arial" panose="020B0604020202020204" pitchFamily="34" charset="0"/>
                <a:ea typeface="ＭＳ Ｐゴシック" panose="020B0600070205080204" pitchFamily="50" charset="-128"/>
              </a:defRPr>
            </a:lvl2pPr>
            <a:lvl3pPr defTabSz="941499">
              <a:defRPr kumimoji="1">
                <a:solidFill>
                  <a:schemeClr val="tx1"/>
                </a:solidFill>
                <a:latin typeface="Arial" panose="020B0604020202020204" pitchFamily="34" charset="0"/>
                <a:ea typeface="ＭＳ Ｐゴシック" panose="020B0600070205080204" pitchFamily="50" charset="-128"/>
              </a:defRPr>
            </a:lvl3pPr>
            <a:lvl4pPr defTabSz="941499">
              <a:defRPr kumimoji="1">
                <a:solidFill>
                  <a:schemeClr val="tx1"/>
                </a:solidFill>
                <a:latin typeface="Arial" panose="020B0604020202020204" pitchFamily="34" charset="0"/>
                <a:ea typeface="ＭＳ Ｐゴシック" panose="020B0600070205080204" pitchFamily="50" charset="-128"/>
              </a:defRPr>
            </a:lvl4pPr>
            <a:lvl5pPr defTabSz="941499">
              <a:defRPr kumimoji="1">
                <a:solidFill>
                  <a:schemeClr val="tx1"/>
                </a:solidFill>
                <a:latin typeface="Arial" panose="020B0604020202020204" pitchFamily="34" charset="0"/>
                <a:ea typeface="ＭＳ Ｐゴシック" panose="020B0600070205080204" pitchFamily="50" charset="-128"/>
              </a:defRPr>
            </a:lvl5pPr>
            <a:lvl6pPr marL="2364427"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663699A-70B4-4A68-ADBB-3E9C26E76321}" type="slidenum">
              <a:rPr kumimoji="0" lang="ja-JP" altLang="en-US" smtClean="0">
                <a:solidFill>
                  <a:srgbClr val="000000"/>
                </a:solidFill>
                <a:latin typeface="Times New Roman" panose="02020603050405020304" pitchFamily="18" charset="0"/>
              </a:rPr>
              <a:pPr/>
              <a:t>19</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9827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42274E1A-FE5D-2E2E-4D4F-42395539183D}"/>
              </a:ext>
            </a:extLst>
          </p:cNvPr>
          <p:cNvSpPr>
            <a:spLocks noGrp="1" noRot="1" noChangeAspect="1" noTextEdit="1"/>
          </p:cNvSpPr>
          <p:nvPr>
            <p:ph type="sldImg"/>
          </p:nvPr>
        </p:nvSpPr>
        <p:spPr>
          <a:xfrm>
            <a:off x="452438" y="142875"/>
            <a:ext cx="6194425" cy="4645025"/>
          </a:xfrm>
          <a:ln/>
        </p:spPr>
      </p:sp>
      <p:sp>
        <p:nvSpPr>
          <p:cNvPr id="65539" name="ノート プレースホルダー 2">
            <a:extLst>
              <a:ext uri="{FF2B5EF4-FFF2-40B4-BE49-F238E27FC236}">
                <a16:creationId xmlns:a16="http://schemas.microsoft.com/office/drawing/2014/main" id="{51CF0523-3959-7107-B1CE-EF770FAB326A}"/>
              </a:ext>
            </a:extLst>
          </p:cNvPr>
          <p:cNvSpPr>
            <a:spLocks noGrp="1"/>
          </p:cNvSpPr>
          <p:nvPr>
            <p:ph type="body" idx="1"/>
          </p:nvPr>
        </p:nvSpPr>
        <p:spPr>
          <a:noFill/>
        </p:spPr>
        <p:txBody>
          <a:bodyPr/>
          <a:lstStyle/>
          <a:p>
            <a:pPr eaLnBrk="1" hangingPunct="1"/>
            <a:r>
              <a:rPr lang="ja-JP" altLang="en-US" dirty="0">
                <a:solidFill>
                  <a:schemeClr val="tx1"/>
                </a:solidFill>
                <a:latin typeface="+mj-ea"/>
                <a:ea typeface="+mj-ea"/>
              </a:rPr>
              <a:t>平成２６年８月の土砂災害時に明らかとなった課題を例示しています。</a:t>
            </a:r>
            <a:endParaRPr lang="en-US" altLang="ja-JP" dirty="0">
              <a:solidFill>
                <a:schemeClr val="tx1"/>
              </a:solidFill>
              <a:latin typeface="+mj-ea"/>
              <a:ea typeface="+mj-ea"/>
            </a:endParaRPr>
          </a:p>
          <a:p>
            <a:pPr eaLnBrk="1" hangingPunct="1"/>
            <a:r>
              <a:rPr lang="ja-JP" altLang="en-US" dirty="0">
                <a:solidFill>
                  <a:schemeClr val="tx1"/>
                </a:solidFill>
                <a:latin typeface="+mj-ea"/>
                <a:ea typeface="+mj-ea"/>
              </a:rPr>
              <a:t>様々な課題が複合的に組み合わさった結果大きな被害をもたらしたものと考えられますが、特に、土砂災害防止法の施行から１３年が経過していたものの、</a:t>
            </a:r>
            <a:endParaRPr lang="en-US" altLang="ja-JP" dirty="0">
              <a:solidFill>
                <a:schemeClr val="tx1"/>
              </a:solidFill>
              <a:latin typeface="+mj-ea"/>
              <a:ea typeface="+mj-ea"/>
            </a:endParaRPr>
          </a:p>
          <a:p>
            <a:pPr eaLnBrk="1" hangingPunct="1"/>
            <a:r>
              <a:rPr lang="ja-JP" altLang="en-US" dirty="0">
                <a:solidFill>
                  <a:schemeClr val="tx1"/>
                </a:solidFill>
                <a:latin typeface="+mj-ea"/>
                <a:ea typeface="+mj-ea"/>
              </a:rPr>
              <a:t>主な被災地では区域指定や調査結果の周知が進んでいなかったことや、避難に関する情報発信の在り方等が大きな課題とされました。</a:t>
            </a:r>
          </a:p>
        </p:txBody>
      </p:sp>
      <p:sp>
        <p:nvSpPr>
          <p:cNvPr id="65540" name="スライド番号プレースホルダー 3">
            <a:extLst>
              <a:ext uri="{FF2B5EF4-FFF2-40B4-BE49-F238E27FC236}">
                <a16:creationId xmlns:a16="http://schemas.microsoft.com/office/drawing/2014/main" id="{1837CA34-F3A1-020A-4EED-03452CB799E0}"/>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897FE6A-B645-4D8A-A58A-1768E2D19F1B}" type="slidenum">
              <a:rPr kumimoji="0" lang="ja-JP" altLang="en-US">
                <a:solidFill>
                  <a:srgbClr val="000000"/>
                </a:solidFill>
                <a:latin typeface="Times New Roman" panose="02020603050405020304" pitchFamily="18" charset="0"/>
              </a:rPr>
              <a:pPr/>
              <a:t>2</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87230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TextEdit="1"/>
          </p:cNvSpPr>
          <p:nvPr>
            <p:ph type="sldImg"/>
          </p:nvPr>
        </p:nvSpPr>
        <p:spPr>
          <a:xfrm>
            <a:off x="425450" y="174625"/>
            <a:ext cx="6248400" cy="4686300"/>
          </a:xfrm>
          <a:ln/>
        </p:spPr>
      </p:sp>
      <p:sp>
        <p:nvSpPr>
          <p:cNvPr id="82947" name="ノート プレースホルダー 2"/>
          <p:cNvSpPr>
            <a:spLocks noGrp="1"/>
          </p:cNvSpPr>
          <p:nvPr>
            <p:ph type="body" idx="1"/>
          </p:nvPr>
        </p:nvSpPr>
        <p:spPr>
          <a:noFill/>
        </p:spPr>
        <p:txBody>
          <a:bodyPr/>
          <a:lstStyle/>
          <a:p>
            <a:r>
              <a:rPr lang="ja-JP" altLang="en-US" dirty="0">
                <a:latin typeface="+mj-ea"/>
                <a:ea typeface="+mj-ea"/>
              </a:rPr>
              <a:t>一方、避難行動の有無について、平成３０年７月豪雨の際と令和３年８月豪雨の際とで比較してみると、実質的避難率が向上している状況ではなく、リスク情報の認知が避難行動に結びついていないことも示唆されています。</a:t>
            </a:r>
            <a:endParaRPr lang="en-US" altLang="ja-JP" dirty="0">
              <a:latin typeface="+mj-ea"/>
              <a:ea typeface="+mj-ea"/>
            </a:endParaRPr>
          </a:p>
          <a:p>
            <a:r>
              <a:rPr lang="ja-JP" altLang="en-US" dirty="0">
                <a:latin typeface="+mj-ea"/>
                <a:ea typeface="+mj-ea"/>
              </a:rPr>
              <a:t>避難行動につなげるための更なる取り組みが必要であると認識しています。</a:t>
            </a:r>
          </a:p>
        </p:txBody>
      </p:sp>
      <p:sp>
        <p:nvSpPr>
          <p:cNvPr id="82948" name="スライド番号プレースホルダー 3"/>
          <p:cNvSpPr>
            <a:spLocks noGrp="1"/>
          </p:cNvSpPr>
          <p:nvPr>
            <p:ph type="sldNum" sz="quarter" idx="5"/>
          </p:nvPr>
        </p:nvSpPr>
        <p:spPr>
          <a:noFill/>
        </p:spPr>
        <p:txBody>
          <a:bodyPr/>
          <a:lstStyle>
            <a:lvl1pPr defTabSz="941499">
              <a:defRPr kumimoji="1">
                <a:solidFill>
                  <a:schemeClr val="tx1"/>
                </a:solidFill>
                <a:latin typeface="Arial" panose="020B0604020202020204" pitchFamily="34" charset="0"/>
                <a:ea typeface="ＭＳ Ｐゴシック" panose="020B0600070205080204" pitchFamily="50" charset="-128"/>
              </a:defRPr>
            </a:lvl1pPr>
            <a:lvl2pPr defTabSz="941499">
              <a:defRPr kumimoji="1">
                <a:solidFill>
                  <a:schemeClr val="tx1"/>
                </a:solidFill>
                <a:latin typeface="Arial" panose="020B0604020202020204" pitchFamily="34" charset="0"/>
                <a:ea typeface="ＭＳ Ｐゴシック" panose="020B0600070205080204" pitchFamily="50" charset="-128"/>
              </a:defRPr>
            </a:lvl2pPr>
            <a:lvl3pPr defTabSz="941499">
              <a:defRPr kumimoji="1">
                <a:solidFill>
                  <a:schemeClr val="tx1"/>
                </a:solidFill>
                <a:latin typeface="Arial" panose="020B0604020202020204" pitchFamily="34" charset="0"/>
                <a:ea typeface="ＭＳ Ｐゴシック" panose="020B0600070205080204" pitchFamily="50" charset="-128"/>
              </a:defRPr>
            </a:lvl3pPr>
            <a:lvl4pPr defTabSz="941499">
              <a:defRPr kumimoji="1">
                <a:solidFill>
                  <a:schemeClr val="tx1"/>
                </a:solidFill>
                <a:latin typeface="Arial" panose="020B0604020202020204" pitchFamily="34" charset="0"/>
                <a:ea typeface="ＭＳ Ｐゴシック" panose="020B0600070205080204" pitchFamily="50" charset="-128"/>
              </a:defRPr>
            </a:lvl4pPr>
            <a:lvl5pPr defTabSz="941499">
              <a:defRPr kumimoji="1">
                <a:solidFill>
                  <a:schemeClr val="tx1"/>
                </a:solidFill>
                <a:latin typeface="Arial" panose="020B0604020202020204" pitchFamily="34" charset="0"/>
                <a:ea typeface="ＭＳ Ｐゴシック" panose="020B0600070205080204" pitchFamily="50" charset="-128"/>
              </a:defRPr>
            </a:lvl5pPr>
            <a:lvl6pPr marL="2364427"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AF5EFA3-ECE3-4455-BC19-C7E8B3EC9A18}" type="slidenum">
              <a:rPr kumimoji="0" lang="ja-JP" altLang="en-US" smtClean="0">
                <a:solidFill>
                  <a:srgbClr val="000000"/>
                </a:solidFill>
                <a:latin typeface="Times New Roman" panose="02020603050405020304" pitchFamily="18" charset="0"/>
              </a:rPr>
              <a:pPr/>
              <a:t>20</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67401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F0354A9E-0FFE-7EC6-90E9-EC5C505C512F}"/>
              </a:ext>
            </a:extLst>
          </p:cNvPr>
          <p:cNvSpPr>
            <a:spLocks noGrp="1" noRot="1" noChangeAspect="1" noTextEdit="1"/>
          </p:cNvSpPr>
          <p:nvPr>
            <p:ph type="sldImg"/>
          </p:nvPr>
        </p:nvSpPr>
        <p:spPr>
          <a:xfrm>
            <a:off x="428625" y="53975"/>
            <a:ext cx="6242050" cy="4681538"/>
          </a:xfrm>
          <a:ln/>
        </p:spPr>
      </p:sp>
      <p:sp>
        <p:nvSpPr>
          <p:cNvPr id="65539" name="ノート プレースホルダー 2">
            <a:extLst>
              <a:ext uri="{FF2B5EF4-FFF2-40B4-BE49-F238E27FC236}">
                <a16:creationId xmlns:a16="http://schemas.microsoft.com/office/drawing/2014/main" id="{04885F9D-ACC6-0C0A-452C-F1E52932B438}"/>
              </a:ext>
            </a:extLst>
          </p:cNvPr>
          <p:cNvSpPr>
            <a:spLocks noGrp="1"/>
          </p:cNvSpPr>
          <p:nvPr>
            <p:ph type="body" idx="1"/>
          </p:nvPr>
        </p:nvSpPr>
        <p:spPr>
          <a:noFill/>
        </p:spPr>
        <p:txBody>
          <a:bodyPr/>
          <a:lstStyle/>
          <a:p>
            <a:r>
              <a:rPr lang="ja-JP" altLang="en-US" dirty="0">
                <a:latin typeface="+mj-ea"/>
                <a:ea typeface="+mj-ea"/>
              </a:rPr>
              <a:t>ソフト対策については、人々の避難行動につなげるための取り組みを特に強く推進していきたいと考えています。</a:t>
            </a:r>
            <a:endParaRPr lang="en-US" altLang="ja-JP" dirty="0">
              <a:latin typeface="+mj-ea"/>
              <a:ea typeface="+mj-ea"/>
            </a:endParaRPr>
          </a:p>
          <a:p>
            <a:r>
              <a:rPr lang="ja-JP" altLang="en-US" dirty="0">
                <a:latin typeface="+mj-ea"/>
                <a:ea typeface="+mj-ea"/>
              </a:rPr>
              <a:t>災害の切迫性を伝えるため、今年度は</a:t>
            </a:r>
            <a:r>
              <a:rPr lang="en-US" altLang="ja-JP" dirty="0">
                <a:latin typeface="+mj-ea"/>
                <a:ea typeface="+mj-ea"/>
              </a:rPr>
              <a:t>AR</a:t>
            </a:r>
            <a:r>
              <a:rPr lang="ja-JP" altLang="en-US" dirty="0">
                <a:latin typeface="+mj-ea"/>
                <a:ea typeface="+mj-ea"/>
              </a:rPr>
              <a:t>画面に土砂災害警戒情報の発表状況をアラート表示する機能や、</a:t>
            </a:r>
            <a:endParaRPr lang="en-US" altLang="ja-JP" dirty="0">
              <a:latin typeface="+mj-ea"/>
              <a:ea typeface="+mj-ea"/>
            </a:endParaRPr>
          </a:p>
          <a:p>
            <a:r>
              <a:rPr lang="ja-JP" altLang="en-US" dirty="0">
                <a:latin typeface="+mj-ea"/>
                <a:ea typeface="+mj-ea"/>
              </a:rPr>
              <a:t>土砂災害ポータルひろしまで公表している雨量判定図に、平成１１年や２６年、３０年豪雨災害時のスネークラインを表示し、</a:t>
            </a:r>
            <a:endParaRPr lang="en-US" altLang="ja-JP" dirty="0">
              <a:latin typeface="+mj-ea"/>
              <a:ea typeface="+mj-ea"/>
            </a:endParaRPr>
          </a:p>
          <a:p>
            <a:r>
              <a:rPr lang="ja-JP" altLang="en-US" dirty="0">
                <a:latin typeface="+mj-ea"/>
                <a:ea typeface="+mj-ea"/>
              </a:rPr>
              <a:t>過去の災害と比較して現状の災害リスクがどの程度なのかを可視化する機能を追加する予定です。</a:t>
            </a:r>
          </a:p>
        </p:txBody>
      </p:sp>
      <p:sp>
        <p:nvSpPr>
          <p:cNvPr id="65540" name="スライド番号プレースホルダー 3">
            <a:extLst>
              <a:ext uri="{FF2B5EF4-FFF2-40B4-BE49-F238E27FC236}">
                <a16:creationId xmlns:a16="http://schemas.microsoft.com/office/drawing/2014/main" id="{CD7DE991-01B0-6042-920E-2FD19C03B641}"/>
              </a:ext>
            </a:extLst>
          </p:cNvPr>
          <p:cNvSpPr>
            <a:spLocks noGrp="1"/>
          </p:cNvSpPr>
          <p:nvPr>
            <p:ph type="sldNum" sz="quarter" idx="5"/>
          </p:nvPr>
        </p:nvSpPr>
        <p:spPr>
          <a:noFill/>
        </p:spPr>
        <p:txBody>
          <a:bodyPr/>
          <a:lstStyle>
            <a:lvl1pPr defTabSz="938213">
              <a:defRPr kumimoji="1">
                <a:solidFill>
                  <a:schemeClr val="tx1"/>
                </a:solidFill>
                <a:latin typeface="Arial" panose="020B0604020202020204" pitchFamily="34" charset="0"/>
                <a:ea typeface="ＭＳ Ｐゴシック" panose="020B0600070205080204" pitchFamily="50" charset="-128"/>
              </a:defRPr>
            </a:lvl1pPr>
            <a:lvl2pPr defTabSz="938213">
              <a:defRPr kumimoji="1">
                <a:solidFill>
                  <a:schemeClr val="tx1"/>
                </a:solidFill>
                <a:latin typeface="Arial" panose="020B0604020202020204" pitchFamily="34" charset="0"/>
                <a:ea typeface="ＭＳ Ｐゴシック" panose="020B0600070205080204" pitchFamily="50" charset="-128"/>
              </a:defRPr>
            </a:lvl2pPr>
            <a:lvl3pPr defTabSz="938213">
              <a:defRPr kumimoji="1">
                <a:solidFill>
                  <a:schemeClr val="tx1"/>
                </a:solidFill>
                <a:latin typeface="Arial" panose="020B0604020202020204" pitchFamily="34" charset="0"/>
                <a:ea typeface="ＭＳ Ｐゴシック" panose="020B0600070205080204" pitchFamily="50" charset="-128"/>
              </a:defRPr>
            </a:lvl3pPr>
            <a:lvl4pPr defTabSz="938213">
              <a:defRPr kumimoji="1">
                <a:solidFill>
                  <a:schemeClr val="tx1"/>
                </a:solidFill>
                <a:latin typeface="Arial" panose="020B0604020202020204" pitchFamily="34" charset="0"/>
                <a:ea typeface="ＭＳ Ｐゴシック" panose="020B0600070205080204" pitchFamily="50" charset="-128"/>
              </a:defRPr>
            </a:lvl4pPr>
            <a:lvl5pPr defTabSz="938213">
              <a:defRPr kumimoji="1">
                <a:solidFill>
                  <a:schemeClr val="tx1"/>
                </a:solidFill>
                <a:latin typeface="Arial" panose="020B0604020202020204" pitchFamily="34" charset="0"/>
                <a:ea typeface="ＭＳ Ｐゴシック" panose="020B0600070205080204" pitchFamily="50" charset="-128"/>
              </a:defRPr>
            </a:lvl5pPr>
            <a:lvl6pPr marL="2364427" indent="1644" defTabSz="9382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382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382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3821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073121B-0908-404A-88C3-64A4DB4EA3A9}" type="slidenum">
              <a:rPr kumimoji="0" lang="ja-JP" altLang="en-US">
                <a:solidFill>
                  <a:srgbClr val="000000"/>
                </a:solidFill>
                <a:latin typeface="Times New Roman" panose="02020603050405020304" pitchFamily="18" charset="0"/>
              </a:rPr>
              <a:pPr/>
              <a:t>21</a:t>
            </a:fld>
            <a:endParaRPr kumimoji="0" lang="ja-JP" altLang="en-US">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a:extLst>
              <a:ext uri="{FF2B5EF4-FFF2-40B4-BE49-F238E27FC236}">
                <a16:creationId xmlns:a16="http://schemas.microsoft.com/office/drawing/2014/main" id="{55A6B213-DFB7-B12E-636D-CD5847B8D283}"/>
              </a:ext>
            </a:extLst>
          </p:cNvPr>
          <p:cNvSpPr>
            <a:spLocks noGrp="1" noRot="1" noChangeAspect="1" noTextEdit="1"/>
          </p:cNvSpPr>
          <p:nvPr>
            <p:ph type="sldImg"/>
          </p:nvPr>
        </p:nvSpPr>
        <p:spPr>
          <a:xfrm>
            <a:off x="417513" y="155575"/>
            <a:ext cx="6227762" cy="4670425"/>
          </a:xfrm>
          <a:ln/>
        </p:spPr>
      </p:sp>
      <p:sp>
        <p:nvSpPr>
          <p:cNvPr id="92163" name="ノート プレースホルダー 2">
            <a:extLst>
              <a:ext uri="{FF2B5EF4-FFF2-40B4-BE49-F238E27FC236}">
                <a16:creationId xmlns:a16="http://schemas.microsoft.com/office/drawing/2014/main" id="{7188B2C2-8609-3C54-971B-DF14595E6E0B}"/>
              </a:ext>
            </a:extLst>
          </p:cNvPr>
          <p:cNvSpPr>
            <a:spLocks noGrp="1"/>
          </p:cNvSpPr>
          <p:nvPr>
            <p:ph type="body" idx="1"/>
          </p:nvPr>
        </p:nvSpPr>
        <p:spPr>
          <a:noFill/>
        </p:spPr>
        <p:txBody>
          <a:bodyPr/>
          <a:lstStyle/>
          <a:p>
            <a:r>
              <a:rPr lang="ja-JP" altLang="en-US" dirty="0">
                <a:solidFill>
                  <a:schemeClr val="tx1"/>
                </a:solidFill>
                <a:latin typeface="+mj-ea"/>
                <a:ea typeface="+mj-ea"/>
              </a:rPr>
              <a:t>また、こうした対策が多くの県民に届くよう、報道機関等と連携したた発信力の強化にも取り組んでいきます。</a:t>
            </a:r>
            <a:endParaRPr lang="en-US" altLang="ja-JP" dirty="0">
              <a:solidFill>
                <a:schemeClr val="tx1"/>
              </a:solidFill>
              <a:latin typeface="+mj-ea"/>
              <a:ea typeface="+mj-ea"/>
            </a:endParaRPr>
          </a:p>
          <a:p>
            <a:r>
              <a:rPr lang="ja-JP" altLang="en-US" dirty="0">
                <a:solidFill>
                  <a:schemeClr val="tx1"/>
                </a:solidFill>
                <a:latin typeface="+mj-ea"/>
                <a:ea typeface="+mj-ea"/>
              </a:rPr>
              <a:t>新聞での防災啓発記事の掲載、県内の協力機関におけるポスター掲示、広島県が持つ各種</a:t>
            </a:r>
            <a:r>
              <a:rPr lang="en-US" altLang="ja-JP" dirty="0">
                <a:solidFill>
                  <a:schemeClr val="tx1"/>
                </a:solidFill>
                <a:latin typeface="+mj-ea"/>
                <a:ea typeface="+mj-ea"/>
              </a:rPr>
              <a:t>SNS</a:t>
            </a:r>
            <a:r>
              <a:rPr lang="ja-JP" altLang="en-US" dirty="0">
                <a:solidFill>
                  <a:schemeClr val="tx1"/>
                </a:solidFill>
                <a:latin typeface="+mj-ea"/>
                <a:ea typeface="+mj-ea"/>
              </a:rPr>
              <a:t>アカウントで発信する防災啓発動画など、６月の土砂災害防止月間を中心に集中的に取り組んでいきます。</a:t>
            </a:r>
            <a:endParaRPr lang="en-US" altLang="ja-JP" dirty="0">
              <a:solidFill>
                <a:schemeClr val="tx1"/>
              </a:solidFill>
              <a:latin typeface="+mj-ea"/>
              <a:ea typeface="+mj-ea"/>
            </a:endParaRPr>
          </a:p>
          <a:p>
            <a:r>
              <a:rPr lang="ja-JP" altLang="en-US" dirty="0">
                <a:solidFill>
                  <a:schemeClr val="tx1"/>
                </a:solidFill>
                <a:latin typeface="+mj-ea"/>
                <a:ea typeface="+mj-ea"/>
              </a:rPr>
              <a:t>ポスターや動画などで繰り返し発信する統一キーワードは、「呼びかけ避難」と「率先避難」。これを繰り返し発信していきます。</a:t>
            </a:r>
            <a:endParaRPr lang="en-US" altLang="ja-JP" dirty="0">
              <a:solidFill>
                <a:schemeClr val="tx1"/>
              </a:solidFill>
              <a:latin typeface="+mj-ea"/>
              <a:ea typeface="+mj-ea"/>
            </a:endParaRPr>
          </a:p>
          <a:p>
            <a:r>
              <a:rPr lang="ja-JP" altLang="en-US" dirty="0">
                <a:solidFill>
                  <a:schemeClr val="tx1"/>
                </a:solidFill>
                <a:latin typeface="+mj-ea"/>
                <a:ea typeface="+mj-ea"/>
              </a:rPr>
              <a:t>また、今年は先週水曜日に実施しましたが、毎年出水期前に</a:t>
            </a:r>
            <a:r>
              <a:rPr lang="ja-JP" altLang="en-US" dirty="0">
                <a:latin typeface="+mj-ea"/>
                <a:ea typeface="+mj-ea"/>
              </a:rPr>
              <a:t>報道機関向けの説明会を開催し、</a:t>
            </a:r>
            <a:r>
              <a:rPr lang="ja-JP" altLang="en-US" dirty="0">
                <a:solidFill>
                  <a:schemeClr val="tx1"/>
                </a:solidFill>
                <a:latin typeface="+mj-ea"/>
                <a:ea typeface="+mj-ea"/>
              </a:rPr>
              <a:t>、みんなで減災推進課、河川課等と共同で、</a:t>
            </a:r>
            <a:r>
              <a:rPr lang="ja-JP" altLang="en-US" dirty="0">
                <a:latin typeface="+mj-ea"/>
                <a:ea typeface="+mj-ea"/>
              </a:rPr>
              <a:t>土砂災害、水害に関する基本情報や、最新の防災施策に関する理解の向上に努めていきます。</a:t>
            </a:r>
            <a:endParaRPr lang="en-US" altLang="ja-JP" dirty="0">
              <a:solidFill>
                <a:schemeClr val="tx1"/>
              </a:solidFill>
              <a:latin typeface="+mj-ea"/>
              <a:ea typeface="+mj-ea"/>
            </a:endParaRPr>
          </a:p>
          <a:p>
            <a:endParaRPr lang="ja-JP" altLang="en-US" dirty="0"/>
          </a:p>
        </p:txBody>
      </p:sp>
      <p:sp>
        <p:nvSpPr>
          <p:cNvPr id="92164" name="スライド番号プレースホルダー 3">
            <a:extLst>
              <a:ext uri="{FF2B5EF4-FFF2-40B4-BE49-F238E27FC236}">
                <a16:creationId xmlns:a16="http://schemas.microsoft.com/office/drawing/2014/main" id="{9A76F14B-36A3-4A4B-9BD2-C23451B82A9E}"/>
              </a:ext>
            </a:extLst>
          </p:cNvPr>
          <p:cNvSpPr>
            <a:spLocks noGrp="1"/>
          </p:cNvSpPr>
          <p:nvPr>
            <p:ph type="sldNum" sz="quarter" idx="5"/>
          </p:nvPr>
        </p:nvSpPr>
        <p:spPr>
          <a:noFill/>
        </p:spPr>
        <p:txBody>
          <a:bodyPr/>
          <a:lstStyle>
            <a:lvl1pPr defTabSz="936569">
              <a:defRPr kumimoji="1">
                <a:solidFill>
                  <a:schemeClr val="tx1"/>
                </a:solidFill>
                <a:latin typeface="Arial" panose="020B0604020202020204" pitchFamily="34" charset="0"/>
                <a:ea typeface="ＭＳ Ｐゴシック" panose="020B0600070205080204" pitchFamily="50" charset="-128"/>
              </a:defRPr>
            </a:lvl1pPr>
            <a:lvl2pPr defTabSz="936569">
              <a:defRPr kumimoji="1">
                <a:solidFill>
                  <a:schemeClr val="tx1"/>
                </a:solidFill>
                <a:latin typeface="Arial" panose="020B0604020202020204" pitchFamily="34" charset="0"/>
                <a:ea typeface="ＭＳ Ｐゴシック" panose="020B0600070205080204" pitchFamily="50" charset="-128"/>
              </a:defRPr>
            </a:lvl2pPr>
            <a:lvl3pPr defTabSz="936569">
              <a:defRPr kumimoji="1">
                <a:solidFill>
                  <a:schemeClr val="tx1"/>
                </a:solidFill>
                <a:latin typeface="Arial" panose="020B0604020202020204" pitchFamily="34" charset="0"/>
                <a:ea typeface="ＭＳ Ｐゴシック" panose="020B0600070205080204" pitchFamily="50" charset="-128"/>
              </a:defRPr>
            </a:lvl3pPr>
            <a:lvl4pPr defTabSz="936569">
              <a:defRPr kumimoji="1">
                <a:solidFill>
                  <a:schemeClr val="tx1"/>
                </a:solidFill>
                <a:latin typeface="Arial" panose="020B0604020202020204" pitchFamily="34" charset="0"/>
                <a:ea typeface="ＭＳ Ｐゴシック" panose="020B0600070205080204" pitchFamily="50" charset="-128"/>
              </a:defRPr>
            </a:lvl4pPr>
            <a:lvl5pPr defTabSz="936569">
              <a:defRPr kumimoji="1">
                <a:solidFill>
                  <a:schemeClr val="tx1"/>
                </a:solidFill>
                <a:latin typeface="Arial" panose="020B0604020202020204" pitchFamily="34" charset="0"/>
                <a:ea typeface="ＭＳ Ｐゴシック" panose="020B0600070205080204" pitchFamily="50" charset="-128"/>
              </a:defRPr>
            </a:lvl5pPr>
            <a:lvl6pPr marL="2364427"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3656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48DF9C4-594B-4ADE-9857-971DE10163C9}" type="slidenum">
              <a:rPr kumimoji="0" lang="ja-JP" altLang="en-US">
                <a:solidFill>
                  <a:srgbClr val="000000"/>
                </a:solidFill>
                <a:latin typeface="Times New Roman" panose="02020603050405020304" pitchFamily="18" charset="0"/>
              </a:rPr>
              <a:pPr/>
              <a:t>22</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87854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a:extLst>
              <a:ext uri="{FF2B5EF4-FFF2-40B4-BE49-F238E27FC236}">
                <a16:creationId xmlns:a16="http://schemas.microsoft.com/office/drawing/2014/main" id="{37E7BE78-7A92-DD49-A3A4-285C66604906}"/>
              </a:ext>
            </a:extLst>
          </p:cNvPr>
          <p:cNvSpPr>
            <a:spLocks noGrp="1" noRot="1" noChangeAspect="1" noTextEdit="1"/>
          </p:cNvSpPr>
          <p:nvPr>
            <p:ph type="sldImg"/>
          </p:nvPr>
        </p:nvSpPr>
        <p:spPr>
          <a:xfrm>
            <a:off x="428625" y="53975"/>
            <a:ext cx="6242050" cy="4681538"/>
          </a:xfrm>
          <a:ln/>
        </p:spPr>
      </p:sp>
      <p:sp>
        <p:nvSpPr>
          <p:cNvPr id="61443" name="ノート プレースホルダー 2">
            <a:extLst>
              <a:ext uri="{FF2B5EF4-FFF2-40B4-BE49-F238E27FC236}">
                <a16:creationId xmlns:a16="http://schemas.microsoft.com/office/drawing/2014/main" id="{7E3DD913-7B4A-6102-7046-D3359E805406}"/>
              </a:ext>
            </a:extLst>
          </p:cNvPr>
          <p:cNvSpPr>
            <a:spLocks noGrp="1"/>
          </p:cNvSpPr>
          <p:nvPr>
            <p:ph type="body" idx="1"/>
          </p:nvPr>
        </p:nvSpPr>
        <p:spPr>
          <a:noFill/>
        </p:spPr>
        <p:txBody>
          <a:bodyPr/>
          <a:lstStyle/>
          <a:p>
            <a:pPr defTabSz="946428">
              <a:defRPr/>
            </a:pPr>
            <a:r>
              <a:rPr lang="ja-JP" altLang="en-US" dirty="0">
                <a:latin typeface="+mj-ea"/>
                <a:ea typeface="+mj-ea"/>
              </a:rPr>
              <a:t>平成１５年３月に全国で初めての土砂災害警戒区域を指定し、その後広島県内では約１５年かけて、令和元年度に全箇所の指定を完了しました。</a:t>
            </a:r>
            <a:endParaRPr lang="en-US" altLang="ja-JP" dirty="0">
              <a:latin typeface="+mj-ea"/>
              <a:ea typeface="+mj-ea"/>
            </a:endParaRPr>
          </a:p>
          <a:p>
            <a:pPr defTabSz="946428">
              <a:defRPr/>
            </a:pPr>
            <a:r>
              <a:rPr lang="ja-JP" altLang="en-US" dirty="0">
                <a:latin typeface="+mj-ea"/>
                <a:ea typeface="+mj-ea"/>
              </a:rPr>
              <a:t>県内では様々な事業による施設整備が着実に進んでいることや、新たな開発による居住可能地域の発生があることから、リスク情報の確実な周知のため、警戒区域の新規指定、見直しを着実に進めていきます。</a:t>
            </a:r>
            <a:endParaRPr lang="en-US" altLang="ja-JP" dirty="0">
              <a:latin typeface="+mj-ea"/>
              <a:ea typeface="+mj-ea"/>
            </a:endParaRPr>
          </a:p>
          <a:p>
            <a:pPr defTabSz="946428">
              <a:defRPr/>
            </a:pPr>
            <a:r>
              <a:rPr lang="ja-JP" altLang="en-US" dirty="0">
                <a:latin typeface="+mj-ea"/>
                <a:ea typeface="+mj-ea"/>
              </a:rPr>
              <a:t>令和２年以降、毎年２００箇所程度の追加指定、再指定、解除を行ってきています。また、見逃しを防ぐため、航空写真と</a:t>
            </a:r>
            <a:r>
              <a:rPr lang="en-US" altLang="ja-JP" dirty="0">
                <a:latin typeface="+mj-ea"/>
                <a:ea typeface="+mj-ea"/>
              </a:rPr>
              <a:t>AI</a:t>
            </a:r>
            <a:r>
              <a:rPr lang="ja-JP" altLang="en-US" dirty="0">
                <a:latin typeface="+mj-ea"/>
                <a:ea typeface="+mj-ea"/>
              </a:rPr>
              <a:t>を活用した地形改変箇所の抽出にも取り組んできており、令和７年度からは３巡目の抽出作業に入ります。</a:t>
            </a:r>
            <a:endParaRPr lang="en-US" altLang="ja-JP" dirty="0">
              <a:latin typeface="+mj-ea"/>
              <a:ea typeface="+mj-ea"/>
            </a:endParaRPr>
          </a:p>
          <a:p>
            <a:pPr defTabSz="946428">
              <a:defRPr/>
            </a:pPr>
            <a:r>
              <a:rPr lang="ja-JP" altLang="en-US" dirty="0">
                <a:latin typeface="+mj-ea"/>
                <a:ea typeface="+mj-ea"/>
              </a:rPr>
              <a:t>今後は衛星写真の活用など、より効率的、経済的に抽出できる仕組みの検討を進めていきます。</a:t>
            </a:r>
          </a:p>
        </p:txBody>
      </p:sp>
      <p:sp>
        <p:nvSpPr>
          <p:cNvPr id="61444" name="スライド番号プレースホルダー 3">
            <a:extLst>
              <a:ext uri="{FF2B5EF4-FFF2-40B4-BE49-F238E27FC236}">
                <a16:creationId xmlns:a16="http://schemas.microsoft.com/office/drawing/2014/main" id="{F62678A7-91CD-8335-16A1-ADD0101E9E62}"/>
              </a:ext>
            </a:extLst>
          </p:cNvPr>
          <p:cNvSpPr>
            <a:spLocks noGrp="1"/>
          </p:cNvSpPr>
          <p:nvPr>
            <p:ph type="sldNum" sz="quarter" idx="5"/>
          </p:nvPr>
        </p:nvSpPr>
        <p:spPr>
          <a:noFill/>
        </p:spPr>
        <p:txBody>
          <a:bodyPr/>
          <a:lstStyle>
            <a:lvl1pPr defTabSz="937786">
              <a:defRPr kumimoji="1">
                <a:solidFill>
                  <a:schemeClr val="tx1"/>
                </a:solidFill>
                <a:latin typeface="Arial" panose="020B0604020202020204" pitchFamily="34" charset="0"/>
                <a:ea typeface="ＭＳ Ｐゴシック" panose="020B0600070205080204" pitchFamily="50" charset="-128"/>
              </a:defRPr>
            </a:lvl1pPr>
            <a:lvl2pPr defTabSz="937786">
              <a:defRPr kumimoji="1">
                <a:solidFill>
                  <a:schemeClr val="tx1"/>
                </a:solidFill>
                <a:latin typeface="Arial" panose="020B0604020202020204" pitchFamily="34" charset="0"/>
                <a:ea typeface="ＭＳ Ｐゴシック" panose="020B0600070205080204" pitchFamily="50" charset="-128"/>
              </a:defRPr>
            </a:lvl2pPr>
            <a:lvl3pPr defTabSz="937786">
              <a:defRPr kumimoji="1">
                <a:solidFill>
                  <a:schemeClr val="tx1"/>
                </a:solidFill>
                <a:latin typeface="Arial" panose="020B0604020202020204" pitchFamily="34" charset="0"/>
                <a:ea typeface="ＭＳ Ｐゴシック" panose="020B0600070205080204" pitchFamily="50" charset="-128"/>
              </a:defRPr>
            </a:lvl3pPr>
            <a:lvl4pPr defTabSz="937786">
              <a:defRPr kumimoji="1">
                <a:solidFill>
                  <a:schemeClr val="tx1"/>
                </a:solidFill>
                <a:latin typeface="Arial" panose="020B0604020202020204" pitchFamily="34" charset="0"/>
                <a:ea typeface="ＭＳ Ｐゴシック" panose="020B0600070205080204" pitchFamily="50" charset="-128"/>
              </a:defRPr>
            </a:lvl4pPr>
            <a:lvl5pPr defTabSz="937786">
              <a:defRPr kumimoji="1">
                <a:solidFill>
                  <a:schemeClr val="tx1"/>
                </a:solidFill>
                <a:latin typeface="Arial" panose="020B0604020202020204" pitchFamily="34" charset="0"/>
                <a:ea typeface="ＭＳ Ｐゴシック" panose="020B0600070205080204" pitchFamily="50" charset="-128"/>
              </a:defRPr>
            </a:lvl5pPr>
            <a:lvl6pPr marL="2367501" indent="1646" defTabSz="93778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41329" indent="1646" defTabSz="93778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5158" indent="1646" defTabSz="93778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8987" indent="1646" defTabSz="93778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DBF1EFB-A132-4815-A3F3-8360E33E4A8D}" type="slidenum">
              <a:rPr kumimoji="0" lang="ja-JP" altLang="en-US">
                <a:solidFill>
                  <a:srgbClr val="000000"/>
                </a:solidFill>
                <a:latin typeface="Times New Roman" panose="02020603050405020304" pitchFamily="18" charset="0"/>
              </a:rPr>
              <a:pPr/>
              <a:t>23</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40509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ー 1"/>
          <p:cNvSpPr>
            <a:spLocks noGrp="1" noRot="1" noChangeAspect="1" noTextEdit="1"/>
          </p:cNvSpPr>
          <p:nvPr>
            <p:ph type="sldImg"/>
          </p:nvPr>
        </p:nvSpPr>
        <p:spPr>
          <a:xfrm>
            <a:off x="425450" y="146050"/>
            <a:ext cx="6248400" cy="4686300"/>
          </a:xfrm>
          <a:ln/>
        </p:spPr>
      </p:sp>
      <p:sp>
        <p:nvSpPr>
          <p:cNvPr id="101379" name="ノート プレースホルダー 2"/>
          <p:cNvSpPr>
            <a:spLocks noGrp="1"/>
          </p:cNvSpPr>
          <p:nvPr>
            <p:ph type="body" idx="1"/>
          </p:nvPr>
        </p:nvSpPr>
        <p:spPr>
          <a:noFill/>
        </p:spPr>
        <p:txBody>
          <a:bodyPr/>
          <a:lstStyle/>
          <a:p>
            <a:r>
              <a:rPr lang="ja-JP" altLang="en-US" dirty="0">
                <a:latin typeface="+mj-ea"/>
                <a:ea typeface="+mj-ea"/>
              </a:rPr>
              <a:t>一方、今後の気候変動や少子高齢化、人口減少を見据え、長期的なまちづくりの観点から土砂災害リスクエリアの人口を相対的に減少させる取り組みも進めています。</a:t>
            </a:r>
            <a:endParaRPr lang="en-US" altLang="ja-JP" dirty="0">
              <a:latin typeface="+mj-ea"/>
              <a:ea typeface="+mj-ea"/>
            </a:endParaRPr>
          </a:p>
          <a:p>
            <a:r>
              <a:rPr lang="ja-JP" altLang="en-US" dirty="0">
                <a:latin typeface="+mj-ea"/>
                <a:ea typeface="+mj-ea"/>
              </a:rPr>
              <a:t>広島県では、市街化区域内の土砂災害特別警戒区域について、市街化調整区域へ編入（逆線引き）する取り組みに着手しています。</a:t>
            </a:r>
            <a:endParaRPr lang="en-US" altLang="ja-JP" dirty="0">
              <a:latin typeface="+mj-ea"/>
              <a:ea typeface="+mj-ea"/>
            </a:endParaRPr>
          </a:p>
          <a:p>
            <a:pPr algn="just">
              <a:lnSpc>
                <a:spcPts val="1923"/>
              </a:lnSpc>
              <a:spcBef>
                <a:spcPct val="0"/>
              </a:spcBef>
            </a:pPr>
            <a:r>
              <a:rPr lang="ja-JP" altLang="en-US" dirty="0">
                <a:latin typeface="+mj-ea"/>
                <a:ea typeface="+mj-ea"/>
              </a:rPr>
              <a:t>概ね</a:t>
            </a:r>
            <a:r>
              <a:rPr lang="en-US" altLang="ja-JP" dirty="0">
                <a:latin typeface="+mj-ea"/>
                <a:ea typeface="+mj-ea"/>
              </a:rPr>
              <a:t>50</a:t>
            </a:r>
            <a:r>
              <a:rPr lang="ja-JP" altLang="en-US" dirty="0">
                <a:latin typeface="+mj-ea"/>
                <a:ea typeface="+mj-ea"/>
              </a:rPr>
              <a:t>年後には災害リスクの高い区域（レッドゾーン）に居住する人が概ねゼロとなることを目指しています。</a:t>
            </a:r>
            <a:endParaRPr lang="en-US" altLang="ja-JP" dirty="0">
              <a:latin typeface="+mj-ea"/>
              <a:ea typeface="+mj-ea"/>
            </a:endParaRPr>
          </a:p>
          <a:p>
            <a:pPr algn="just">
              <a:lnSpc>
                <a:spcPts val="1923"/>
              </a:lnSpc>
              <a:spcBef>
                <a:spcPct val="0"/>
              </a:spcBef>
            </a:pPr>
            <a:r>
              <a:rPr lang="ja-JP" altLang="en-US" dirty="0">
                <a:latin typeface="+mj-ea"/>
                <a:ea typeface="+mj-ea"/>
              </a:rPr>
              <a:t>段階的に進めることとし、まずは市街化抑制の観点から、市街化区域縁辺部の未利用地から先行的に実施します。</a:t>
            </a:r>
            <a:endParaRPr lang="en-US" altLang="ja-JP" dirty="0">
              <a:latin typeface="+mj-ea"/>
              <a:ea typeface="+mj-ea"/>
            </a:endParaRPr>
          </a:p>
          <a:p>
            <a:pPr algn="just">
              <a:lnSpc>
                <a:spcPts val="1923"/>
              </a:lnSpc>
              <a:spcBef>
                <a:spcPct val="0"/>
              </a:spcBef>
            </a:pPr>
            <a:r>
              <a:rPr lang="ja-JP" altLang="en-US" dirty="0">
                <a:latin typeface="+mj-ea"/>
                <a:ea typeface="+mj-ea"/>
              </a:rPr>
              <a:t>現在</a:t>
            </a:r>
            <a:r>
              <a:rPr lang="ja-JP" altLang="ja-JP" dirty="0">
                <a:latin typeface="+mj-ea"/>
                <a:ea typeface="+mj-ea"/>
                <a:cs typeface="Times New Roman" panose="02020603050405020304" pitchFamily="18" charset="0"/>
              </a:rPr>
              <a:t>広島圏</a:t>
            </a:r>
            <a:r>
              <a:rPr lang="ja-JP" altLang="en-US" dirty="0">
                <a:latin typeface="+mj-ea"/>
                <a:ea typeface="+mj-ea"/>
                <a:cs typeface="Times New Roman" panose="02020603050405020304" pitchFamily="18" charset="0"/>
              </a:rPr>
              <a:t>等</a:t>
            </a:r>
            <a:r>
              <a:rPr lang="ja-JP" altLang="ja-JP" dirty="0">
                <a:latin typeface="+mj-ea"/>
                <a:ea typeface="+mj-ea"/>
                <a:cs typeface="Times New Roman" panose="02020603050405020304" pitchFamily="18" charset="0"/>
              </a:rPr>
              <a:t>の合計</a:t>
            </a:r>
            <a:r>
              <a:rPr lang="en-US" altLang="ja-JP" dirty="0">
                <a:latin typeface="+mj-ea"/>
                <a:ea typeface="+mj-ea"/>
                <a:cs typeface="Times New Roman" panose="02020603050405020304" pitchFamily="18" charset="0"/>
              </a:rPr>
              <a:t>523</a:t>
            </a:r>
            <a:r>
              <a:rPr lang="ja-JP" altLang="ja-JP" dirty="0">
                <a:latin typeface="+mj-ea"/>
                <a:ea typeface="+mj-ea"/>
                <a:cs typeface="Times New Roman" panose="02020603050405020304" pitchFamily="18" charset="0"/>
              </a:rPr>
              <a:t>地区</a:t>
            </a:r>
            <a:r>
              <a:rPr lang="ja-JP" altLang="en-US" dirty="0">
                <a:latin typeface="+mj-ea"/>
                <a:ea typeface="+mj-ea"/>
                <a:cs typeface="Times New Roman" panose="02020603050405020304" pitchFamily="18" charset="0"/>
              </a:rPr>
              <a:t>で作業</a:t>
            </a:r>
            <a:r>
              <a:rPr lang="ja-JP" altLang="en-US" dirty="0">
                <a:latin typeface="+mj-ea"/>
                <a:ea typeface="+mj-ea"/>
              </a:rPr>
              <a:t>を進めており、</a:t>
            </a:r>
            <a:r>
              <a:rPr lang="ja-JP" altLang="ja-JP" dirty="0">
                <a:latin typeface="+mj-ea"/>
                <a:ea typeface="+mj-ea"/>
                <a:cs typeface="Times New Roman" panose="02020603050405020304" pitchFamily="18" charset="0"/>
              </a:rPr>
              <a:t>本年度内を目途に都市計画</a:t>
            </a:r>
            <a:r>
              <a:rPr lang="ja-JP" altLang="en-US" dirty="0">
                <a:latin typeface="+mj-ea"/>
                <a:ea typeface="+mj-ea"/>
                <a:cs typeface="Times New Roman" panose="02020603050405020304" pitchFamily="18" charset="0"/>
              </a:rPr>
              <a:t>変更の手続きを行う予定です。</a:t>
            </a:r>
            <a:endParaRPr lang="en-US" altLang="ja-JP" dirty="0">
              <a:latin typeface="+mj-ea"/>
              <a:ea typeface="+mj-ea"/>
            </a:endParaRPr>
          </a:p>
          <a:p>
            <a:endParaRPr lang="en-US" altLang="ja-JP" dirty="0">
              <a:solidFill>
                <a:schemeClr val="tx1"/>
              </a:solidFill>
              <a:latin typeface="+mj-ea"/>
              <a:ea typeface="+mj-ea"/>
            </a:endParaRPr>
          </a:p>
          <a:p>
            <a:r>
              <a:rPr lang="ja-JP" altLang="en-US" dirty="0">
                <a:solidFill>
                  <a:schemeClr val="tx1"/>
                </a:solidFill>
                <a:latin typeface="+mj-ea"/>
                <a:ea typeface="+mj-ea"/>
              </a:rPr>
              <a:t>ハード対策についても、ソフト対策についても、立ち止まることなく、様々な工夫を凝らしながら、（今日のディスカッションの内容も参考にさせていただき、）考えられる取り組みを推進していきたいと考えています。</a:t>
            </a:r>
            <a:endParaRPr lang="en-US" altLang="ja-JP" dirty="0">
              <a:solidFill>
                <a:schemeClr val="tx1"/>
              </a:solidFill>
              <a:latin typeface="+mj-ea"/>
              <a:ea typeface="+mj-ea"/>
            </a:endParaRPr>
          </a:p>
        </p:txBody>
      </p:sp>
    </p:spTree>
    <p:extLst>
      <p:ext uri="{BB962C8B-B14F-4D97-AF65-F5344CB8AC3E}">
        <p14:creationId xmlns:p14="http://schemas.microsoft.com/office/powerpoint/2010/main" val="2805862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ー 1">
            <a:extLst>
              <a:ext uri="{FF2B5EF4-FFF2-40B4-BE49-F238E27FC236}">
                <a16:creationId xmlns:a16="http://schemas.microsoft.com/office/drawing/2014/main" id="{5786E793-469B-0DA9-DB97-F58ECC15E61F}"/>
              </a:ext>
            </a:extLst>
          </p:cNvPr>
          <p:cNvSpPr>
            <a:spLocks noGrp="1" noRot="1" noChangeAspect="1" noChangeArrowheads="1" noTextEdit="1"/>
          </p:cNvSpPr>
          <p:nvPr>
            <p:ph type="sldImg"/>
          </p:nvPr>
        </p:nvSpPr>
        <p:spPr>
          <a:xfrm>
            <a:off x="423863" y="47625"/>
            <a:ext cx="6251575" cy="4687888"/>
          </a:xfrm>
          <a:ln/>
        </p:spPr>
      </p:sp>
      <p:sp>
        <p:nvSpPr>
          <p:cNvPr id="101379" name="ノート プレースホルダー 2">
            <a:extLst>
              <a:ext uri="{FF2B5EF4-FFF2-40B4-BE49-F238E27FC236}">
                <a16:creationId xmlns:a16="http://schemas.microsoft.com/office/drawing/2014/main" id="{3EF29DE6-D54F-8C20-9D5F-3BDFF935A1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mj-ea"/>
                <a:ea typeface="+mj-ea"/>
              </a:rPr>
              <a:t>平成２３年からは、繰り返される土砂災害の記録を一元的に県で収集整理し、経験を伝承しするとともに防災教育等への活用を行い、災害の記録を広く周知するための「砂防情報アーカイブ」という取り組みを行っています。</a:t>
            </a:r>
            <a:endParaRPr lang="en-US" altLang="ja-JP" dirty="0">
              <a:latin typeface="+mj-ea"/>
              <a:ea typeface="+mj-ea"/>
            </a:endParaRPr>
          </a:p>
          <a:p>
            <a:r>
              <a:rPr lang="ja-JP" altLang="en-US" dirty="0">
                <a:latin typeface="+mj-ea"/>
                <a:ea typeface="+mj-ea"/>
              </a:rPr>
              <a:t>毎年百数十点の写真等を登録し続けてきており、現在では２０００点を超える資料が掲載されています。</a:t>
            </a:r>
          </a:p>
        </p:txBody>
      </p:sp>
      <p:sp>
        <p:nvSpPr>
          <p:cNvPr id="101380" name="スライド番号プレースホルダー 3">
            <a:extLst>
              <a:ext uri="{FF2B5EF4-FFF2-40B4-BE49-F238E27FC236}">
                <a16:creationId xmlns:a16="http://schemas.microsoft.com/office/drawing/2014/main" id="{60D5DF8B-42FA-B320-FE9F-22A129EFE69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41499">
              <a:defRPr kumimoji="1">
                <a:solidFill>
                  <a:schemeClr val="tx1"/>
                </a:solidFill>
                <a:latin typeface="Arial" panose="020B0604020202020204" pitchFamily="34" charset="0"/>
                <a:ea typeface="ＭＳ Ｐゴシック" panose="020B0600070205080204" pitchFamily="50" charset="-128"/>
              </a:defRPr>
            </a:lvl1pPr>
            <a:lvl2pPr defTabSz="941499">
              <a:defRPr kumimoji="1">
                <a:solidFill>
                  <a:schemeClr val="tx1"/>
                </a:solidFill>
                <a:latin typeface="Arial" panose="020B0604020202020204" pitchFamily="34" charset="0"/>
                <a:ea typeface="ＭＳ Ｐゴシック" panose="020B0600070205080204" pitchFamily="50" charset="-128"/>
              </a:defRPr>
            </a:lvl2pPr>
            <a:lvl3pPr defTabSz="941499">
              <a:defRPr kumimoji="1">
                <a:solidFill>
                  <a:schemeClr val="tx1"/>
                </a:solidFill>
                <a:latin typeface="Arial" panose="020B0604020202020204" pitchFamily="34" charset="0"/>
                <a:ea typeface="ＭＳ Ｐゴシック" panose="020B0600070205080204" pitchFamily="50" charset="-128"/>
              </a:defRPr>
            </a:lvl3pPr>
            <a:lvl4pPr defTabSz="941499">
              <a:defRPr kumimoji="1">
                <a:solidFill>
                  <a:schemeClr val="tx1"/>
                </a:solidFill>
                <a:latin typeface="Arial" panose="020B0604020202020204" pitchFamily="34" charset="0"/>
                <a:ea typeface="ＭＳ Ｐゴシック" panose="020B0600070205080204" pitchFamily="50" charset="-128"/>
              </a:defRPr>
            </a:lvl4pPr>
            <a:lvl5pPr defTabSz="941499">
              <a:defRPr kumimoji="1">
                <a:solidFill>
                  <a:schemeClr val="tx1"/>
                </a:solidFill>
                <a:latin typeface="Arial" panose="020B0604020202020204" pitchFamily="34" charset="0"/>
                <a:ea typeface="ＭＳ Ｐゴシック" panose="020B0600070205080204" pitchFamily="50" charset="-128"/>
              </a:defRPr>
            </a:lvl5pPr>
            <a:lvl6pPr marL="2364427"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640"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854"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68" indent="1644" defTabSz="94149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F49AAB8-F920-422D-AE09-FC7A1989545C}" type="slidenum">
              <a:rPr kumimoji="0" lang="ja-JP" altLang="en-US" smtClean="0">
                <a:solidFill>
                  <a:srgbClr val="000000"/>
                </a:solidFill>
                <a:latin typeface="Times New Roman" panose="02020603050405020304" pitchFamily="18" charset="0"/>
              </a:rPr>
              <a:pPr/>
              <a:t>25</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9196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42274E1A-FE5D-2E2E-4D4F-42395539183D}"/>
              </a:ext>
            </a:extLst>
          </p:cNvPr>
          <p:cNvSpPr>
            <a:spLocks noGrp="1" noRot="1" noChangeAspect="1" noTextEdit="1"/>
          </p:cNvSpPr>
          <p:nvPr>
            <p:ph type="sldImg"/>
          </p:nvPr>
        </p:nvSpPr>
        <p:spPr>
          <a:xfrm>
            <a:off x="452438" y="142875"/>
            <a:ext cx="6194425" cy="4645025"/>
          </a:xfrm>
          <a:ln/>
        </p:spPr>
      </p:sp>
      <p:sp>
        <p:nvSpPr>
          <p:cNvPr id="65539" name="ノート プレースホルダー 2">
            <a:extLst>
              <a:ext uri="{FF2B5EF4-FFF2-40B4-BE49-F238E27FC236}">
                <a16:creationId xmlns:a16="http://schemas.microsoft.com/office/drawing/2014/main" id="{51CF0523-3959-7107-B1CE-EF770FAB326A}"/>
              </a:ext>
            </a:extLst>
          </p:cNvPr>
          <p:cNvSpPr>
            <a:spLocks noGrp="1"/>
          </p:cNvSpPr>
          <p:nvPr>
            <p:ph type="body" idx="1"/>
          </p:nvPr>
        </p:nvSpPr>
        <p:spPr>
          <a:noFill/>
        </p:spPr>
        <p:txBody>
          <a:bodyPr/>
          <a:lstStyle/>
          <a:p>
            <a:pPr eaLnBrk="1" hangingPunct="1"/>
            <a:endParaRPr lang="ja-JP" altLang="en-US" dirty="0">
              <a:solidFill>
                <a:schemeClr val="tx1"/>
              </a:solidFill>
              <a:latin typeface="+mj-ea"/>
              <a:ea typeface="+mj-ea"/>
            </a:endParaRPr>
          </a:p>
        </p:txBody>
      </p:sp>
      <p:sp>
        <p:nvSpPr>
          <p:cNvPr id="65540" name="スライド番号プレースホルダー 3">
            <a:extLst>
              <a:ext uri="{FF2B5EF4-FFF2-40B4-BE49-F238E27FC236}">
                <a16:creationId xmlns:a16="http://schemas.microsoft.com/office/drawing/2014/main" id="{1837CA34-F3A1-020A-4EED-03452CB799E0}"/>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897FE6A-B645-4D8A-A58A-1768E2D19F1B}" type="slidenum">
              <a:rPr kumimoji="0" lang="ja-JP" altLang="en-US">
                <a:solidFill>
                  <a:srgbClr val="000000"/>
                </a:solidFill>
                <a:latin typeface="Times New Roman" panose="02020603050405020304" pitchFamily="18" charset="0"/>
              </a:rPr>
              <a:pPr/>
              <a:t>3</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5817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42274E1A-FE5D-2E2E-4D4F-42395539183D}"/>
              </a:ext>
            </a:extLst>
          </p:cNvPr>
          <p:cNvSpPr>
            <a:spLocks noGrp="1" noRot="1" noChangeAspect="1" noTextEdit="1"/>
          </p:cNvSpPr>
          <p:nvPr>
            <p:ph type="sldImg"/>
          </p:nvPr>
        </p:nvSpPr>
        <p:spPr>
          <a:xfrm>
            <a:off x="452438" y="142875"/>
            <a:ext cx="6194425" cy="4645025"/>
          </a:xfrm>
          <a:ln/>
        </p:spPr>
      </p:sp>
      <p:sp>
        <p:nvSpPr>
          <p:cNvPr id="65539" name="ノート プレースホルダー 2">
            <a:extLst>
              <a:ext uri="{FF2B5EF4-FFF2-40B4-BE49-F238E27FC236}">
                <a16:creationId xmlns:a16="http://schemas.microsoft.com/office/drawing/2014/main" id="{51CF0523-3959-7107-B1CE-EF770FAB326A}"/>
              </a:ext>
            </a:extLst>
          </p:cNvPr>
          <p:cNvSpPr>
            <a:spLocks noGrp="1"/>
          </p:cNvSpPr>
          <p:nvPr>
            <p:ph type="body" idx="1"/>
          </p:nvPr>
        </p:nvSpPr>
        <p:spPr>
          <a:noFill/>
        </p:spPr>
        <p:txBody>
          <a:bodyPr/>
          <a:lstStyle/>
          <a:p>
            <a:pPr eaLnBrk="1" hangingPunct="1"/>
            <a:r>
              <a:rPr lang="ja-JP" altLang="en-US" dirty="0">
                <a:solidFill>
                  <a:schemeClr val="tx1"/>
                </a:solidFill>
                <a:latin typeface="+mj-ea"/>
                <a:ea typeface="+mj-ea"/>
              </a:rPr>
              <a:t>平成２６年８月の土砂災害時に明らかとなった課題を例示しています。</a:t>
            </a:r>
            <a:endParaRPr lang="en-US" altLang="ja-JP" dirty="0">
              <a:solidFill>
                <a:schemeClr val="tx1"/>
              </a:solidFill>
              <a:latin typeface="+mj-ea"/>
              <a:ea typeface="+mj-ea"/>
            </a:endParaRPr>
          </a:p>
          <a:p>
            <a:pPr eaLnBrk="1" hangingPunct="1"/>
            <a:r>
              <a:rPr lang="ja-JP" altLang="en-US" dirty="0">
                <a:solidFill>
                  <a:schemeClr val="tx1"/>
                </a:solidFill>
                <a:latin typeface="+mj-ea"/>
                <a:ea typeface="+mj-ea"/>
              </a:rPr>
              <a:t>様々な課題が複合的に組み合わさった結果大きな被害をもたらしたものと考えられますが、特に、土砂災害防止法の施行から１３年が経過していたものの、</a:t>
            </a:r>
            <a:endParaRPr lang="en-US" altLang="ja-JP" dirty="0">
              <a:solidFill>
                <a:schemeClr val="tx1"/>
              </a:solidFill>
              <a:latin typeface="+mj-ea"/>
              <a:ea typeface="+mj-ea"/>
            </a:endParaRPr>
          </a:p>
          <a:p>
            <a:pPr eaLnBrk="1" hangingPunct="1"/>
            <a:r>
              <a:rPr lang="ja-JP" altLang="en-US" dirty="0">
                <a:solidFill>
                  <a:schemeClr val="tx1"/>
                </a:solidFill>
                <a:latin typeface="+mj-ea"/>
                <a:ea typeface="+mj-ea"/>
              </a:rPr>
              <a:t>主な被災地では区域指定や調査結果の周知が進んでいなかったことや、避難に関する情報発信の在り方等が大きな課題とされました。</a:t>
            </a:r>
          </a:p>
        </p:txBody>
      </p:sp>
      <p:sp>
        <p:nvSpPr>
          <p:cNvPr id="65540" name="スライド番号プレースホルダー 3">
            <a:extLst>
              <a:ext uri="{FF2B5EF4-FFF2-40B4-BE49-F238E27FC236}">
                <a16:creationId xmlns:a16="http://schemas.microsoft.com/office/drawing/2014/main" id="{1837CA34-F3A1-020A-4EED-03452CB799E0}"/>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897FE6A-B645-4D8A-A58A-1768E2D19F1B}" type="slidenum">
              <a:rPr kumimoji="0" lang="ja-JP" altLang="en-US">
                <a:solidFill>
                  <a:srgbClr val="000000"/>
                </a:solidFill>
                <a:latin typeface="Times New Roman" panose="02020603050405020304" pitchFamily="18" charset="0"/>
              </a:rPr>
              <a:pPr/>
              <a:t>4</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06760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42274E1A-FE5D-2E2E-4D4F-42395539183D}"/>
              </a:ext>
            </a:extLst>
          </p:cNvPr>
          <p:cNvSpPr>
            <a:spLocks noGrp="1" noRot="1" noChangeAspect="1" noTextEdit="1"/>
          </p:cNvSpPr>
          <p:nvPr>
            <p:ph type="sldImg"/>
          </p:nvPr>
        </p:nvSpPr>
        <p:spPr>
          <a:xfrm>
            <a:off x="452438" y="142875"/>
            <a:ext cx="6194425" cy="4645025"/>
          </a:xfrm>
          <a:ln/>
        </p:spPr>
      </p:sp>
      <p:sp>
        <p:nvSpPr>
          <p:cNvPr id="65539" name="ノート プレースホルダー 2">
            <a:extLst>
              <a:ext uri="{FF2B5EF4-FFF2-40B4-BE49-F238E27FC236}">
                <a16:creationId xmlns:a16="http://schemas.microsoft.com/office/drawing/2014/main" id="{51CF0523-3959-7107-B1CE-EF770FAB326A}"/>
              </a:ext>
            </a:extLst>
          </p:cNvPr>
          <p:cNvSpPr>
            <a:spLocks noGrp="1"/>
          </p:cNvSpPr>
          <p:nvPr>
            <p:ph type="body" idx="1"/>
          </p:nvPr>
        </p:nvSpPr>
        <p:spPr>
          <a:noFill/>
        </p:spPr>
        <p:txBody>
          <a:bodyPr/>
          <a:lstStyle/>
          <a:p>
            <a:pPr eaLnBrk="1" hangingPunct="1"/>
            <a:endParaRPr lang="ja-JP" altLang="en-US" dirty="0">
              <a:solidFill>
                <a:schemeClr val="tx1"/>
              </a:solidFill>
              <a:latin typeface="+mj-ea"/>
              <a:ea typeface="+mj-ea"/>
            </a:endParaRPr>
          </a:p>
        </p:txBody>
      </p:sp>
      <p:sp>
        <p:nvSpPr>
          <p:cNvPr id="65540" name="スライド番号プレースホルダー 3">
            <a:extLst>
              <a:ext uri="{FF2B5EF4-FFF2-40B4-BE49-F238E27FC236}">
                <a16:creationId xmlns:a16="http://schemas.microsoft.com/office/drawing/2014/main" id="{1837CA34-F3A1-020A-4EED-03452CB799E0}"/>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897FE6A-B645-4D8A-A58A-1768E2D19F1B}" type="slidenum">
              <a:rPr kumimoji="0" lang="ja-JP" altLang="en-US">
                <a:solidFill>
                  <a:srgbClr val="000000"/>
                </a:solidFill>
                <a:latin typeface="Times New Roman" panose="02020603050405020304" pitchFamily="18" charset="0"/>
              </a:rPr>
              <a:pPr/>
              <a:t>5</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0081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42274E1A-FE5D-2E2E-4D4F-42395539183D}"/>
              </a:ext>
            </a:extLst>
          </p:cNvPr>
          <p:cNvSpPr>
            <a:spLocks noGrp="1" noRot="1" noChangeAspect="1" noTextEdit="1"/>
          </p:cNvSpPr>
          <p:nvPr>
            <p:ph type="sldImg"/>
          </p:nvPr>
        </p:nvSpPr>
        <p:spPr>
          <a:xfrm>
            <a:off x="452438" y="142875"/>
            <a:ext cx="6194425" cy="4645025"/>
          </a:xfrm>
          <a:ln/>
        </p:spPr>
      </p:sp>
      <p:sp>
        <p:nvSpPr>
          <p:cNvPr id="65539" name="ノート プレースホルダー 2">
            <a:extLst>
              <a:ext uri="{FF2B5EF4-FFF2-40B4-BE49-F238E27FC236}">
                <a16:creationId xmlns:a16="http://schemas.microsoft.com/office/drawing/2014/main" id="{51CF0523-3959-7107-B1CE-EF770FAB326A}"/>
              </a:ext>
            </a:extLst>
          </p:cNvPr>
          <p:cNvSpPr>
            <a:spLocks noGrp="1"/>
          </p:cNvSpPr>
          <p:nvPr>
            <p:ph type="body" idx="1"/>
          </p:nvPr>
        </p:nvSpPr>
        <p:spPr>
          <a:noFill/>
        </p:spPr>
        <p:txBody>
          <a:bodyPr/>
          <a:lstStyle/>
          <a:p>
            <a:pPr eaLnBrk="1" hangingPunct="1"/>
            <a:r>
              <a:rPr lang="ja-JP" altLang="en-US" dirty="0">
                <a:latin typeface="Arial" panose="020B0604020202020204" pitchFamily="34" charset="0"/>
              </a:rPr>
              <a:t>土砂災害警戒区域等の指定状況について報告いたします。</a:t>
            </a:r>
            <a:endParaRPr lang="en-US" altLang="ja-JP" dirty="0">
              <a:latin typeface="Arial" panose="020B0604020202020204" pitchFamily="34" charset="0"/>
            </a:endParaRPr>
          </a:p>
          <a:p>
            <a:pPr eaLnBrk="1" hangingPunct="1"/>
            <a:r>
              <a:rPr lang="ja-JP" altLang="en-US" dirty="0">
                <a:latin typeface="Arial" panose="020B0604020202020204" pitchFamily="34" charset="0"/>
              </a:rPr>
              <a:t>広島県では，平成</a:t>
            </a:r>
            <a:r>
              <a:rPr lang="en-US" altLang="ja-JP" dirty="0">
                <a:latin typeface="Arial" panose="020B0604020202020204" pitchFamily="34" charset="0"/>
              </a:rPr>
              <a:t>15</a:t>
            </a:r>
            <a:r>
              <a:rPr lang="ja-JP" altLang="en-US" dirty="0">
                <a:latin typeface="Arial" panose="020B0604020202020204" pitchFamily="34" charset="0"/>
              </a:rPr>
              <a:t>年</a:t>
            </a:r>
            <a:r>
              <a:rPr lang="en-US" altLang="ja-JP" dirty="0">
                <a:latin typeface="Arial" panose="020B0604020202020204" pitchFamily="34" charset="0"/>
              </a:rPr>
              <a:t>3</a:t>
            </a:r>
            <a:r>
              <a:rPr lang="ja-JP" altLang="en-US" dirty="0">
                <a:latin typeface="Arial" panose="020B0604020202020204" pitchFamily="34" charset="0"/>
              </a:rPr>
              <a:t>月</a:t>
            </a:r>
            <a:r>
              <a:rPr lang="en-US" altLang="ja-JP" dirty="0">
                <a:latin typeface="Arial" panose="020B0604020202020204" pitchFamily="34" charset="0"/>
              </a:rPr>
              <a:t>31</a:t>
            </a:r>
            <a:r>
              <a:rPr lang="ja-JP" altLang="en-US" dirty="0">
                <a:latin typeface="Arial" panose="020B0604020202020204" pitchFamily="34" charset="0"/>
              </a:rPr>
              <a:t>日に全国で初めて土砂災害警戒区域・特別警戒区域の指定を行って以降，</a:t>
            </a:r>
            <a:endParaRPr lang="en-US" altLang="ja-JP" dirty="0">
              <a:latin typeface="Arial" panose="020B0604020202020204" pitchFamily="34" charset="0"/>
            </a:endParaRPr>
          </a:p>
          <a:p>
            <a:pPr eaLnBrk="1" hangingPunct="1"/>
            <a:r>
              <a:rPr lang="ja-JP" altLang="en-US" dirty="0">
                <a:latin typeface="Arial" panose="020B0604020202020204" pitchFamily="34" charset="0"/>
              </a:rPr>
              <a:t>早期の指定に向けて鋭意取り組んでいるところです。</a:t>
            </a:r>
            <a:endParaRPr lang="en-US" altLang="ja-JP" dirty="0">
              <a:latin typeface="Arial" panose="020B0604020202020204" pitchFamily="34" charset="0"/>
            </a:endParaRPr>
          </a:p>
          <a:p>
            <a:pPr eaLnBrk="1" hangingPunct="1"/>
            <a:r>
              <a:rPr lang="ja-JP" altLang="en-US" dirty="0">
                <a:latin typeface="Arial" panose="020B0604020202020204" pitchFamily="34" charset="0"/>
              </a:rPr>
              <a:t>昨年度末に，土砂災害警戒区域等の指定率は，４２．５％に達しましたが，全国の７５．４％には遠く及ばない状況です。</a:t>
            </a:r>
            <a:endParaRPr lang="en-US" altLang="ja-JP" dirty="0">
              <a:latin typeface="Arial" panose="020B0604020202020204" pitchFamily="34" charset="0"/>
            </a:endParaRPr>
          </a:p>
          <a:p>
            <a:pPr eaLnBrk="1" hangingPunct="1"/>
            <a:r>
              <a:rPr lang="ja-JP" altLang="en-US" dirty="0">
                <a:latin typeface="Arial" panose="020B0604020202020204" pitchFamily="34" charset="0"/>
              </a:rPr>
              <a:t>今後は，平成３０年度末までの４年間で基礎調査を完了させ，平成３１年度末までに全県下の区域指定を完了させる目標を掲げ，</a:t>
            </a:r>
            <a:endParaRPr lang="en-US" altLang="ja-JP" dirty="0">
              <a:latin typeface="Arial" panose="020B0604020202020204" pitchFamily="34" charset="0"/>
            </a:endParaRPr>
          </a:p>
          <a:p>
            <a:pPr eaLnBrk="1" hangingPunct="1"/>
            <a:r>
              <a:rPr lang="ja-JP" altLang="en-US" dirty="0">
                <a:latin typeface="Arial" panose="020B0604020202020204" pitchFamily="34" charset="0"/>
              </a:rPr>
              <a:t>更なる指定の加速化を図ることとしております。</a:t>
            </a:r>
            <a:endParaRPr lang="en-US" altLang="ja-JP" dirty="0">
              <a:latin typeface="Arial" panose="020B0604020202020204" pitchFamily="34" charset="0"/>
            </a:endParaRPr>
          </a:p>
          <a:p>
            <a:pPr eaLnBrk="1" hangingPunct="1"/>
            <a:endParaRPr lang="ja-JP" altLang="en-US" dirty="0">
              <a:solidFill>
                <a:schemeClr val="tx1"/>
              </a:solidFill>
              <a:latin typeface="+mj-ea"/>
              <a:ea typeface="+mj-ea"/>
            </a:endParaRPr>
          </a:p>
        </p:txBody>
      </p:sp>
      <p:sp>
        <p:nvSpPr>
          <p:cNvPr id="65540" name="スライド番号プレースホルダー 3">
            <a:extLst>
              <a:ext uri="{FF2B5EF4-FFF2-40B4-BE49-F238E27FC236}">
                <a16:creationId xmlns:a16="http://schemas.microsoft.com/office/drawing/2014/main" id="{1837CA34-F3A1-020A-4EED-03452CB799E0}"/>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897FE6A-B645-4D8A-A58A-1768E2D19F1B}" type="slidenum">
              <a:rPr kumimoji="0" lang="ja-JP" altLang="en-US">
                <a:solidFill>
                  <a:srgbClr val="000000"/>
                </a:solidFill>
                <a:latin typeface="Times New Roman" panose="02020603050405020304" pitchFamily="18" charset="0"/>
              </a:rPr>
              <a:pPr/>
              <a:t>6</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27120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CA349881-E6C1-3A53-8F90-AE81D942D901}"/>
              </a:ext>
            </a:extLst>
          </p:cNvPr>
          <p:cNvSpPr>
            <a:spLocks noGrp="1" noRot="1" noChangeAspect="1" noTextEdit="1"/>
          </p:cNvSpPr>
          <p:nvPr>
            <p:ph type="sldImg"/>
          </p:nvPr>
        </p:nvSpPr>
        <p:spPr>
          <a:xfrm>
            <a:off x="425450" y="174625"/>
            <a:ext cx="6249988" cy="4686300"/>
          </a:xfrm>
          <a:ln/>
        </p:spPr>
      </p:sp>
      <p:sp>
        <p:nvSpPr>
          <p:cNvPr id="43011" name="ノート プレースホルダー 2">
            <a:extLst>
              <a:ext uri="{FF2B5EF4-FFF2-40B4-BE49-F238E27FC236}">
                <a16:creationId xmlns:a16="http://schemas.microsoft.com/office/drawing/2014/main" id="{DE8B13E8-8565-3C8B-A9BD-FBE466DEA6C3}"/>
              </a:ext>
            </a:extLst>
          </p:cNvPr>
          <p:cNvSpPr>
            <a:spLocks noGrp="1"/>
          </p:cNvSpPr>
          <p:nvPr>
            <p:ph type="body" idx="1"/>
          </p:nvPr>
        </p:nvSpPr>
        <p:spPr>
          <a:noFill/>
        </p:spPr>
        <p:txBody>
          <a:bodyPr/>
          <a:lstStyle/>
          <a:p>
            <a:r>
              <a:rPr lang="ja-JP" altLang="en-US"/>
              <a:t>土砂災害の危険な範囲を示す取り組みということで、全国で行っているものですが</a:t>
            </a:r>
            <a:endParaRPr lang="en-US" altLang="ja-JP"/>
          </a:p>
          <a:p>
            <a:r>
              <a:rPr lang="ja-JP" altLang="en-US"/>
              <a:t>土砂債が警戒区域等の指定を実施しています。</a:t>
            </a:r>
            <a:endParaRPr lang="en-US" altLang="ja-JP"/>
          </a:p>
          <a:p>
            <a:r>
              <a:rPr lang="ja-JP" altLang="en-US"/>
              <a:t>広島県では、全国最多の件数でありながら国の定めた完了目標より</a:t>
            </a:r>
            <a:r>
              <a:rPr lang="en-US" altLang="ja-JP"/>
              <a:t>1</a:t>
            </a:r>
            <a:r>
              <a:rPr lang="ja-JP" altLang="en-US"/>
              <a:t>年早い、平</a:t>
            </a:r>
            <a:endParaRPr lang="en-US" altLang="ja-JP"/>
          </a:p>
          <a:p>
            <a:r>
              <a:rPr lang="ja-JP" altLang="en-US"/>
              <a:t>成</a:t>
            </a:r>
            <a:r>
              <a:rPr lang="en-US" altLang="ja-JP"/>
              <a:t>30</a:t>
            </a:r>
            <a:r>
              <a:rPr lang="ja-JP" altLang="en-US"/>
              <a:t>年度末の基礎調査完了、令和元年度末に指定を完了した。</a:t>
            </a:r>
            <a:endParaRPr lang="en-US" altLang="ja-JP"/>
          </a:p>
          <a:p>
            <a:r>
              <a:rPr lang="ja-JP" altLang="en-US"/>
              <a:t>先ほどの全国グラフは</a:t>
            </a:r>
            <a:r>
              <a:rPr lang="en-US" altLang="ja-JP"/>
              <a:t>6</a:t>
            </a:r>
            <a:r>
              <a:rPr lang="ja-JP" altLang="en-US"/>
              <a:t>月時点だったので数字が少し異なりますが、直近</a:t>
            </a:r>
            <a:r>
              <a:rPr lang="en-US" altLang="ja-JP"/>
              <a:t>8</a:t>
            </a:r>
            <a:r>
              <a:rPr lang="ja-JP" altLang="en-US"/>
              <a:t>月末時</a:t>
            </a:r>
            <a:endParaRPr lang="en-US" altLang="ja-JP"/>
          </a:p>
          <a:p>
            <a:r>
              <a:rPr lang="ja-JP" altLang="en-US"/>
              <a:t>点の集計では、警戒区域</a:t>
            </a:r>
            <a:r>
              <a:rPr lang="en-US" altLang="ja-JP"/>
              <a:t>47,743</a:t>
            </a:r>
            <a:r>
              <a:rPr lang="ja-JP" altLang="en-US"/>
              <a:t>箇所、特別警戒区域</a:t>
            </a:r>
            <a:r>
              <a:rPr lang="en-US" altLang="ja-JP"/>
              <a:t>45,026</a:t>
            </a:r>
            <a:r>
              <a:rPr lang="ja-JP" altLang="en-US"/>
              <a:t>箇所です。</a:t>
            </a:r>
            <a:endParaRPr lang="en-US" altLang="ja-JP"/>
          </a:p>
          <a:p>
            <a:r>
              <a:rPr lang="ja-JP" altLang="en-US"/>
              <a:t>また、現在は</a:t>
            </a:r>
            <a:r>
              <a:rPr lang="en-US" altLang="ja-JP"/>
              <a:t>2</a:t>
            </a:r>
            <a:r>
              <a:rPr lang="ja-JP" altLang="en-US"/>
              <a:t>巡目の調査指定に向け、</a:t>
            </a:r>
            <a:r>
              <a:rPr lang="en-US" altLang="ja-JP"/>
              <a:t>AI</a:t>
            </a:r>
            <a:r>
              <a:rPr lang="ja-JP" altLang="en-US"/>
              <a:t>技術を取り入れるなど高度化を図りな</a:t>
            </a:r>
            <a:endParaRPr lang="en-US" altLang="ja-JP"/>
          </a:p>
          <a:p>
            <a:r>
              <a:rPr lang="ja-JP" altLang="en-US"/>
              <a:t>がら作業を進めています。</a:t>
            </a:r>
            <a:endParaRPr lang="en-US" altLang="ja-JP"/>
          </a:p>
        </p:txBody>
      </p:sp>
      <p:sp>
        <p:nvSpPr>
          <p:cNvPr id="43012" name="スライド番号プレースホルダー 3">
            <a:extLst>
              <a:ext uri="{FF2B5EF4-FFF2-40B4-BE49-F238E27FC236}">
                <a16:creationId xmlns:a16="http://schemas.microsoft.com/office/drawing/2014/main" id="{DF636D59-44F4-E59D-B4D0-73B988B8AB56}"/>
              </a:ext>
            </a:extLst>
          </p:cNvPr>
          <p:cNvSpPr>
            <a:spLocks noGrp="1"/>
          </p:cNvSpPr>
          <p:nvPr>
            <p:ph type="sldNum" sz="quarter" idx="5"/>
          </p:nvPr>
        </p:nvSpPr>
        <p:spPr>
          <a:noFill/>
        </p:spPr>
        <p:txBody>
          <a:bodyPr/>
          <a:lstStyle>
            <a:lvl1pPr defTabSz="940708">
              <a:defRPr kumimoji="1">
                <a:solidFill>
                  <a:schemeClr val="tx1"/>
                </a:solidFill>
                <a:latin typeface="Arial" panose="020B0604020202020204" pitchFamily="34" charset="0"/>
                <a:ea typeface="ＭＳ Ｐゴシック" panose="020B0600070205080204" pitchFamily="50" charset="-128"/>
              </a:defRPr>
            </a:lvl1pPr>
            <a:lvl2pPr defTabSz="940708">
              <a:defRPr kumimoji="1">
                <a:solidFill>
                  <a:schemeClr val="tx1"/>
                </a:solidFill>
                <a:latin typeface="Arial" panose="020B0604020202020204" pitchFamily="34" charset="0"/>
                <a:ea typeface="ＭＳ Ｐゴシック" panose="020B0600070205080204" pitchFamily="50" charset="-128"/>
              </a:defRPr>
            </a:lvl2pPr>
            <a:lvl3pPr defTabSz="940708">
              <a:defRPr kumimoji="1">
                <a:solidFill>
                  <a:schemeClr val="tx1"/>
                </a:solidFill>
                <a:latin typeface="Arial" panose="020B0604020202020204" pitchFamily="34" charset="0"/>
                <a:ea typeface="ＭＳ Ｐゴシック" panose="020B0600070205080204" pitchFamily="50" charset="-128"/>
              </a:defRPr>
            </a:lvl3pPr>
            <a:lvl4pPr defTabSz="940708">
              <a:defRPr kumimoji="1">
                <a:solidFill>
                  <a:schemeClr val="tx1"/>
                </a:solidFill>
                <a:latin typeface="Arial" panose="020B0604020202020204" pitchFamily="34" charset="0"/>
                <a:ea typeface="ＭＳ Ｐゴシック" panose="020B0600070205080204" pitchFamily="50" charset="-128"/>
              </a:defRPr>
            </a:lvl4pPr>
            <a:lvl5pPr defTabSz="940708">
              <a:defRPr kumimoji="1">
                <a:solidFill>
                  <a:schemeClr val="tx1"/>
                </a:solidFill>
                <a:latin typeface="Arial" panose="020B0604020202020204" pitchFamily="34" charset="0"/>
                <a:ea typeface="ＭＳ Ｐゴシック" panose="020B0600070205080204" pitchFamily="50" charset="-128"/>
              </a:defRPr>
            </a:lvl5pPr>
            <a:lvl6pPr marL="2374876" indent="1651" defTabSz="94070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50181" indent="1651" defTabSz="94070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25486" indent="1651" defTabSz="94070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00791" indent="1651" defTabSz="94070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FF4FF06-DD0D-4862-9F2E-C954AAC87881}" type="slidenum">
              <a:rPr kumimoji="0" lang="ja-JP" altLang="en-US">
                <a:solidFill>
                  <a:srgbClr val="000000"/>
                </a:solidFill>
                <a:latin typeface="Times New Roman" panose="02020603050405020304" pitchFamily="18" charset="0"/>
              </a:rPr>
              <a:pPr/>
              <a:t>7</a:t>
            </a:fld>
            <a:endParaRPr kumimoji="0" lang="ja-JP" altLang="en-US">
              <a:solidFill>
                <a:srgbClr val="000000"/>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42274E1A-FE5D-2E2E-4D4F-42395539183D}"/>
              </a:ext>
            </a:extLst>
          </p:cNvPr>
          <p:cNvSpPr>
            <a:spLocks noGrp="1" noRot="1" noChangeAspect="1" noTextEdit="1"/>
          </p:cNvSpPr>
          <p:nvPr>
            <p:ph type="sldImg"/>
          </p:nvPr>
        </p:nvSpPr>
        <p:spPr>
          <a:xfrm>
            <a:off x="381000" y="147638"/>
            <a:ext cx="6194425" cy="4645025"/>
          </a:xfrm>
          <a:ln/>
        </p:spPr>
      </p:sp>
      <p:sp>
        <p:nvSpPr>
          <p:cNvPr id="65539" name="ノート プレースホルダー 2">
            <a:extLst>
              <a:ext uri="{FF2B5EF4-FFF2-40B4-BE49-F238E27FC236}">
                <a16:creationId xmlns:a16="http://schemas.microsoft.com/office/drawing/2014/main" id="{51CF0523-3959-7107-B1CE-EF770FAB326A}"/>
              </a:ext>
            </a:extLst>
          </p:cNvPr>
          <p:cNvSpPr>
            <a:spLocks noGrp="1"/>
          </p:cNvSpPr>
          <p:nvPr>
            <p:ph type="body" idx="1"/>
          </p:nvPr>
        </p:nvSpPr>
        <p:spPr>
          <a:noFill/>
        </p:spPr>
        <p:txBody>
          <a:bodyPr/>
          <a:lstStyle/>
          <a:p>
            <a:pPr eaLnBrk="1" hangingPunct="1"/>
            <a:r>
              <a:rPr lang="ja-JP" altLang="en-US" dirty="0">
                <a:solidFill>
                  <a:schemeClr val="tx1"/>
                </a:solidFill>
                <a:latin typeface="+mj-ea"/>
                <a:ea typeface="+mj-ea"/>
              </a:rPr>
              <a:t>平成２６年の大雨では、極めて短時間に大量の降雨がありました。</a:t>
            </a:r>
            <a:endParaRPr lang="en-US" altLang="ja-JP" dirty="0">
              <a:solidFill>
                <a:schemeClr val="tx1"/>
              </a:solidFill>
              <a:latin typeface="+mj-ea"/>
              <a:ea typeface="+mj-ea"/>
            </a:endParaRPr>
          </a:p>
        </p:txBody>
      </p:sp>
      <p:sp>
        <p:nvSpPr>
          <p:cNvPr id="65540" name="スライド番号プレースホルダー 3">
            <a:extLst>
              <a:ext uri="{FF2B5EF4-FFF2-40B4-BE49-F238E27FC236}">
                <a16:creationId xmlns:a16="http://schemas.microsoft.com/office/drawing/2014/main" id="{1837CA34-F3A1-020A-4EED-03452CB799E0}"/>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897FE6A-B645-4D8A-A58A-1768E2D19F1B}" type="slidenum">
              <a:rPr kumimoji="0" lang="ja-JP" altLang="en-US">
                <a:solidFill>
                  <a:srgbClr val="000000"/>
                </a:solidFill>
                <a:latin typeface="Times New Roman" panose="02020603050405020304" pitchFamily="18" charset="0"/>
              </a:rPr>
              <a:pPr/>
              <a:t>8</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5144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42274E1A-FE5D-2E2E-4D4F-42395539183D}"/>
              </a:ext>
            </a:extLst>
          </p:cNvPr>
          <p:cNvSpPr>
            <a:spLocks noGrp="1" noRot="1" noChangeAspect="1" noTextEdit="1"/>
          </p:cNvSpPr>
          <p:nvPr>
            <p:ph type="sldImg"/>
          </p:nvPr>
        </p:nvSpPr>
        <p:spPr>
          <a:xfrm>
            <a:off x="381000" y="147638"/>
            <a:ext cx="6194425" cy="4645025"/>
          </a:xfrm>
          <a:ln/>
        </p:spPr>
      </p:sp>
      <p:sp>
        <p:nvSpPr>
          <p:cNvPr id="65539" name="ノート プレースホルダー 2">
            <a:extLst>
              <a:ext uri="{FF2B5EF4-FFF2-40B4-BE49-F238E27FC236}">
                <a16:creationId xmlns:a16="http://schemas.microsoft.com/office/drawing/2014/main" id="{51CF0523-3959-7107-B1CE-EF770FAB326A}"/>
              </a:ext>
            </a:extLst>
          </p:cNvPr>
          <p:cNvSpPr>
            <a:spLocks noGrp="1"/>
          </p:cNvSpPr>
          <p:nvPr>
            <p:ph type="body" idx="1"/>
          </p:nvPr>
        </p:nvSpPr>
        <p:spPr>
          <a:noFill/>
        </p:spPr>
        <p:txBody>
          <a:bodyPr/>
          <a:lstStyle/>
          <a:p>
            <a:pPr eaLnBrk="1" hangingPunct="1"/>
            <a:r>
              <a:rPr lang="ja-JP" altLang="en-US" dirty="0">
                <a:solidFill>
                  <a:schemeClr val="tx1"/>
                </a:solidFill>
                <a:latin typeface="+mj-ea"/>
                <a:ea typeface="+mj-ea"/>
              </a:rPr>
              <a:t>平成２６年の大雨では、極めて短時間に大量の降雨がありました。</a:t>
            </a:r>
            <a:endParaRPr lang="en-US" altLang="ja-JP" dirty="0">
              <a:solidFill>
                <a:schemeClr val="tx1"/>
              </a:solidFill>
              <a:latin typeface="+mj-ea"/>
              <a:ea typeface="+mj-ea"/>
            </a:endParaRPr>
          </a:p>
        </p:txBody>
      </p:sp>
      <p:sp>
        <p:nvSpPr>
          <p:cNvPr id="65540" name="スライド番号プレースホルダー 3">
            <a:extLst>
              <a:ext uri="{FF2B5EF4-FFF2-40B4-BE49-F238E27FC236}">
                <a16:creationId xmlns:a16="http://schemas.microsoft.com/office/drawing/2014/main" id="{1837CA34-F3A1-020A-4EED-03452CB799E0}"/>
              </a:ext>
            </a:extLst>
          </p:cNvPr>
          <p:cNvSpPr>
            <a:spLocks noGrp="1"/>
          </p:cNvSpPr>
          <p:nvPr>
            <p:ph type="sldNum" sz="quarter" idx="5"/>
          </p:nvPr>
        </p:nvSpPr>
        <p:spPr>
          <a:noFill/>
        </p:spPr>
        <p:txBody>
          <a:bodyPr/>
          <a:lstStyle>
            <a:lvl1pPr defTabSz="936554">
              <a:defRPr kumimoji="1">
                <a:solidFill>
                  <a:schemeClr val="tx1"/>
                </a:solidFill>
                <a:latin typeface="Arial" panose="020B0604020202020204" pitchFamily="34" charset="0"/>
                <a:ea typeface="ＭＳ Ｐゴシック" panose="020B0600070205080204" pitchFamily="50" charset="-128"/>
              </a:defRPr>
            </a:lvl1pPr>
            <a:lvl2pPr defTabSz="936554">
              <a:defRPr kumimoji="1">
                <a:solidFill>
                  <a:schemeClr val="tx1"/>
                </a:solidFill>
                <a:latin typeface="Arial" panose="020B0604020202020204" pitchFamily="34" charset="0"/>
                <a:ea typeface="ＭＳ Ｐゴシック" panose="020B0600070205080204" pitchFamily="50" charset="-128"/>
              </a:defRPr>
            </a:lvl2pPr>
            <a:lvl3pPr defTabSz="936554">
              <a:defRPr kumimoji="1">
                <a:solidFill>
                  <a:schemeClr val="tx1"/>
                </a:solidFill>
                <a:latin typeface="Arial" panose="020B0604020202020204" pitchFamily="34" charset="0"/>
                <a:ea typeface="ＭＳ Ｐゴシック" panose="020B0600070205080204" pitchFamily="50" charset="-128"/>
              </a:defRPr>
            </a:lvl3pPr>
            <a:lvl4pPr defTabSz="936554">
              <a:defRPr kumimoji="1">
                <a:solidFill>
                  <a:schemeClr val="tx1"/>
                </a:solidFill>
                <a:latin typeface="Arial" panose="020B0604020202020204" pitchFamily="34" charset="0"/>
                <a:ea typeface="ＭＳ Ｐゴシック" panose="020B0600070205080204" pitchFamily="50" charset="-128"/>
              </a:defRPr>
            </a:lvl4pPr>
            <a:lvl5pPr defTabSz="936554">
              <a:defRPr kumimoji="1">
                <a:solidFill>
                  <a:schemeClr val="tx1"/>
                </a:solidFill>
                <a:latin typeface="Arial" panose="020B0604020202020204" pitchFamily="34" charset="0"/>
                <a:ea typeface="ＭＳ Ｐゴシック" panose="020B0600070205080204" pitchFamily="50" charset="-128"/>
              </a:defRPr>
            </a:lvl5pPr>
            <a:lvl6pPr marL="2364387"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37593"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10799"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784006" indent="1644" defTabSz="93655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897FE6A-B645-4D8A-A58A-1768E2D19F1B}" type="slidenum">
              <a:rPr kumimoji="0" lang="ja-JP" altLang="en-US">
                <a:solidFill>
                  <a:srgbClr val="000000"/>
                </a:solidFill>
                <a:latin typeface="Times New Roman" panose="02020603050405020304" pitchFamily="18" charset="0"/>
              </a:rPr>
              <a:pPr/>
              <a:t>9</a:t>
            </a:fld>
            <a:endParaRPr kumimoji="0" lang="ja-JP"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93957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5" name="テキスト プレースホルダー 2"/>
          <p:cNvSpPr>
            <a:spLocks noGrp="1"/>
          </p:cNvSpPr>
          <p:nvPr>
            <p:ph type="body" sz="quarter" idx="14"/>
          </p:nvPr>
        </p:nvSpPr>
        <p:spPr>
          <a:xfrm>
            <a:off x="2179119" y="6254776"/>
            <a:ext cx="5051638" cy="573087"/>
          </a:xfrm>
          <a:prstGeom prst="rect">
            <a:avLst/>
          </a:prstGeom>
        </p:spPr>
        <p:txBody>
          <a:bodyPr anchor="ctr"/>
          <a:lstStyle>
            <a:lvl1pPr marL="0" indent="0" algn="ctr">
              <a:buNone/>
              <a:defRPr sz="1477">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3462877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比較">
    <p:spTree>
      <p:nvGrpSpPr>
        <p:cNvPr id="1" name=""/>
        <p:cNvGrpSpPr/>
        <p:nvPr/>
      </p:nvGrpSpPr>
      <p:grpSpPr>
        <a:xfrm>
          <a:off x="0" y="0"/>
          <a:ext cx="0" cy="0"/>
          <a:chOff x="0" y="0"/>
          <a:chExt cx="0" cy="0"/>
        </a:xfrm>
      </p:grpSpPr>
      <p:pic>
        <p:nvPicPr>
          <p:cNvPr id="2" name="図 1" descr="図形, 四角形&#10;&#10;自動的に生成された説明">
            <a:extLst>
              <a:ext uri="{FF2B5EF4-FFF2-40B4-BE49-F238E27FC236}">
                <a16:creationId xmlns:a16="http://schemas.microsoft.com/office/drawing/2014/main" id="{3401C6AD-A024-21FA-E901-7BECB33F3E1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5738" y="280988"/>
            <a:ext cx="870267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descr="テキスト&#10;&#10;自動的に生成された説明">
            <a:extLst>
              <a:ext uri="{FF2B5EF4-FFF2-40B4-BE49-F238E27FC236}">
                <a16:creationId xmlns:a16="http://schemas.microsoft.com/office/drawing/2014/main" id="{F285458C-DB72-C067-14DD-AF6B878A443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4638675" y="2751138"/>
            <a:ext cx="133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0E63C600-C5C0-FD2D-57B6-AB582D6C4584}"/>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4772025" y="2751138"/>
            <a:ext cx="11334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63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4" name="図 2">
            <a:extLst>
              <a:ext uri="{FF2B5EF4-FFF2-40B4-BE49-F238E27FC236}">
                <a16:creationId xmlns:a16="http://schemas.microsoft.com/office/drawing/2014/main" id="{EFE363ED-34F7-0E74-47DA-515D225CC4F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92088" y="6453188"/>
            <a:ext cx="87598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3" descr="図形, 背景パターン&#10;&#10;自動的に生成された説明">
            <a:extLst>
              <a:ext uri="{FF2B5EF4-FFF2-40B4-BE49-F238E27FC236}">
                <a16:creationId xmlns:a16="http://schemas.microsoft.com/office/drawing/2014/main" id="{D404FF10-B8FF-75CC-3170-AAAFB8C7A336}"/>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00038" y="217488"/>
            <a:ext cx="749617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4C269227-A706-F0B2-7AC1-1615C27B3088}"/>
              </a:ext>
            </a:extLst>
          </p:cNvPr>
          <p:cNvSpPr/>
          <p:nvPr userDrawn="1"/>
        </p:nvSpPr>
        <p:spPr>
          <a:xfrm>
            <a:off x="384175" y="333375"/>
            <a:ext cx="42863"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7" name="図 5">
            <a:extLst>
              <a:ext uri="{FF2B5EF4-FFF2-40B4-BE49-F238E27FC236}">
                <a16:creationId xmlns:a16="http://schemas.microsoft.com/office/drawing/2014/main" id="{43EDF69F-C9E7-5309-8689-E0ECCC5933A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8013700" y="217488"/>
            <a:ext cx="9318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プレースホルダー 2"/>
          <p:cNvSpPr>
            <a:spLocks noGrp="1"/>
          </p:cNvSpPr>
          <p:nvPr>
            <p:ph type="body" sz="quarter" idx="14"/>
          </p:nvPr>
        </p:nvSpPr>
        <p:spPr>
          <a:xfrm>
            <a:off x="517396" y="260649"/>
            <a:ext cx="6042558" cy="573087"/>
          </a:xfrm>
          <a:prstGeom prst="rect">
            <a:avLst/>
          </a:prstGeom>
        </p:spPr>
        <p:txBody>
          <a:bodyPr anchor="ctr"/>
          <a:lstStyle>
            <a:lvl1pPr marL="0" indent="0">
              <a:buNone/>
              <a:defRPr sz="20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2808526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01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1FEB4109-8A2D-DE34-534A-BE04663A8DED}"/>
              </a:ext>
            </a:extLst>
          </p:cNvPr>
          <p:cNvSpPr txBox="1">
            <a:spLocks/>
          </p:cNvSpPr>
          <p:nvPr userDrawn="1"/>
        </p:nvSpPr>
        <p:spPr>
          <a:xfrm>
            <a:off x="2843213" y="2420938"/>
            <a:ext cx="5451475" cy="1338262"/>
          </a:xfrm>
          <a:prstGeom prst="rect">
            <a:avLst/>
          </a:prstGeom>
        </p:spPr>
        <p:txBody>
          <a:bodyPr anchor="ctr"/>
          <a:lstStyle>
            <a:lvl1pPr marL="0" indent="0" algn="l" defTabSz="990570" rtl="0" eaLnBrk="1" latinLnBrk="0" hangingPunct="1">
              <a:spcBef>
                <a:spcPct val="20000"/>
              </a:spcBef>
              <a:buFont typeface="Arial" panose="020B0604020202020204" pitchFamily="34" charset="0"/>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fontAlgn="auto">
              <a:spcAft>
                <a:spcPts val="0"/>
              </a:spcAft>
              <a:defRPr/>
            </a:pPr>
            <a:r>
              <a:rPr lang="en-US" altLang="ja-JP" sz="4062" dirty="0">
                <a:solidFill>
                  <a:prstClr val="black"/>
                </a:solidFill>
              </a:rPr>
              <a:t>THANK YOU</a:t>
            </a:r>
          </a:p>
          <a:p>
            <a:pPr fontAlgn="auto">
              <a:spcAft>
                <a:spcPts val="0"/>
              </a:spcAft>
              <a:defRPr/>
            </a:pPr>
            <a:r>
              <a:rPr lang="en-US" altLang="ja-JP" sz="4062" dirty="0">
                <a:solidFill>
                  <a:prstClr val="black"/>
                </a:solidFill>
              </a:rPr>
              <a:t>THANK</a:t>
            </a:r>
            <a:r>
              <a:rPr lang="ja-JP" altLang="en-US" sz="4062" dirty="0">
                <a:solidFill>
                  <a:prstClr val="black"/>
                </a:solidFill>
              </a:rPr>
              <a:t> </a:t>
            </a:r>
            <a:r>
              <a:rPr lang="en-US" altLang="ja-JP" sz="4062" dirty="0">
                <a:solidFill>
                  <a:prstClr val="black"/>
                </a:solidFill>
              </a:rPr>
              <a:t>YOU</a:t>
            </a:r>
            <a:endParaRPr lang="ja-JP" altLang="en-US" sz="4062" dirty="0">
              <a:solidFill>
                <a:prstClr val="black"/>
              </a:solidFill>
            </a:endParaRPr>
          </a:p>
        </p:txBody>
      </p:sp>
      <p:pic>
        <p:nvPicPr>
          <p:cNvPr id="3" name="図 2" descr="テキスト&#10;&#10;自動的に生成された説明">
            <a:extLst>
              <a:ext uri="{FF2B5EF4-FFF2-40B4-BE49-F238E27FC236}">
                <a16:creationId xmlns:a16="http://schemas.microsoft.com/office/drawing/2014/main" id="{88ADD1B4-0CD7-DC00-07C3-F1A7D60FF2D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3335338" y="5778500"/>
            <a:ext cx="14366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86F46E37-6C60-DBFC-CC30-4CD647460E56}"/>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837113" y="5778500"/>
            <a:ext cx="11350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451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比較">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9C2AF2F-1798-8BE3-AFDF-DBBD7BEC9D20}"/>
              </a:ext>
            </a:extLst>
          </p:cNvPr>
          <p:cNvSpPr txBox="1"/>
          <p:nvPr userDrawn="1"/>
        </p:nvSpPr>
        <p:spPr>
          <a:xfrm>
            <a:off x="3109913" y="3625850"/>
            <a:ext cx="2936875" cy="290513"/>
          </a:xfrm>
          <a:prstGeom prst="rect">
            <a:avLst/>
          </a:prstGeom>
          <a:noFill/>
        </p:spPr>
        <p:txBody>
          <a:bodyPr wrap="none">
            <a:spAutoFit/>
          </a:bodyPr>
          <a:lstStyle/>
          <a:p>
            <a:pPr eaLnBrk="1" fontAlgn="auto" hangingPunct="1">
              <a:spcBef>
                <a:spcPts val="0"/>
              </a:spcBef>
              <a:spcAft>
                <a:spcPts val="0"/>
              </a:spcAft>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https://www.pref.hiroshima.lg.jp/</a:t>
            </a:r>
            <a:endPar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descr="テキスト&#10;&#10;自動的に生成された説明">
            <a:extLst>
              <a:ext uri="{FF2B5EF4-FFF2-40B4-BE49-F238E27FC236}">
                <a16:creationId xmlns:a16="http://schemas.microsoft.com/office/drawing/2014/main" id="{B54661FD-5AD9-F7D4-AD6A-5C0AE241DB6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3243263" y="2852738"/>
            <a:ext cx="1435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E664C781-04FE-DB1F-9E39-03D8FC0CA4F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745038" y="2852738"/>
            <a:ext cx="1135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28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5" name="テキスト プレースホルダー 2"/>
          <p:cNvSpPr>
            <a:spLocks noGrp="1"/>
          </p:cNvSpPr>
          <p:nvPr>
            <p:ph type="body" sz="quarter" idx="14"/>
          </p:nvPr>
        </p:nvSpPr>
        <p:spPr>
          <a:xfrm>
            <a:off x="2179119" y="6254778"/>
            <a:ext cx="5051638" cy="573087"/>
          </a:xfrm>
          <a:prstGeom prst="rect">
            <a:avLst/>
          </a:prstGeom>
        </p:spPr>
        <p:txBody>
          <a:bodyPr anchor="ctr"/>
          <a:lstStyle>
            <a:lvl1pPr marL="0" indent="0" algn="ctr">
              <a:buNone/>
              <a:defRPr sz="1477">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1826550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3" name="図 8" descr="テキスト&#10;&#10;自動的に生成された説明"/>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86014" y="6323015"/>
            <a:ext cx="9763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プレースホルダー 2"/>
          <p:cNvSpPr>
            <a:spLocks noGrp="1"/>
          </p:cNvSpPr>
          <p:nvPr>
            <p:ph type="body" sz="quarter" idx="14"/>
          </p:nvPr>
        </p:nvSpPr>
        <p:spPr>
          <a:xfrm>
            <a:off x="3641435" y="6212795"/>
            <a:ext cx="2791695" cy="573087"/>
          </a:xfrm>
          <a:prstGeom prst="rect">
            <a:avLst/>
          </a:prstGeom>
        </p:spPr>
        <p:txBody>
          <a:bodyPr anchor="ctr"/>
          <a:lstStyle>
            <a:lvl1pPr marL="0" indent="0">
              <a:buNone/>
              <a:defRPr sz="1477">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2308352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457200" y="1600202"/>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a:xfrm>
            <a:off x="457200" y="6356352"/>
            <a:ext cx="2133600" cy="365125"/>
          </a:xfrm>
          <a:prstGeom prst="rect">
            <a:avLst/>
          </a:prstGeom>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EF634E61-D025-4FF8-9B6A-F371A3504E43}" type="slidenum">
              <a:rPr lang="ja-JP" altLang="en-US"/>
              <a:pPr>
                <a:defRPr/>
              </a:pPr>
              <a:t>‹#›</a:t>
            </a:fld>
            <a:endParaRPr lang="ja-JP" altLang="en-US"/>
          </a:p>
        </p:txBody>
      </p:sp>
    </p:spTree>
    <p:extLst>
      <p:ext uri="{BB962C8B-B14F-4D97-AF65-F5344CB8AC3E}">
        <p14:creationId xmlns:p14="http://schemas.microsoft.com/office/powerpoint/2010/main" val="420009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3" name="図 8" descr="テキスト&#10;&#10;自動的に生成された説明">
            <a:extLst>
              <a:ext uri="{FF2B5EF4-FFF2-40B4-BE49-F238E27FC236}">
                <a16:creationId xmlns:a16="http://schemas.microsoft.com/office/drawing/2014/main" id="{60F753B5-C6C3-C720-70C4-881950EB71D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386013" y="6323013"/>
            <a:ext cx="9763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プレースホルダー 2"/>
          <p:cNvSpPr>
            <a:spLocks noGrp="1"/>
          </p:cNvSpPr>
          <p:nvPr>
            <p:ph type="body" sz="quarter" idx="14"/>
          </p:nvPr>
        </p:nvSpPr>
        <p:spPr>
          <a:xfrm>
            <a:off x="3641435" y="6212793"/>
            <a:ext cx="2791695" cy="573087"/>
          </a:xfrm>
          <a:prstGeom prst="rect">
            <a:avLst/>
          </a:prstGeom>
        </p:spPr>
        <p:txBody>
          <a:bodyPr anchor="ctr"/>
          <a:lstStyle>
            <a:lvl1pPr marL="0" indent="0">
              <a:buNone/>
              <a:defRPr sz="1477">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249749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4" name="図 2">
            <a:extLst>
              <a:ext uri="{FF2B5EF4-FFF2-40B4-BE49-F238E27FC236}">
                <a16:creationId xmlns:a16="http://schemas.microsoft.com/office/drawing/2014/main" id="{859F0992-BFA1-E23F-A296-B32817720B3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92088" y="6453188"/>
            <a:ext cx="8759825"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3" descr="図形, 背景パターン&#10;&#10;自動的に生成された説明">
            <a:extLst>
              <a:ext uri="{FF2B5EF4-FFF2-40B4-BE49-F238E27FC236}">
                <a16:creationId xmlns:a16="http://schemas.microsoft.com/office/drawing/2014/main" id="{17897A59-2B32-55DA-3686-3DA719D40216}"/>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00038" y="217488"/>
            <a:ext cx="749617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7649875D-AA7E-22E6-681A-F5DCEBF2C017}"/>
              </a:ext>
            </a:extLst>
          </p:cNvPr>
          <p:cNvSpPr/>
          <p:nvPr userDrawn="1"/>
        </p:nvSpPr>
        <p:spPr>
          <a:xfrm>
            <a:off x="384175" y="333375"/>
            <a:ext cx="42863"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7" name="図 5">
            <a:extLst>
              <a:ext uri="{FF2B5EF4-FFF2-40B4-BE49-F238E27FC236}">
                <a16:creationId xmlns:a16="http://schemas.microsoft.com/office/drawing/2014/main" id="{051EFC58-CEB9-9F85-D9FE-497EDCB6649C}"/>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8013700" y="217488"/>
            <a:ext cx="9318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プレースホルダー 2"/>
          <p:cNvSpPr>
            <a:spLocks noGrp="1"/>
          </p:cNvSpPr>
          <p:nvPr>
            <p:ph type="body" sz="quarter" idx="14"/>
          </p:nvPr>
        </p:nvSpPr>
        <p:spPr>
          <a:xfrm>
            <a:off x="517396" y="260649"/>
            <a:ext cx="6042558" cy="573087"/>
          </a:xfrm>
          <a:prstGeom prst="rect">
            <a:avLst/>
          </a:prstGeom>
        </p:spPr>
        <p:txBody>
          <a:bodyPr anchor="ctr"/>
          <a:lstStyle>
            <a:lvl1pPr marL="0" indent="0">
              <a:buNone/>
              <a:defRPr sz="20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pPr lvl="0"/>
            <a:r>
              <a:rPr lang="ja-JP" altLang="en-US"/>
              <a:t>マスター テキストの書式設定</a:t>
            </a:r>
          </a:p>
        </p:txBody>
      </p:sp>
    </p:spTree>
    <p:extLst>
      <p:ext uri="{BB962C8B-B14F-4D97-AF65-F5344CB8AC3E}">
        <p14:creationId xmlns:p14="http://schemas.microsoft.com/office/powerpoint/2010/main" val="414508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86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2" name="テキスト プレースホルダー 2">
            <a:extLst>
              <a:ext uri="{FF2B5EF4-FFF2-40B4-BE49-F238E27FC236}">
                <a16:creationId xmlns:a16="http://schemas.microsoft.com/office/drawing/2014/main" id="{E97DAD16-CBCF-7F3A-2CB7-D77212DB78C4}"/>
              </a:ext>
            </a:extLst>
          </p:cNvPr>
          <p:cNvSpPr txBox="1">
            <a:spLocks/>
          </p:cNvSpPr>
          <p:nvPr userDrawn="1"/>
        </p:nvSpPr>
        <p:spPr>
          <a:xfrm>
            <a:off x="2843213" y="2420938"/>
            <a:ext cx="5451475" cy="1338262"/>
          </a:xfrm>
          <a:prstGeom prst="rect">
            <a:avLst/>
          </a:prstGeom>
        </p:spPr>
        <p:txBody>
          <a:bodyPr anchor="ctr"/>
          <a:lstStyle>
            <a:lvl1pPr marL="0" indent="0" algn="l" defTabSz="990570" rtl="0" eaLnBrk="1" latinLnBrk="0" hangingPunct="1">
              <a:spcBef>
                <a:spcPct val="20000"/>
              </a:spcBef>
              <a:buFont typeface="Arial" panose="020B0604020202020204" pitchFamily="34" charset="0"/>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fontAlgn="auto">
              <a:spcAft>
                <a:spcPts val="0"/>
              </a:spcAft>
              <a:defRPr/>
            </a:pPr>
            <a:r>
              <a:rPr lang="en-US" altLang="ja-JP" sz="4062" dirty="0">
                <a:solidFill>
                  <a:prstClr val="black"/>
                </a:solidFill>
              </a:rPr>
              <a:t>THANK YOU</a:t>
            </a:r>
          </a:p>
          <a:p>
            <a:pPr fontAlgn="auto">
              <a:spcAft>
                <a:spcPts val="0"/>
              </a:spcAft>
              <a:defRPr/>
            </a:pPr>
            <a:r>
              <a:rPr lang="en-US" altLang="ja-JP" sz="4062" dirty="0">
                <a:solidFill>
                  <a:prstClr val="black"/>
                </a:solidFill>
              </a:rPr>
              <a:t>THANK</a:t>
            </a:r>
            <a:r>
              <a:rPr lang="ja-JP" altLang="en-US" sz="4062" dirty="0">
                <a:solidFill>
                  <a:prstClr val="black"/>
                </a:solidFill>
              </a:rPr>
              <a:t> </a:t>
            </a:r>
            <a:r>
              <a:rPr lang="en-US" altLang="ja-JP" sz="4062" dirty="0">
                <a:solidFill>
                  <a:prstClr val="black"/>
                </a:solidFill>
              </a:rPr>
              <a:t>YOU</a:t>
            </a:r>
            <a:endParaRPr lang="ja-JP" altLang="en-US" sz="4062" dirty="0">
              <a:solidFill>
                <a:prstClr val="black"/>
              </a:solidFill>
            </a:endParaRPr>
          </a:p>
        </p:txBody>
      </p:sp>
      <p:pic>
        <p:nvPicPr>
          <p:cNvPr id="3" name="図 2" descr="テキスト&#10;&#10;自動的に生成された説明">
            <a:extLst>
              <a:ext uri="{FF2B5EF4-FFF2-40B4-BE49-F238E27FC236}">
                <a16:creationId xmlns:a16="http://schemas.microsoft.com/office/drawing/2014/main" id="{74DE360C-6831-7EEB-B6F8-C270DBBF2F9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3335338" y="5778500"/>
            <a:ext cx="14366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41C7263F-B021-F8CD-A336-6944ADEDC03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837113" y="5778500"/>
            <a:ext cx="11350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86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比較">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1FE4317-7E6B-DE14-43A6-5FA2547DD796}"/>
              </a:ext>
            </a:extLst>
          </p:cNvPr>
          <p:cNvSpPr txBox="1"/>
          <p:nvPr userDrawn="1"/>
        </p:nvSpPr>
        <p:spPr>
          <a:xfrm>
            <a:off x="3109913" y="3625850"/>
            <a:ext cx="2936875" cy="290513"/>
          </a:xfrm>
          <a:prstGeom prst="rect">
            <a:avLst/>
          </a:prstGeom>
          <a:noFill/>
        </p:spPr>
        <p:txBody>
          <a:bodyPr wrap="none">
            <a:spAutoFit/>
          </a:bodyPr>
          <a:lstStyle/>
          <a:p>
            <a:pPr eaLnBrk="1" fontAlgn="auto" hangingPunct="1">
              <a:spcBef>
                <a:spcPts val="0"/>
              </a:spcBef>
              <a:spcAft>
                <a:spcPts val="0"/>
              </a:spcAft>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https://www.pref.hiroshima.lg.jp/</a:t>
            </a:r>
            <a:endPar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descr="テキスト&#10;&#10;自動的に生成された説明">
            <a:extLst>
              <a:ext uri="{FF2B5EF4-FFF2-40B4-BE49-F238E27FC236}">
                <a16:creationId xmlns:a16="http://schemas.microsoft.com/office/drawing/2014/main" id="{5CC0B7B1-8193-357D-15F3-338E2BA27F6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3243263" y="2852738"/>
            <a:ext cx="1435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DE1C3C31-0F21-CC67-93B7-F707831AB039}"/>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745038" y="2852738"/>
            <a:ext cx="1135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09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pic>
        <p:nvPicPr>
          <p:cNvPr id="2" name="図 1" descr="テキスト&#10;&#10;自動的に生成された説明">
            <a:extLst>
              <a:ext uri="{FF2B5EF4-FFF2-40B4-BE49-F238E27FC236}">
                <a16:creationId xmlns:a16="http://schemas.microsoft.com/office/drawing/2014/main" id="{7B05C1D5-C2C4-EA4D-3E9F-CB56C9E0B54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3335338" y="5778500"/>
            <a:ext cx="14366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B57020B5-6949-2622-5CED-F5CD02A4F38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837113" y="5778500"/>
            <a:ext cx="11350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27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比較">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C9E17D-AD9E-E036-A885-9C71629D7003}"/>
              </a:ext>
            </a:extLst>
          </p:cNvPr>
          <p:cNvSpPr txBox="1"/>
          <p:nvPr userDrawn="1"/>
        </p:nvSpPr>
        <p:spPr>
          <a:xfrm>
            <a:off x="3109913" y="3625850"/>
            <a:ext cx="2936875" cy="290513"/>
          </a:xfrm>
          <a:prstGeom prst="rect">
            <a:avLst/>
          </a:prstGeom>
          <a:noFill/>
        </p:spPr>
        <p:txBody>
          <a:bodyPr wrap="none">
            <a:spAutoFit/>
          </a:bodyPr>
          <a:lstStyle/>
          <a:p>
            <a:pPr eaLnBrk="1" fontAlgn="auto" hangingPunct="1">
              <a:spcBef>
                <a:spcPts val="0"/>
              </a:spcBef>
              <a:spcAft>
                <a:spcPts val="0"/>
              </a:spcAft>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https://www.pref.hiroshima.lg.jp/</a:t>
            </a:r>
            <a:endPar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descr="テキスト&#10;&#10;自動的に生成された説明">
            <a:extLst>
              <a:ext uri="{FF2B5EF4-FFF2-40B4-BE49-F238E27FC236}">
                <a16:creationId xmlns:a16="http://schemas.microsoft.com/office/drawing/2014/main" id="{C94879AF-668F-3279-7C07-178B01D8884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3176588" y="2852738"/>
            <a:ext cx="1435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CCB39280-E161-15FD-58EE-083AA26C659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678363" y="2852738"/>
            <a:ext cx="1135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08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比較">
    <p:spTree>
      <p:nvGrpSpPr>
        <p:cNvPr id="1" name=""/>
        <p:cNvGrpSpPr/>
        <p:nvPr/>
      </p:nvGrpSpPr>
      <p:grpSpPr>
        <a:xfrm>
          <a:off x="0" y="0"/>
          <a:ext cx="0" cy="0"/>
          <a:chOff x="0" y="0"/>
          <a:chExt cx="0" cy="0"/>
        </a:xfrm>
      </p:grpSpPr>
      <p:pic>
        <p:nvPicPr>
          <p:cNvPr id="2" name="図 1" descr="図形, 四角形&#10;&#10;自動的に生成された説明">
            <a:extLst>
              <a:ext uri="{FF2B5EF4-FFF2-40B4-BE49-F238E27FC236}">
                <a16:creationId xmlns:a16="http://schemas.microsoft.com/office/drawing/2014/main" id="{A266447A-9944-2D3D-9EF2-8DA1932D86C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5738" y="188913"/>
            <a:ext cx="870267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D5EE7BFA-0C07-0E96-F502-1F55DF76D7CF}"/>
              </a:ext>
            </a:extLst>
          </p:cNvPr>
          <p:cNvSpPr txBox="1"/>
          <p:nvPr userDrawn="1"/>
        </p:nvSpPr>
        <p:spPr>
          <a:xfrm>
            <a:off x="3109913" y="3625850"/>
            <a:ext cx="2936875" cy="290513"/>
          </a:xfrm>
          <a:prstGeom prst="rect">
            <a:avLst/>
          </a:prstGeom>
          <a:noFill/>
        </p:spPr>
        <p:txBody>
          <a:bodyPr wrap="none">
            <a:spAutoFit/>
          </a:bodyPr>
          <a:lstStyle/>
          <a:p>
            <a:pPr eaLnBrk="1" fontAlgn="auto" hangingPunct="1">
              <a:spcBef>
                <a:spcPts val="0"/>
              </a:spcBef>
              <a:spcAft>
                <a:spcPts val="0"/>
              </a:spcAft>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https://www.pref.hiroshima.lg.jp/</a:t>
            </a:r>
            <a:endPar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descr="テキスト&#10;&#10;自動的に生成された説明">
            <a:extLst>
              <a:ext uri="{FF2B5EF4-FFF2-40B4-BE49-F238E27FC236}">
                <a16:creationId xmlns:a16="http://schemas.microsoft.com/office/drawing/2014/main" id="{3FE66DCA-9D48-EB9B-4951-FB32FE9335B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3201988" y="2846388"/>
            <a:ext cx="14366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A0587DCF-D9CB-7435-01D9-294BB21B6339}"/>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4705350" y="2846388"/>
            <a:ext cx="11334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0671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図 3" descr="図形, 背景パターン&#10;&#10;自動的に生成された説明">
            <a:extLst>
              <a:ext uri="{FF2B5EF4-FFF2-40B4-BE49-F238E27FC236}">
                <a16:creationId xmlns:a16="http://schemas.microsoft.com/office/drawing/2014/main" id="{A32BA989-23F6-121A-9BE4-BADE96CAF4AE}"/>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204788" y="188913"/>
            <a:ext cx="8734425"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4CC4F785-C8C0-D300-2540-45F826E26F93}"/>
              </a:ext>
            </a:extLst>
          </p:cNvPr>
          <p:cNvSpPr/>
          <p:nvPr userDrawn="1"/>
        </p:nvSpPr>
        <p:spPr>
          <a:xfrm>
            <a:off x="119063" y="2276475"/>
            <a:ext cx="8905875" cy="1944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13" name="テキスト プレースホルダー 2">
            <a:extLst>
              <a:ext uri="{FF2B5EF4-FFF2-40B4-BE49-F238E27FC236}">
                <a16:creationId xmlns:a16="http://schemas.microsoft.com/office/drawing/2014/main" id="{812F868F-D82B-0E4D-B7BF-79F7736201D8}"/>
              </a:ext>
            </a:extLst>
          </p:cNvPr>
          <p:cNvSpPr txBox="1">
            <a:spLocks/>
          </p:cNvSpPr>
          <p:nvPr userDrawn="1"/>
        </p:nvSpPr>
        <p:spPr>
          <a:xfrm>
            <a:off x="2832100" y="2230438"/>
            <a:ext cx="5927725" cy="1339850"/>
          </a:xfrm>
          <a:prstGeom prst="rect">
            <a:avLst/>
          </a:prstGeom>
        </p:spPr>
        <p:txBody>
          <a:bodyPr anchor="ctr"/>
          <a:lstStyle>
            <a:lvl1pPr marL="0" indent="0" algn="l" defTabSz="990570" rtl="0" eaLnBrk="1" latinLnBrk="0" hangingPunct="1">
              <a:spcBef>
                <a:spcPct val="20000"/>
              </a:spcBef>
              <a:buFont typeface="Arial" panose="020B0604020202020204" pitchFamily="34" charset="0"/>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fontAlgn="auto">
              <a:spcAft>
                <a:spcPts val="0"/>
              </a:spcAft>
              <a:defRPr/>
            </a:pPr>
            <a:r>
              <a:rPr lang="ja-JP" altLang="en-US" sz="4062" b="1" dirty="0">
                <a:solidFill>
                  <a:prstClr val="black"/>
                </a:solidFill>
              </a:rPr>
              <a:t>タイトル、タイトル、タイトル</a:t>
            </a:r>
          </a:p>
        </p:txBody>
      </p:sp>
      <p:sp>
        <p:nvSpPr>
          <p:cNvPr id="14" name="テキスト プレースホルダー 2">
            <a:extLst>
              <a:ext uri="{FF2B5EF4-FFF2-40B4-BE49-F238E27FC236}">
                <a16:creationId xmlns:a16="http://schemas.microsoft.com/office/drawing/2014/main" id="{72D835ED-D61D-62D2-5E4B-C69A1E1222AE}"/>
              </a:ext>
            </a:extLst>
          </p:cNvPr>
          <p:cNvSpPr txBox="1">
            <a:spLocks/>
          </p:cNvSpPr>
          <p:nvPr userDrawn="1"/>
        </p:nvSpPr>
        <p:spPr>
          <a:xfrm>
            <a:off x="2854325" y="3449638"/>
            <a:ext cx="5449888" cy="403225"/>
          </a:xfrm>
          <a:prstGeom prst="rect">
            <a:avLst/>
          </a:prstGeom>
        </p:spPr>
        <p:txBody>
          <a:bodyPr anchor="ctr"/>
          <a:lstStyle>
            <a:lvl1pPr marL="0" indent="0" algn="l" defTabSz="990570" rtl="0" eaLnBrk="1" latinLnBrk="0" hangingPunct="1">
              <a:spcBef>
                <a:spcPct val="20000"/>
              </a:spcBef>
              <a:buFont typeface="Arial" panose="020B0604020202020204" pitchFamily="34" charset="0"/>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fontAlgn="auto">
              <a:spcAft>
                <a:spcPts val="0"/>
              </a:spcAft>
              <a:defRPr/>
            </a:pPr>
            <a:r>
              <a:rPr lang="ja-JP" altLang="en-US" sz="2585" dirty="0">
                <a:solidFill>
                  <a:prstClr val="black"/>
                </a:solidFill>
              </a:rPr>
              <a:t>～サブタイトル、サブタイトル～</a:t>
            </a:r>
          </a:p>
        </p:txBody>
      </p:sp>
      <p:cxnSp>
        <p:nvCxnSpPr>
          <p:cNvPr id="15" name="直線コネクタ 14">
            <a:extLst>
              <a:ext uri="{FF2B5EF4-FFF2-40B4-BE49-F238E27FC236}">
                <a16:creationId xmlns:a16="http://schemas.microsoft.com/office/drawing/2014/main" id="{C5FD9C40-287D-5295-C88E-C888992F02DE}"/>
              </a:ext>
            </a:extLst>
          </p:cNvPr>
          <p:cNvCxnSpPr>
            <a:cxnSpLocks/>
          </p:cNvCxnSpPr>
          <p:nvPr userDrawn="1"/>
        </p:nvCxnSpPr>
        <p:spPr>
          <a:xfrm>
            <a:off x="2832100" y="3311525"/>
            <a:ext cx="5927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70A9D2EB-162C-8062-453A-14051971036D}"/>
              </a:ext>
            </a:extLst>
          </p:cNvPr>
          <p:cNvSpPr/>
          <p:nvPr userDrawn="1"/>
        </p:nvSpPr>
        <p:spPr>
          <a:xfrm>
            <a:off x="6765925" y="404813"/>
            <a:ext cx="1993900" cy="360362"/>
          </a:xfrm>
          <a:prstGeom prst="roundRect">
            <a:avLst/>
          </a:prstGeom>
          <a:solidFill>
            <a:srgbClr val="D7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1032" name="図 10">
            <a:extLst>
              <a:ext uri="{FF2B5EF4-FFF2-40B4-BE49-F238E27FC236}">
                <a16:creationId xmlns:a16="http://schemas.microsoft.com/office/drawing/2014/main" id="{C3A521E7-1001-BC9A-05CC-7E3D3357B9A8}"/>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250825" y="2486025"/>
            <a:ext cx="21478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2038" r:id="rId1"/>
    <p:sldLayoutId id="2147492041" r:id="rId2"/>
  </p:sldLayoutIdLst>
  <p:hf sldNum="0" hdr="0" ftr="0" dt="0"/>
  <p:txStyles>
    <p:titleStyle>
      <a:lvl1pPr algn="ctr" defTabSz="912813" rtl="0" eaLnBrk="0" fontAlgn="base" hangingPunct="0">
        <a:spcBef>
          <a:spcPct val="0"/>
        </a:spcBef>
        <a:spcAft>
          <a:spcPct val="0"/>
        </a:spcAft>
        <a:defRPr kumimoji="1" sz="4400" kern="1200">
          <a:solidFill>
            <a:schemeClr val="tx1"/>
          </a:solidFill>
          <a:latin typeface="+mj-lt"/>
          <a:ea typeface="+mj-ea"/>
          <a:cs typeface="+mj-cs"/>
        </a:defRPr>
      </a:lvl1pPr>
      <a:lvl2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2042" r:id="rId1"/>
    <p:sldLayoutId id="2147492039" r:id="rId2"/>
    <p:sldLayoutId id="2147492043" r:id="rId3"/>
    <p:sldLayoutId id="2147492044" r:id="rId4"/>
  </p:sldLayoutIdLst>
  <p:hf sldNum="0" hdr="0" ftr="0" dt="0"/>
  <p:txStyles>
    <p:titleStyle>
      <a:lvl1pPr algn="ctr" defTabSz="912813" rtl="0" eaLnBrk="0" fontAlgn="base" hangingPunct="0">
        <a:spcBef>
          <a:spcPct val="0"/>
        </a:spcBef>
        <a:spcAft>
          <a:spcPct val="0"/>
        </a:spcAft>
        <a:defRPr kumimoji="1" sz="4400" kern="1200">
          <a:solidFill>
            <a:schemeClr val="tx1"/>
          </a:solidFill>
          <a:latin typeface="+mj-lt"/>
          <a:ea typeface="+mj-ea"/>
          <a:cs typeface="+mj-cs"/>
        </a:defRPr>
      </a:lvl1pPr>
      <a:lvl2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2045" r:id="rId1"/>
    <p:sldLayoutId id="2147492046" r:id="rId2"/>
    <p:sldLayoutId id="2147492047" r:id="rId3"/>
    <p:sldLayoutId id="2147492048" r:id="rId4"/>
  </p:sldLayoutIdLst>
  <p:hf sldNum="0" hdr="0" ftr="0" dt="0"/>
  <p:txStyles>
    <p:titleStyle>
      <a:lvl1pPr algn="ctr" defTabSz="912813" rtl="0" eaLnBrk="0" fontAlgn="base" hangingPunct="0">
        <a:spcBef>
          <a:spcPct val="0"/>
        </a:spcBef>
        <a:spcAft>
          <a:spcPct val="0"/>
        </a:spcAft>
        <a:defRPr kumimoji="1" sz="4400" kern="1200">
          <a:solidFill>
            <a:schemeClr val="tx1"/>
          </a:solidFill>
          <a:latin typeface="+mj-lt"/>
          <a:ea typeface="+mj-ea"/>
          <a:cs typeface="+mj-cs"/>
        </a:defRPr>
      </a:lvl1pPr>
      <a:lvl2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2060" r:id="rId1"/>
    <p:sldLayoutId id="2147492040" r:id="rId2"/>
    <p:sldLayoutId id="2147492061" r:id="rId3"/>
    <p:sldLayoutId id="2147492062" r:id="rId4"/>
  </p:sldLayoutIdLst>
  <p:hf sldNum="0" hdr="0" ftr="0" dt="0"/>
  <p:txStyles>
    <p:titleStyle>
      <a:lvl1pPr algn="ctr" defTabSz="912813" rtl="0" eaLnBrk="0" fontAlgn="base" hangingPunct="0">
        <a:spcBef>
          <a:spcPct val="0"/>
        </a:spcBef>
        <a:spcAft>
          <a:spcPct val="0"/>
        </a:spcAft>
        <a:defRPr kumimoji="1" sz="4400" kern="1200">
          <a:solidFill>
            <a:schemeClr val="tx1"/>
          </a:solidFill>
          <a:latin typeface="+mj-lt"/>
          <a:ea typeface="+mj-ea"/>
          <a:cs typeface="+mj-cs"/>
        </a:defRPr>
      </a:lvl1pPr>
      <a:lvl2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図 3" descr="図形, 背景パターン&#10;&#10;自動的に生成された説明"/>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788" y="188915"/>
            <a:ext cx="8734425"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userDrawn="1"/>
        </p:nvSpPr>
        <p:spPr>
          <a:xfrm>
            <a:off x="119063" y="2276475"/>
            <a:ext cx="8905875" cy="1944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sp>
        <p:nvSpPr>
          <p:cNvPr id="13" name="テキスト プレースホルダー 2"/>
          <p:cNvSpPr txBox="1">
            <a:spLocks/>
          </p:cNvSpPr>
          <p:nvPr userDrawn="1"/>
        </p:nvSpPr>
        <p:spPr>
          <a:xfrm>
            <a:off x="2832101" y="2230438"/>
            <a:ext cx="5927725" cy="1339850"/>
          </a:xfrm>
          <a:prstGeom prst="rect">
            <a:avLst/>
          </a:prstGeom>
        </p:spPr>
        <p:txBody>
          <a:bodyPr anchor="ctr"/>
          <a:lstStyle>
            <a:lvl1pPr marL="0" indent="0" algn="l" defTabSz="990570" rtl="0" eaLnBrk="1" latinLnBrk="0" hangingPunct="1">
              <a:spcBef>
                <a:spcPct val="20000"/>
              </a:spcBef>
              <a:buFont typeface="Arial" panose="020B0604020202020204" pitchFamily="34" charset="0"/>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fontAlgn="auto">
              <a:spcAft>
                <a:spcPts val="0"/>
              </a:spcAft>
              <a:defRPr/>
            </a:pPr>
            <a:r>
              <a:rPr lang="ja-JP" altLang="en-US" sz="4062" b="1" dirty="0">
                <a:solidFill>
                  <a:prstClr val="black"/>
                </a:solidFill>
              </a:rPr>
              <a:t>タイトル、タイトル、タイトル</a:t>
            </a:r>
          </a:p>
        </p:txBody>
      </p:sp>
      <p:sp>
        <p:nvSpPr>
          <p:cNvPr id="14" name="テキスト プレースホルダー 2"/>
          <p:cNvSpPr txBox="1">
            <a:spLocks/>
          </p:cNvSpPr>
          <p:nvPr userDrawn="1"/>
        </p:nvSpPr>
        <p:spPr>
          <a:xfrm>
            <a:off x="2854326" y="3449640"/>
            <a:ext cx="5449888" cy="403225"/>
          </a:xfrm>
          <a:prstGeom prst="rect">
            <a:avLst/>
          </a:prstGeom>
        </p:spPr>
        <p:txBody>
          <a:bodyPr anchor="ctr"/>
          <a:lstStyle>
            <a:lvl1pPr marL="0" indent="0" algn="l" defTabSz="990570" rtl="0" eaLnBrk="1" latinLnBrk="0" hangingPunct="1">
              <a:spcBef>
                <a:spcPct val="20000"/>
              </a:spcBef>
              <a:buFont typeface="Arial" panose="020B0604020202020204" pitchFamily="34" charset="0"/>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a:lstStyle>
          <a:p>
            <a:pPr fontAlgn="auto">
              <a:spcAft>
                <a:spcPts val="0"/>
              </a:spcAft>
              <a:defRPr/>
            </a:pPr>
            <a:r>
              <a:rPr lang="ja-JP" altLang="en-US" sz="2585" dirty="0">
                <a:solidFill>
                  <a:prstClr val="black"/>
                </a:solidFill>
              </a:rPr>
              <a:t>～サブタイトル、サブタイトル～</a:t>
            </a:r>
          </a:p>
        </p:txBody>
      </p:sp>
      <p:cxnSp>
        <p:nvCxnSpPr>
          <p:cNvPr id="15" name="直線コネクタ 14"/>
          <p:cNvCxnSpPr>
            <a:cxnSpLocks/>
          </p:cNvCxnSpPr>
          <p:nvPr userDrawn="1"/>
        </p:nvCxnSpPr>
        <p:spPr>
          <a:xfrm>
            <a:off x="2832101" y="3311525"/>
            <a:ext cx="5927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四角形: 角を丸くする 1"/>
          <p:cNvSpPr/>
          <p:nvPr userDrawn="1"/>
        </p:nvSpPr>
        <p:spPr>
          <a:xfrm>
            <a:off x="6765926" y="404813"/>
            <a:ext cx="1993900" cy="360362"/>
          </a:xfrm>
          <a:prstGeom prst="roundRect">
            <a:avLst/>
          </a:prstGeom>
          <a:solidFill>
            <a:srgbClr val="D7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prstClr val="white"/>
              </a:solidFill>
            </a:endParaRPr>
          </a:p>
        </p:txBody>
      </p:sp>
      <p:pic>
        <p:nvPicPr>
          <p:cNvPr id="1032" name="図 1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2486025"/>
            <a:ext cx="21478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120125"/>
      </p:ext>
    </p:extLst>
  </p:cSld>
  <p:clrMap bg1="lt1" tx1="dk1" bg2="lt2" tx2="dk2" accent1="accent1" accent2="accent2" accent3="accent3" accent4="accent4" accent5="accent5" accent6="accent6" hlink="hlink" folHlink="folHlink"/>
  <p:sldLayoutIdLst>
    <p:sldLayoutId id="2147492064" r:id="rId1"/>
    <p:sldLayoutId id="2147492065" r:id="rId2"/>
    <p:sldLayoutId id="2147492066" r:id="rId3"/>
  </p:sldLayoutIdLst>
  <p:hf sldNum="0" hdr="0" ftr="0" dt="0"/>
  <p:txStyles>
    <p:titleStyle>
      <a:lvl1pPr algn="ctr" defTabSz="912813" rtl="0" eaLnBrk="0" fontAlgn="base" hangingPunct="0">
        <a:spcBef>
          <a:spcPct val="0"/>
        </a:spcBef>
        <a:spcAft>
          <a:spcPct val="0"/>
        </a:spcAft>
        <a:defRPr kumimoji="1" sz="4400" kern="1200">
          <a:solidFill>
            <a:schemeClr val="tx1"/>
          </a:solidFill>
          <a:latin typeface="+mj-lt"/>
          <a:ea typeface="+mj-ea"/>
          <a:cs typeface="+mj-cs"/>
        </a:defRPr>
      </a:lvl1pPr>
      <a:lvl2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defTabSz="912813"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defTabSz="912813"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8"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5"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emf"/><Relationship Id="rId11" Type="http://schemas.openxmlformats.org/officeDocument/2006/relationships/image" Target="../media/image32.jpe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jpeg"/><Relationship Id="rId1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jpeg"/><Relationship Id="rId11" Type="http://schemas.openxmlformats.org/officeDocument/2006/relationships/image" Target="../media/image44.emf"/><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oleObject" Target="../embeddings/oleObject5.bin"/><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1.emf"/></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emf"/><Relationship Id="rId9" Type="http://schemas.openxmlformats.org/officeDocument/2006/relationships/image" Target="../media/image81.jpeg"/><Relationship Id="rId14" Type="http://schemas.openxmlformats.org/officeDocument/2006/relationships/image" Target="../media/image8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699792" y="2636912"/>
            <a:ext cx="6120680" cy="936625"/>
          </a:xfrm>
          <a:prstGeom prst="rect">
            <a:avLst/>
          </a:prstGeom>
          <a:solidFill>
            <a:schemeClr val="bg1"/>
          </a:solidFill>
          <a:ln>
            <a:noFill/>
          </a:ln>
          <a:effectLst/>
        </p:spPr>
        <p:txBody>
          <a:bodyPr lIns="91409" tIns="45704" rIns="91409" bIns="45704" anchor="ctr"/>
          <a:lstStyle/>
          <a:p>
            <a:pPr marL="0" marR="0" lvl="0" indent="0" algn="r" defTabSz="914400" rtl="0" eaLnBrk="0" fontAlgn="base" latinLnBrk="0" hangingPunct="0">
              <a:lnSpc>
                <a:spcPts val="2400"/>
              </a:lnSpc>
              <a:spcBef>
                <a:spcPts val="1800"/>
              </a:spcBef>
              <a:spcAft>
                <a:spcPct val="0"/>
              </a:spcAft>
              <a:buClrTx/>
              <a:buSzTx/>
              <a:buFontTx/>
              <a:buNone/>
              <a:tabLst/>
              <a:defRPr/>
            </a:pPr>
            <a:r>
              <a:rPr kumimoji="0" lang="ja-JP" altLang="en-US" sz="32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土砂災害に対する取り組み</a:t>
            </a:r>
            <a:endParaRPr kumimoji="0" lang="en-US" altLang="ja-JP" sz="32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0" fontAlgn="base" latinLnBrk="0" hangingPunct="0">
              <a:lnSpc>
                <a:spcPts val="2400"/>
              </a:lnSpc>
              <a:spcBef>
                <a:spcPts val="1800"/>
              </a:spcBef>
              <a:spcAft>
                <a:spcPct val="0"/>
              </a:spcAft>
              <a:buClrTx/>
              <a:buSzTx/>
              <a:buFontTx/>
              <a:buNone/>
              <a:tabLst/>
              <a:defRPr/>
            </a:pPr>
            <a:r>
              <a:rPr kumimoji="0" lang="ja-JP" altLang="en-US" sz="32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（ソフト対策）</a:t>
            </a:r>
            <a:endParaRPr kumimoji="0" lang="en-US" altLang="ja-JP" sz="32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0" fontAlgn="base" latinLnBrk="0" hangingPunct="0">
              <a:lnSpc>
                <a:spcPts val="2400"/>
              </a:lnSpc>
              <a:spcBef>
                <a:spcPts val="1800"/>
              </a:spcBef>
              <a:spcAft>
                <a:spcPct val="0"/>
              </a:spcAft>
              <a:buClrTx/>
              <a:buSzTx/>
              <a:buFontTx/>
              <a:buNone/>
              <a:tabLst/>
              <a:defRPr/>
            </a:pPr>
            <a:r>
              <a:rPr kumimoji="0" lang="ja-JP" altLang="en-US" sz="3200" b="1" i="0" u="none" strike="noStrike" kern="1200" cap="none" spc="0" normalizeH="0" baseline="0" noProof="0" dirty="0">
                <a:ln>
                  <a:noFill/>
                </a:ln>
                <a:solidFill>
                  <a:srgbClr val="EEECE1">
                    <a:lumMod val="25000"/>
                  </a:srgbClr>
                </a:solidFill>
                <a:effectLst/>
                <a:uLnTx/>
                <a:uFillTx/>
                <a:latin typeface="Meiryo UI" panose="020B0604030504040204" pitchFamily="50" charset="-128"/>
                <a:ea typeface="Meiryo UI" panose="020B0604030504040204" pitchFamily="50" charset="-128"/>
                <a:cs typeface="+mn-cs"/>
              </a:rPr>
              <a:t>　　　　　　　　　</a:t>
            </a:r>
          </a:p>
        </p:txBody>
      </p:sp>
      <p:sp>
        <p:nvSpPr>
          <p:cNvPr id="141315" name="テキスト プレースホルダー 1"/>
          <p:cNvSpPr>
            <a:spLocks noGrp="1"/>
          </p:cNvSpPr>
          <p:nvPr>
            <p:ph type="body" sz="quarter" idx="14"/>
          </p:nvPr>
        </p:nvSpPr>
        <p:spPr bwMode="auto">
          <a:xfrm>
            <a:off x="3641727" y="6213475"/>
            <a:ext cx="27908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sz="1600" b="1">
                <a:latin typeface="HG丸ｺﾞｼｯｸM-PRO" panose="020F0600000000000000" pitchFamily="50" charset="-128"/>
                <a:ea typeface="HG丸ｺﾞｼｯｸM-PRO" panose="020F0600000000000000" pitchFamily="50" charset="-128"/>
              </a:rPr>
              <a:t>　土木建築局　　砂防課</a:t>
            </a:r>
          </a:p>
        </p:txBody>
      </p:sp>
      <p:sp>
        <p:nvSpPr>
          <p:cNvPr id="141316" name="テキスト ボックス 5"/>
          <p:cNvSpPr txBox="1">
            <a:spLocks noChangeArrowheads="1"/>
          </p:cNvSpPr>
          <p:nvPr/>
        </p:nvSpPr>
        <p:spPr bwMode="auto">
          <a:xfrm>
            <a:off x="7427915" y="427038"/>
            <a:ext cx="1206849" cy="30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76" tIns="45590" rIns="91176" bIns="4559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2024.11.20</a:t>
            </a:r>
          </a:p>
        </p:txBody>
      </p:sp>
      <p:sp>
        <p:nvSpPr>
          <p:cNvPr id="141317" name="Text Box 2"/>
          <p:cNvSpPr txBox="1">
            <a:spLocks noChangeArrowheads="1"/>
          </p:cNvSpPr>
          <p:nvPr/>
        </p:nvSpPr>
        <p:spPr bwMode="auto">
          <a:xfrm>
            <a:off x="2804574" y="3462786"/>
            <a:ext cx="602773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9" tIns="45704" rIns="91409" bIns="45704">
            <a:spAutoFit/>
          </a:bodyPr>
          <a:lstStyle/>
          <a:p>
            <a:pPr marL="0" marR="0" lvl="0" indent="0" algn="r" defTabSz="914400" rtl="0" eaLnBrk="0" fontAlgn="base" latinLnBrk="0" hangingPunct="0">
              <a:lnSpc>
                <a:spcPct val="100000"/>
              </a:lnSpc>
              <a:spcBef>
                <a:spcPts val="1800"/>
              </a:spcBef>
              <a:spcAft>
                <a:spcPct val="0"/>
              </a:spcAft>
              <a:buClrTx/>
              <a:buSzTx/>
              <a:buFontTx/>
              <a:buNone/>
              <a:tabLst/>
              <a:defRPr/>
            </a:pPr>
            <a:endParaRPr kumimoji="0" lang="ja-JP" altLang="en-US" sz="2000" b="0" i="0" u="none" strike="noStrike" kern="1200" cap="none" spc="0" normalizeH="0" baseline="0" noProof="0">
              <a:ln>
                <a:noFill/>
              </a:ln>
              <a:solidFill>
                <a:srgbClr val="4A452A"/>
              </a:solidFill>
              <a:effectLst/>
              <a:uLnTx/>
              <a:uFillTx/>
              <a:latin typeface="Meiryo UI" panose="020B0604030504040204" pitchFamily="50" charset="-128"/>
              <a:ea typeface="Meiryo UI" panose="020B0604030504040204" pitchFamily="50" charset="-128"/>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49E85F49-7F5B-C7F7-B93D-FE408A217A20}"/>
              </a:ext>
            </a:extLst>
          </p:cNvPr>
          <p:cNvSpPr>
            <a:spLocks noGrp="1"/>
          </p:cNvSpPr>
          <p:nvPr>
            <p:ph type="body" sz="quarter" idx="14"/>
          </p:nvPr>
        </p:nvSpPr>
        <p:spPr bwMode="auto">
          <a:xfrm>
            <a:off x="484188" y="234950"/>
            <a:ext cx="639127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災害実態を踏まえた指定基準の見直し</a:t>
            </a:r>
            <a:endParaRPr lang="en-US" altLang="ja-JP" sz="2400" b="1" dirty="0"/>
          </a:p>
        </p:txBody>
      </p:sp>
      <p:pic>
        <p:nvPicPr>
          <p:cNvPr id="5" name="図 4">
            <a:extLst>
              <a:ext uri="{FF2B5EF4-FFF2-40B4-BE49-F238E27FC236}">
                <a16:creationId xmlns:a16="http://schemas.microsoft.com/office/drawing/2014/main" id="{3EC92762-A0F5-15C8-E109-660F7501B306}"/>
              </a:ext>
            </a:extLst>
          </p:cNvPr>
          <p:cNvPicPr>
            <a:picLocks noChangeAspect="1"/>
          </p:cNvPicPr>
          <p:nvPr/>
        </p:nvPicPr>
        <p:blipFill rotWithShape="1">
          <a:blip r:embed="rId3"/>
          <a:srcRect l="3151" b="5455"/>
          <a:stretch/>
        </p:blipFill>
        <p:spPr>
          <a:xfrm>
            <a:off x="112454" y="980728"/>
            <a:ext cx="9047123" cy="3816424"/>
          </a:xfrm>
          <a:prstGeom prst="rect">
            <a:avLst/>
          </a:prstGeom>
        </p:spPr>
      </p:pic>
      <p:sp>
        <p:nvSpPr>
          <p:cNvPr id="2" name="テキスト ボックス 1">
            <a:extLst>
              <a:ext uri="{FF2B5EF4-FFF2-40B4-BE49-F238E27FC236}">
                <a16:creationId xmlns:a16="http://schemas.microsoft.com/office/drawing/2014/main" id="{1DD397EC-2860-E7A2-8F74-18D3E92428D1}"/>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9</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36815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テキスト プレースホルダー 2">
            <a:extLst>
              <a:ext uri="{FF2B5EF4-FFF2-40B4-BE49-F238E27FC236}">
                <a16:creationId xmlns:a16="http://schemas.microsoft.com/office/drawing/2014/main" id="{F0E9F1FE-258E-9D40-512B-12AEE8B69F6A}"/>
              </a:ext>
            </a:extLst>
          </p:cNvPr>
          <p:cNvSpPr>
            <a:spLocks noGrp="1"/>
          </p:cNvSpPr>
          <p:nvPr>
            <p:ph type="body" sz="quarter" idx="14"/>
          </p:nvPr>
        </p:nvSpPr>
        <p:spPr bwMode="auto">
          <a:xfrm>
            <a:off x="484188" y="234950"/>
            <a:ext cx="7112000"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「みんなで減災」県民総ぐるみ運動</a:t>
            </a:r>
            <a:endParaRPr lang="en-US" altLang="ja-JP" sz="2400" b="1" dirty="0"/>
          </a:p>
        </p:txBody>
      </p:sp>
      <p:pic>
        <p:nvPicPr>
          <p:cNvPr id="62467" name="Picture 2" descr="C:\Users\86975\Documents\Fuji Xerox\DocuWorks\DWFolders\ユーザーフォルダ\222111-1.jpg">
            <a:extLst>
              <a:ext uri="{FF2B5EF4-FFF2-40B4-BE49-F238E27FC236}">
                <a16:creationId xmlns:a16="http://schemas.microsoft.com/office/drawing/2014/main" id="{73F4917A-53BD-D012-BED1-9B7ECE9D5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981075"/>
            <a:ext cx="8027988"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フリーフォーム 7">
            <a:extLst>
              <a:ext uri="{FF2B5EF4-FFF2-40B4-BE49-F238E27FC236}">
                <a16:creationId xmlns:a16="http://schemas.microsoft.com/office/drawing/2014/main" id="{C815A1E4-F87C-E805-FD69-08FEB413E70C}"/>
              </a:ext>
            </a:extLst>
          </p:cNvPr>
          <p:cNvSpPr/>
          <p:nvPr/>
        </p:nvSpPr>
        <p:spPr>
          <a:xfrm>
            <a:off x="9756576" y="2924944"/>
            <a:ext cx="3602037" cy="3095625"/>
          </a:xfrm>
          <a:custGeom>
            <a:avLst/>
            <a:gdLst>
              <a:gd name="connsiteX0" fmla="*/ 0 w 3382107"/>
              <a:gd name="connsiteY0" fmla="*/ 0 h 2977662"/>
              <a:gd name="connsiteX1" fmla="*/ 0 w 3382107"/>
              <a:gd name="connsiteY1" fmla="*/ 2977662 h 2977662"/>
              <a:gd name="connsiteX2" fmla="*/ 1688123 w 3382107"/>
              <a:gd name="connsiteY2" fmla="*/ 2977662 h 2977662"/>
              <a:gd name="connsiteX3" fmla="*/ 1688123 w 3382107"/>
              <a:gd name="connsiteY3" fmla="*/ 2074985 h 2977662"/>
              <a:gd name="connsiteX4" fmla="*/ 3382107 w 3382107"/>
              <a:gd name="connsiteY4" fmla="*/ 2074985 h 2977662"/>
              <a:gd name="connsiteX5" fmla="*/ 3382107 w 3382107"/>
              <a:gd name="connsiteY5" fmla="*/ 2180493 h 2977662"/>
              <a:gd name="connsiteX6" fmla="*/ 3382107 w 3382107"/>
              <a:gd name="connsiteY6" fmla="*/ 0 h 2977662"/>
              <a:gd name="connsiteX7" fmla="*/ 0 w 3382107"/>
              <a:gd name="connsiteY7" fmla="*/ 0 h 297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2107" h="2977662">
                <a:moveTo>
                  <a:pt x="0" y="0"/>
                </a:moveTo>
                <a:lnTo>
                  <a:pt x="0" y="2977662"/>
                </a:lnTo>
                <a:lnTo>
                  <a:pt x="1688123" y="2977662"/>
                </a:lnTo>
                <a:lnTo>
                  <a:pt x="1688123" y="2074985"/>
                </a:lnTo>
                <a:lnTo>
                  <a:pt x="3382107" y="2074985"/>
                </a:lnTo>
                <a:lnTo>
                  <a:pt x="3382107" y="2180493"/>
                </a:lnTo>
                <a:lnTo>
                  <a:pt x="3382107" y="0"/>
                </a:lnTo>
                <a:lnTo>
                  <a:pt x="0" y="0"/>
                </a:lnTo>
                <a:close/>
              </a:path>
            </a:pathLst>
          </a:custGeom>
          <a:noFill/>
          <a:ln w="57150">
            <a:solidFill>
              <a:srgbClr val="FF0000"/>
            </a:solidFill>
            <a:prstDash val="sysDash"/>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600" dirty="0"/>
          </a:p>
        </p:txBody>
      </p:sp>
      <p:sp>
        <p:nvSpPr>
          <p:cNvPr id="2" name="テキスト ボックス 1">
            <a:extLst>
              <a:ext uri="{FF2B5EF4-FFF2-40B4-BE49-F238E27FC236}">
                <a16:creationId xmlns:a16="http://schemas.microsoft.com/office/drawing/2014/main" id="{5933F721-C267-53C1-37CE-7AB7267D7FE8}"/>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10</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339599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テキスト プレースホルダー 2">
            <a:extLst>
              <a:ext uri="{FF2B5EF4-FFF2-40B4-BE49-F238E27FC236}">
                <a16:creationId xmlns:a16="http://schemas.microsoft.com/office/drawing/2014/main" id="{520E5A49-C430-1A57-3963-1D2CCA754353}"/>
              </a:ext>
            </a:extLst>
          </p:cNvPr>
          <p:cNvSpPr>
            <a:spLocks noGrp="1"/>
          </p:cNvSpPr>
          <p:nvPr>
            <p:ph type="body" sz="quarter" idx="14"/>
          </p:nvPr>
        </p:nvSpPr>
        <p:spPr bwMode="auto">
          <a:xfrm>
            <a:off x="368300" y="228600"/>
            <a:ext cx="74009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ja-JP" sz="1800" b="1" dirty="0"/>
              <a:t>H26.8.20</a:t>
            </a:r>
            <a:r>
              <a:rPr lang="ja-JP" altLang="en-US" sz="1800" b="1" dirty="0"/>
              <a:t>の教訓を踏まえた「土砂災害啓発・伝承プロジェクト」の推進</a:t>
            </a:r>
            <a:endParaRPr lang="en-US" altLang="ja-JP" sz="1800" b="1" dirty="0"/>
          </a:p>
        </p:txBody>
      </p:sp>
      <p:sp>
        <p:nvSpPr>
          <p:cNvPr id="9" name="角丸四角形 8">
            <a:extLst>
              <a:ext uri="{FF2B5EF4-FFF2-40B4-BE49-F238E27FC236}">
                <a16:creationId xmlns:a16="http://schemas.microsoft.com/office/drawing/2014/main" id="{4C9912A3-F3B5-ED2D-4D99-5E32421BD3E6}"/>
              </a:ext>
            </a:extLst>
          </p:cNvPr>
          <p:cNvSpPr/>
          <p:nvPr/>
        </p:nvSpPr>
        <p:spPr>
          <a:xfrm>
            <a:off x="5888038" y="3506788"/>
            <a:ext cx="2860675" cy="2801937"/>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dirty="0"/>
          </a:p>
        </p:txBody>
      </p:sp>
      <p:sp>
        <p:nvSpPr>
          <p:cNvPr id="10" name="角丸四角形 9">
            <a:extLst>
              <a:ext uri="{FF2B5EF4-FFF2-40B4-BE49-F238E27FC236}">
                <a16:creationId xmlns:a16="http://schemas.microsoft.com/office/drawing/2014/main" id="{8C3DAF16-ECBC-5E38-8305-A328DAB3835F}"/>
              </a:ext>
            </a:extLst>
          </p:cNvPr>
          <p:cNvSpPr/>
          <p:nvPr/>
        </p:nvSpPr>
        <p:spPr>
          <a:xfrm>
            <a:off x="3198813" y="3506788"/>
            <a:ext cx="2644775" cy="2801937"/>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角丸四角形 10">
            <a:extLst>
              <a:ext uri="{FF2B5EF4-FFF2-40B4-BE49-F238E27FC236}">
                <a16:creationId xmlns:a16="http://schemas.microsoft.com/office/drawing/2014/main" id="{5FCAE408-5FBE-4B9A-C5A5-0FE028155975}"/>
              </a:ext>
            </a:extLst>
          </p:cNvPr>
          <p:cNvSpPr/>
          <p:nvPr/>
        </p:nvSpPr>
        <p:spPr>
          <a:xfrm>
            <a:off x="561975" y="3506788"/>
            <a:ext cx="2578100" cy="280193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a:extLst>
              <a:ext uri="{FF2B5EF4-FFF2-40B4-BE49-F238E27FC236}">
                <a16:creationId xmlns:a16="http://schemas.microsoft.com/office/drawing/2014/main" id="{8716FAD7-F5DD-975E-3413-BBB58256311E}"/>
              </a:ext>
            </a:extLst>
          </p:cNvPr>
          <p:cNvSpPr/>
          <p:nvPr/>
        </p:nvSpPr>
        <p:spPr>
          <a:xfrm flipV="1">
            <a:off x="4911777" y="3263557"/>
            <a:ext cx="3192595" cy="156392"/>
          </a:xfrm>
          <a:prstGeom prst="rect">
            <a:avLst/>
          </a:prstGeom>
          <a:gradFill>
            <a:gsLst>
              <a:gs pos="0">
                <a:srgbClr val="D1D1FF"/>
              </a:gs>
              <a:gs pos="21000">
                <a:srgbClr val="FFF7FF"/>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85004" name="Picture 4">
            <a:extLst>
              <a:ext uri="{FF2B5EF4-FFF2-40B4-BE49-F238E27FC236}">
                <a16:creationId xmlns:a16="http://schemas.microsoft.com/office/drawing/2014/main" id="{72CA3EAF-ED92-AE47-5D34-DA6AB7881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1772"/>
          <a:stretch>
            <a:fillRect/>
          </a:stretch>
        </p:blipFill>
        <p:spPr bwMode="auto">
          <a:xfrm>
            <a:off x="1546225" y="1684338"/>
            <a:ext cx="27305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2">
            <a:extLst>
              <a:ext uri="{FF2B5EF4-FFF2-40B4-BE49-F238E27FC236}">
                <a16:creationId xmlns:a16="http://schemas.microsoft.com/office/drawing/2014/main" id="{D18115E2-7102-70BA-F0E9-A444BA6B5B07}"/>
              </a:ext>
            </a:extLst>
          </p:cNvPr>
          <p:cNvPicPr>
            <a:picLocks noChangeAspect="1"/>
          </p:cNvPicPr>
          <p:nvPr/>
        </p:nvPicPr>
        <p:blipFill>
          <a:blip r:embed="rId4">
            <a:extLst>
              <a:ext uri="{28A0092B-C50C-407E-A947-70E740481C1C}">
                <a14:useLocalDpi xmlns:a14="http://schemas.microsoft.com/office/drawing/2010/main" val="0"/>
              </a:ext>
            </a:extLst>
          </a:blip>
          <a:srcRect l="10052" t="1511" r="8739"/>
          <a:stretch>
            <a:fillRect/>
          </a:stretch>
        </p:blipFill>
        <p:spPr bwMode="auto">
          <a:xfrm>
            <a:off x="5203825" y="1801813"/>
            <a:ext cx="2544763" cy="1436687"/>
          </a:xfrm>
          <a:prstGeom prst="rect">
            <a:avLst/>
          </a:prstGeom>
          <a:noFill/>
          <a:ln w="9525" algn="ctr">
            <a:solidFill>
              <a:srgbClr val="D9D9D9"/>
            </a:solidFill>
            <a:round/>
            <a:headEnd/>
            <a:tailEnd/>
          </a:ln>
          <a:extLst>
            <a:ext uri="{909E8E84-426E-40DD-AFC4-6F175D3DCCD1}">
              <a14:hiddenFill xmlns:a14="http://schemas.microsoft.com/office/drawing/2010/main">
                <a:solidFill>
                  <a:srgbClr val="FFFFFF"/>
                </a:solidFill>
              </a14:hiddenFill>
            </a:ext>
          </a:extLst>
        </p:spPr>
      </p:pic>
      <p:pic>
        <p:nvPicPr>
          <p:cNvPr id="85006" name="Picture 2">
            <a:extLst>
              <a:ext uri="{FF2B5EF4-FFF2-40B4-BE49-F238E27FC236}">
                <a16:creationId xmlns:a16="http://schemas.microsoft.com/office/drawing/2014/main" id="{EF29DC7C-68AE-2C9B-A4FA-9D64F3C16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075" y="3508375"/>
            <a:ext cx="17303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7" name="Picture 6">
            <a:extLst>
              <a:ext uri="{FF2B5EF4-FFF2-40B4-BE49-F238E27FC236}">
                <a16:creationId xmlns:a16="http://schemas.microsoft.com/office/drawing/2014/main" id="{1A993939-0C6D-C5FF-A00F-ABC9572DD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0" y="3508375"/>
            <a:ext cx="161607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8" name="Picture 5">
            <a:extLst>
              <a:ext uri="{FF2B5EF4-FFF2-40B4-BE49-F238E27FC236}">
                <a16:creationId xmlns:a16="http://schemas.microsoft.com/office/drawing/2014/main" id="{5CC168F7-AFBD-F3A0-FCBD-F8C74137FE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3638" y="3508375"/>
            <a:ext cx="17494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a:extLst>
              <a:ext uri="{FF2B5EF4-FFF2-40B4-BE49-F238E27FC236}">
                <a16:creationId xmlns:a16="http://schemas.microsoft.com/office/drawing/2014/main" id="{B1329AF5-302C-372B-396F-3FBB1664365D}"/>
              </a:ext>
            </a:extLst>
          </p:cNvPr>
          <p:cNvSpPr/>
          <p:nvPr/>
        </p:nvSpPr>
        <p:spPr>
          <a:xfrm>
            <a:off x="768350" y="5357813"/>
            <a:ext cx="2227263" cy="409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dirty="0">
              <a:solidFill>
                <a:schemeClr val="bg1"/>
              </a:solidFill>
              <a:latin typeface="HG創英角ﾎﾟｯﾌﾟ体" panose="040B0A09000000000000" pitchFamily="49" charset="-128"/>
              <a:ea typeface="HG創英角ﾎﾟｯﾌﾟ体" panose="040B0A09000000000000" pitchFamily="49" charset="-128"/>
            </a:endParaRPr>
          </a:p>
        </p:txBody>
      </p:sp>
      <p:pic>
        <p:nvPicPr>
          <p:cNvPr id="85010" name="Picture 15">
            <a:extLst>
              <a:ext uri="{FF2B5EF4-FFF2-40B4-BE49-F238E27FC236}">
                <a16:creationId xmlns:a16="http://schemas.microsoft.com/office/drawing/2014/main" id="{97280D2A-C912-87C6-1ACE-08C1C6D2290F}"/>
              </a:ext>
            </a:extLst>
          </p:cNvPr>
          <p:cNvPicPr>
            <a:picLocks noChangeAspect="1" noChangeArrowheads="1"/>
          </p:cNvPicPr>
          <p:nvPr/>
        </p:nvPicPr>
        <p:blipFill>
          <a:blip r:embed="rId8">
            <a:lum contrast="20000"/>
            <a:extLst>
              <a:ext uri="{28A0092B-C50C-407E-A947-70E740481C1C}">
                <a14:useLocalDpi xmlns:a14="http://schemas.microsoft.com/office/drawing/2010/main" val="0"/>
              </a:ext>
            </a:extLst>
          </a:blip>
          <a:srcRect/>
          <a:stretch>
            <a:fillRect/>
          </a:stretch>
        </p:blipFill>
        <p:spPr bwMode="auto">
          <a:xfrm>
            <a:off x="3244850" y="4441825"/>
            <a:ext cx="1231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図 2">
            <a:extLst>
              <a:ext uri="{FF2B5EF4-FFF2-40B4-BE49-F238E27FC236}">
                <a16:creationId xmlns:a16="http://schemas.microsoft.com/office/drawing/2014/main" id="{2A4E7734-A429-ADF8-98A1-015E876D16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8200" y="4275138"/>
            <a:ext cx="1562100"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5012" name="Picture 18">
            <a:extLst>
              <a:ext uri="{FF2B5EF4-FFF2-40B4-BE49-F238E27FC236}">
                <a16:creationId xmlns:a16="http://schemas.microsoft.com/office/drawing/2014/main" id="{E19D7906-09D7-CD87-EE98-8852125900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025" y="4376738"/>
            <a:ext cx="12747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3" name="図 18" descr="T:\090土木建築局\090砂防課\０１　砂防整備グループ\４８　砂防情報アーカイブ\H27\宮島学園\H271105宮島文化祭\P1080024.JPG">
            <a:extLst>
              <a:ext uri="{FF2B5EF4-FFF2-40B4-BE49-F238E27FC236}">
                <a16:creationId xmlns:a16="http://schemas.microsoft.com/office/drawing/2014/main" id="{DC80446E-7268-08E0-57B2-3ABEDB14C84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7925" y="4411663"/>
            <a:ext cx="88423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4" name="テキスト ボックス 101">
            <a:extLst>
              <a:ext uri="{FF2B5EF4-FFF2-40B4-BE49-F238E27FC236}">
                <a16:creationId xmlns:a16="http://schemas.microsoft.com/office/drawing/2014/main" id="{7638726B-4665-BD96-3728-68D4CAE92603}"/>
              </a:ext>
            </a:extLst>
          </p:cNvPr>
          <p:cNvSpPr txBox="1">
            <a:spLocks noChangeArrowheads="1"/>
          </p:cNvSpPr>
          <p:nvPr/>
        </p:nvSpPr>
        <p:spPr bwMode="auto">
          <a:xfrm>
            <a:off x="6056313" y="5075238"/>
            <a:ext cx="237807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000" b="1">
                <a:solidFill>
                  <a:schemeClr val="bg1"/>
                </a:solidFill>
              </a:rPr>
              <a:t>　子供たちが，学校の学習発表会等の機会を通じて，親や地域の方へ，過去に身近で起きた土砂災害について発表するなど，</a:t>
            </a:r>
            <a:r>
              <a:rPr lang="ja-JP" altLang="en-US" sz="1000" b="1" u="sng">
                <a:solidFill>
                  <a:schemeClr val="bg1"/>
                </a:solidFill>
              </a:rPr>
              <a:t>“新たな地域の”語り部”を育成</a:t>
            </a:r>
            <a:r>
              <a:rPr lang="ja-JP" altLang="en-US" sz="1000" b="1">
                <a:solidFill>
                  <a:schemeClr val="bg1"/>
                </a:solidFill>
              </a:rPr>
              <a:t>することにより，過去の災害が確実に地域住民へ伝承されていく状態”の　実現を目指します。</a:t>
            </a:r>
          </a:p>
        </p:txBody>
      </p:sp>
      <p:sp>
        <p:nvSpPr>
          <p:cNvPr id="85015" name="テキスト ボックス 24">
            <a:extLst>
              <a:ext uri="{FF2B5EF4-FFF2-40B4-BE49-F238E27FC236}">
                <a16:creationId xmlns:a16="http://schemas.microsoft.com/office/drawing/2014/main" id="{C169E2F5-2105-0914-FADA-0147D3E9DE6D}"/>
              </a:ext>
            </a:extLst>
          </p:cNvPr>
          <p:cNvSpPr txBox="1">
            <a:spLocks noChangeArrowheads="1"/>
          </p:cNvSpPr>
          <p:nvPr/>
        </p:nvSpPr>
        <p:spPr bwMode="auto">
          <a:xfrm>
            <a:off x="5526088" y="4948238"/>
            <a:ext cx="24669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4572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indent="0" eaLnBrk="1" hangingPunct="1">
              <a:spcBef>
                <a:spcPts val="500"/>
              </a:spcBef>
              <a:spcAft>
                <a:spcPts val="500"/>
              </a:spcAft>
              <a:buClr>
                <a:srgbClr val="FFFFFF"/>
              </a:buClr>
            </a:pPr>
            <a:r>
              <a:rPr lang="ja-JP" altLang="en-US" sz="1000" b="1">
                <a:solidFill>
                  <a:srgbClr val="FFFFFF"/>
                </a:solidFill>
                <a:latin typeface="ＭＳ ゴシック" panose="020B0609070205080204" pitchFamily="49" charset="-128"/>
                <a:ea typeface="ＭＳ ゴシック" panose="020B0609070205080204" pitchFamily="49" charset="-128"/>
                <a:cs typeface="ＭＳ Ｐゴシック" panose="020B0600070205080204" pitchFamily="50" charset="-128"/>
              </a:rPr>
              <a:t>③地域の「語り部」を育成</a:t>
            </a:r>
            <a:endParaRPr lang="ja-JP" altLang="ja-JP" sz="1000">
              <a:ea typeface="ＭＳ ゴシック" panose="020B0609070205080204" pitchFamily="49" charset="-128"/>
              <a:cs typeface="ＭＳ Ｐゴシック" panose="020B0600070205080204" pitchFamily="50" charset="-128"/>
            </a:endParaRPr>
          </a:p>
        </p:txBody>
      </p:sp>
      <p:sp>
        <p:nvSpPr>
          <p:cNvPr id="85016" name="テキスト ボックス 109">
            <a:extLst>
              <a:ext uri="{FF2B5EF4-FFF2-40B4-BE49-F238E27FC236}">
                <a16:creationId xmlns:a16="http://schemas.microsoft.com/office/drawing/2014/main" id="{F84F36FD-8827-A004-32FB-8B688A6AF4CC}"/>
              </a:ext>
            </a:extLst>
          </p:cNvPr>
          <p:cNvSpPr txBox="1">
            <a:spLocks noChangeArrowheads="1"/>
          </p:cNvSpPr>
          <p:nvPr/>
        </p:nvSpPr>
        <p:spPr bwMode="auto">
          <a:xfrm>
            <a:off x="3322638" y="5353050"/>
            <a:ext cx="2462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000" b="1">
                <a:solidFill>
                  <a:schemeClr val="bg1"/>
                </a:solidFill>
              </a:rPr>
              <a:t>　</a:t>
            </a:r>
            <a:r>
              <a:rPr lang="ja-JP" altLang="ja-JP" sz="1000" b="1">
                <a:solidFill>
                  <a:schemeClr val="bg1"/>
                </a:solidFill>
              </a:rPr>
              <a:t>県教育委員会と密接な協力連携関係を築き，“</a:t>
            </a:r>
            <a:r>
              <a:rPr lang="ja-JP" altLang="ja-JP" sz="1000" b="1" u="sng">
                <a:solidFill>
                  <a:schemeClr val="bg1"/>
                </a:solidFill>
              </a:rPr>
              <a:t>学校安全指導者への</a:t>
            </a:r>
            <a:r>
              <a:rPr lang="ja-JP" altLang="en-US" sz="1000" b="1" u="sng">
                <a:solidFill>
                  <a:schemeClr val="bg1"/>
                </a:solidFill>
              </a:rPr>
              <a:t>防災意識を高め，</a:t>
            </a:r>
            <a:r>
              <a:rPr lang="ja-JP" altLang="ja-JP" sz="1000" b="1" u="sng">
                <a:solidFill>
                  <a:schemeClr val="bg1"/>
                </a:solidFill>
              </a:rPr>
              <a:t>各学校が独自に防災授業を実施できる体制づくり</a:t>
            </a:r>
            <a:r>
              <a:rPr lang="ja-JP" altLang="ja-JP" sz="1000" b="1">
                <a:solidFill>
                  <a:schemeClr val="bg1"/>
                </a:solidFill>
              </a:rPr>
              <a:t>”を</a:t>
            </a:r>
            <a:r>
              <a:rPr lang="ja-JP" altLang="en-US" sz="1000" b="1">
                <a:solidFill>
                  <a:schemeClr val="bg1"/>
                </a:solidFill>
              </a:rPr>
              <a:t>　</a:t>
            </a:r>
            <a:r>
              <a:rPr lang="ja-JP" altLang="ja-JP" sz="1000" b="1">
                <a:solidFill>
                  <a:schemeClr val="bg1"/>
                </a:solidFill>
              </a:rPr>
              <a:t>目指します。</a:t>
            </a:r>
          </a:p>
        </p:txBody>
      </p:sp>
      <p:sp>
        <p:nvSpPr>
          <p:cNvPr id="31" name="テキスト ボックス 30">
            <a:extLst>
              <a:ext uri="{FF2B5EF4-FFF2-40B4-BE49-F238E27FC236}">
                <a16:creationId xmlns:a16="http://schemas.microsoft.com/office/drawing/2014/main" id="{A586DA91-D844-A7CD-9F12-F2BC2DDEF96B}"/>
              </a:ext>
            </a:extLst>
          </p:cNvPr>
          <p:cNvSpPr txBox="1"/>
          <p:nvPr/>
        </p:nvSpPr>
        <p:spPr>
          <a:xfrm>
            <a:off x="671513" y="5070475"/>
            <a:ext cx="2459037" cy="950913"/>
          </a:xfrm>
          <a:prstGeom prst="rect">
            <a:avLst/>
          </a:prstGeom>
          <a:noFill/>
        </p:spPr>
        <p:txBody>
          <a:bodyPr>
            <a:spAutoFit/>
          </a:bodyPr>
          <a:lstStyle/>
          <a:p>
            <a:pPr>
              <a:defRPr/>
            </a:pPr>
            <a:r>
              <a:rPr lang="ja-JP" altLang="en-US" sz="1000" b="1" dirty="0">
                <a:solidFill>
                  <a:schemeClr val="bg1"/>
                </a:solidFill>
              </a:rPr>
              <a:t>　</a:t>
            </a:r>
            <a:r>
              <a:rPr lang="ja-JP" altLang="ja-JP" sz="1000" b="1" dirty="0">
                <a:solidFill>
                  <a:schemeClr val="bg1"/>
                </a:solidFill>
              </a:rPr>
              <a:t>「広島県『みんなで減災』県民総ぐるみ運動」の一環として，</a:t>
            </a:r>
            <a:r>
              <a:rPr lang="ja-JP" altLang="en-US" sz="1000" b="1" dirty="0">
                <a:solidFill>
                  <a:schemeClr val="bg1"/>
                </a:solidFill>
              </a:rPr>
              <a:t>他部局</a:t>
            </a:r>
            <a:r>
              <a:rPr lang="ja-JP" altLang="ja-JP" sz="1000" b="1" dirty="0">
                <a:solidFill>
                  <a:schemeClr val="bg1"/>
                </a:solidFill>
              </a:rPr>
              <a:t>等が実施する取組や各種イベント等と一層の連携を図り，県民への防災意識の醸成を促進することを通じて，“</a:t>
            </a:r>
            <a:r>
              <a:rPr lang="ja-JP" altLang="ja-JP" sz="1000" b="1" u="sng" dirty="0">
                <a:solidFill>
                  <a:schemeClr val="bg1"/>
                </a:solidFill>
              </a:rPr>
              <a:t>県民一人一人が土砂災害から身を守る知識を身につけている状態</a:t>
            </a:r>
            <a:r>
              <a:rPr lang="ja-JP" altLang="ja-JP" sz="1000" b="1" dirty="0">
                <a:solidFill>
                  <a:schemeClr val="bg1"/>
                </a:solidFill>
              </a:rPr>
              <a:t>”の実現を目指します。</a:t>
            </a:r>
          </a:p>
          <a:p>
            <a:pPr>
              <a:defRPr/>
            </a:pPr>
            <a:r>
              <a:rPr lang="en-US" altLang="ja-JP" sz="1050" dirty="0"/>
              <a:t> </a:t>
            </a:r>
            <a:endParaRPr lang="ja-JP" altLang="ja-JP" sz="1050" dirty="0"/>
          </a:p>
        </p:txBody>
      </p:sp>
      <p:sp>
        <p:nvSpPr>
          <p:cNvPr id="85018" name="テキスト ボックス 114">
            <a:extLst>
              <a:ext uri="{FF2B5EF4-FFF2-40B4-BE49-F238E27FC236}">
                <a16:creationId xmlns:a16="http://schemas.microsoft.com/office/drawing/2014/main" id="{A59625AB-4630-81A6-6F2F-AA16539F9227}"/>
              </a:ext>
            </a:extLst>
          </p:cNvPr>
          <p:cNvSpPr txBox="1">
            <a:spLocks noChangeArrowheads="1"/>
          </p:cNvSpPr>
          <p:nvPr/>
        </p:nvSpPr>
        <p:spPr bwMode="auto">
          <a:xfrm>
            <a:off x="479425" y="3802063"/>
            <a:ext cx="27193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ja-JP" altLang="en-US" sz="1100" b="1">
                <a:solidFill>
                  <a:schemeClr val="bg1"/>
                </a:solidFill>
              </a:rPr>
              <a:t>〇土砂災害防止月間における集中的な情報発信</a:t>
            </a:r>
            <a:endParaRPr lang="en-US" altLang="ja-JP" sz="1100" b="1">
              <a:solidFill>
                <a:schemeClr val="bg1"/>
              </a:solidFill>
            </a:endParaRPr>
          </a:p>
        </p:txBody>
      </p:sp>
      <p:sp>
        <p:nvSpPr>
          <p:cNvPr id="85019" name="テキスト ボックス 115">
            <a:extLst>
              <a:ext uri="{FF2B5EF4-FFF2-40B4-BE49-F238E27FC236}">
                <a16:creationId xmlns:a16="http://schemas.microsoft.com/office/drawing/2014/main" id="{D4276D74-29EB-740B-8A5E-CD9687B4D7CA}"/>
              </a:ext>
            </a:extLst>
          </p:cNvPr>
          <p:cNvSpPr txBox="1">
            <a:spLocks noChangeArrowheads="1"/>
          </p:cNvSpPr>
          <p:nvPr/>
        </p:nvSpPr>
        <p:spPr bwMode="auto">
          <a:xfrm>
            <a:off x="484188" y="3951288"/>
            <a:ext cx="2628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ja-JP" sz="1100" b="1">
              <a:solidFill>
                <a:schemeClr val="bg1"/>
              </a:solidFill>
            </a:endParaRPr>
          </a:p>
          <a:p>
            <a:r>
              <a:rPr lang="ja-JP" altLang="en-US" sz="1100" b="1">
                <a:solidFill>
                  <a:schemeClr val="bg1"/>
                </a:solidFill>
              </a:rPr>
              <a:t>○様々な機会を活用した啓発活動</a:t>
            </a:r>
            <a:endParaRPr lang="en-US" altLang="ja-JP" sz="1100" b="1">
              <a:solidFill>
                <a:schemeClr val="bg1"/>
              </a:solidFill>
            </a:endParaRPr>
          </a:p>
        </p:txBody>
      </p:sp>
      <p:pic>
        <p:nvPicPr>
          <p:cNvPr id="85020" name="Picture 4">
            <a:extLst>
              <a:ext uri="{FF2B5EF4-FFF2-40B4-BE49-F238E27FC236}">
                <a16:creationId xmlns:a16="http://schemas.microsoft.com/office/drawing/2014/main" id="{F82EC424-03AD-FFEA-79AF-6753B5FB26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4838" y="4376738"/>
            <a:ext cx="12255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1" name="テキスト ボックス 119">
            <a:extLst>
              <a:ext uri="{FF2B5EF4-FFF2-40B4-BE49-F238E27FC236}">
                <a16:creationId xmlns:a16="http://schemas.microsoft.com/office/drawing/2014/main" id="{926983A6-5B2C-0A0D-4540-CE1FA480483C}"/>
              </a:ext>
            </a:extLst>
          </p:cNvPr>
          <p:cNvSpPr txBox="1">
            <a:spLocks noChangeArrowheads="1"/>
          </p:cNvSpPr>
          <p:nvPr/>
        </p:nvSpPr>
        <p:spPr bwMode="auto">
          <a:xfrm>
            <a:off x="3284538" y="3781425"/>
            <a:ext cx="2657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100" b="1">
                <a:solidFill>
                  <a:schemeClr val="bg1"/>
                </a:solidFill>
              </a:rPr>
              <a:t>〇学校の防災教育と共同した体験授業の展開</a:t>
            </a:r>
            <a:endParaRPr lang="en-US" altLang="ja-JP" sz="1100" b="1">
              <a:solidFill>
                <a:schemeClr val="bg1"/>
              </a:solidFill>
            </a:endParaRPr>
          </a:p>
          <a:p>
            <a:r>
              <a:rPr lang="ja-JP" altLang="en-US" sz="1100" b="1">
                <a:solidFill>
                  <a:schemeClr val="bg1"/>
                </a:solidFill>
              </a:rPr>
              <a:t>　</a:t>
            </a:r>
            <a:endParaRPr lang="en-US" altLang="ja-JP" sz="1100" b="1">
              <a:solidFill>
                <a:schemeClr val="bg1"/>
              </a:solidFill>
            </a:endParaRPr>
          </a:p>
        </p:txBody>
      </p:sp>
      <p:pic>
        <p:nvPicPr>
          <p:cNvPr id="85022" name="Picture 5">
            <a:extLst>
              <a:ext uri="{FF2B5EF4-FFF2-40B4-BE49-F238E27FC236}">
                <a16:creationId xmlns:a16="http://schemas.microsoft.com/office/drawing/2014/main" id="{D1434D4C-90D9-F287-B66A-0C29C791A8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56125" y="4432300"/>
            <a:ext cx="1228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3" name="テキスト ボックス 121">
            <a:extLst>
              <a:ext uri="{FF2B5EF4-FFF2-40B4-BE49-F238E27FC236}">
                <a16:creationId xmlns:a16="http://schemas.microsoft.com/office/drawing/2014/main" id="{F48BAD00-7F46-AD71-5406-926E0B624515}"/>
              </a:ext>
            </a:extLst>
          </p:cNvPr>
          <p:cNvSpPr txBox="1">
            <a:spLocks noChangeArrowheads="1"/>
          </p:cNvSpPr>
          <p:nvPr/>
        </p:nvSpPr>
        <p:spPr bwMode="auto">
          <a:xfrm>
            <a:off x="3284538" y="4141788"/>
            <a:ext cx="2435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100" b="1">
                <a:solidFill>
                  <a:schemeClr val="bg1"/>
                </a:solidFill>
              </a:rPr>
              <a:t>〇学校安全指導者に対する説明</a:t>
            </a:r>
            <a:endParaRPr lang="en-US" altLang="ja-JP" sz="1100" b="1">
              <a:solidFill>
                <a:schemeClr val="bg1"/>
              </a:solidFill>
            </a:endParaRPr>
          </a:p>
        </p:txBody>
      </p:sp>
      <p:sp>
        <p:nvSpPr>
          <p:cNvPr id="85024" name="テキスト ボックス 122">
            <a:extLst>
              <a:ext uri="{FF2B5EF4-FFF2-40B4-BE49-F238E27FC236}">
                <a16:creationId xmlns:a16="http://schemas.microsoft.com/office/drawing/2014/main" id="{6FA3A3A7-2752-DEB4-7B2B-A275F463BBB4}"/>
              </a:ext>
            </a:extLst>
          </p:cNvPr>
          <p:cNvSpPr txBox="1">
            <a:spLocks noChangeArrowheads="1"/>
          </p:cNvSpPr>
          <p:nvPr/>
        </p:nvSpPr>
        <p:spPr bwMode="auto">
          <a:xfrm>
            <a:off x="5951538" y="3779838"/>
            <a:ext cx="22701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100" b="1">
                <a:solidFill>
                  <a:schemeClr val="bg1"/>
                </a:solidFill>
              </a:rPr>
              <a:t>〇地域の砂防情報アーカイブの推進</a:t>
            </a:r>
            <a:endParaRPr lang="en-US" altLang="ja-JP" sz="1100" b="1">
              <a:solidFill>
                <a:schemeClr val="bg1"/>
              </a:solidFill>
            </a:endParaRPr>
          </a:p>
        </p:txBody>
      </p:sp>
      <p:pic>
        <p:nvPicPr>
          <p:cNvPr id="85025" name="図 5" descr="T:\090土木建築局\090砂防課\０３　砂防企画グループ\９９　☆土砂災害防止教育支援☆\出前講座\Ｈ２７年度\271019廿日市市　宮島学園\写真\P1070954.JPG">
            <a:extLst>
              <a:ext uri="{FF2B5EF4-FFF2-40B4-BE49-F238E27FC236}">
                <a16:creationId xmlns:a16="http://schemas.microsoft.com/office/drawing/2014/main" id="{3948D36D-059A-2241-5737-9333449F9A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1613" y="4021138"/>
            <a:ext cx="8858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6" name="テキスト ボックス 127">
            <a:extLst>
              <a:ext uri="{FF2B5EF4-FFF2-40B4-BE49-F238E27FC236}">
                <a16:creationId xmlns:a16="http://schemas.microsoft.com/office/drawing/2014/main" id="{FF5DB36D-C73D-99F8-ECB8-4A5F17A7A04F}"/>
              </a:ext>
            </a:extLst>
          </p:cNvPr>
          <p:cNvSpPr txBox="1">
            <a:spLocks noChangeArrowheads="1"/>
          </p:cNvSpPr>
          <p:nvPr/>
        </p:nvSpPr>
        <p:spPr bwMode="auto">
          <a:xfrm>
            <a:off x="5951538" y="3927475"/>
            <a:ext cx="2270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100" b="1">
                <a:solidFill>
                  <a:schemeClr val="bg1"/>
                </a:solidFill>
              </a:rPr>
              <a:t>〇歴史的砂防施設の保存</a:t>
            </a:r>
            <a:endParaRPr lang="en-US" altLang="ja-JP" sz="1100" b="1">
              <a:solidFill>
                <a:schemeClr val="bg1"/>
              </a:solidFill>
            </a:endParaRPr>
          </a:p>
        </p:txBody>
      </p:sp>
      <p:sp>
        <p:nvSpPr>
          <p:cNvPr id="41" name="テキスト ボックス 2">
            <a:extLst>
              <a:ext uri="{FF2B5EF4-FFF2-40B4-BE49-F238E27FC236}">
                <a16:creationId xmlns:a16="http://schemas.microsoft.com/office/drawing/2014/main" id="{AD14BD9C-A3B3-15A6-6A0D-4B995FFD50F3}"/>
              </a:ext>
            </a:extLst>
          </p:cNvPr>
          <p:cNvSpPr txBox="1">
            <a:spLocks noChangeArrowheads="1"/>
          </p:cNvSpPr>
          <p:nvPr/>
        </p:nvSpPr>
        <p:spPr bwMode="auto">
          <a:xfrm>
            <a:off x="4644008" y="3243263"/>
            <a:ext cx="3904680" cy="246221"/>
          </a:xfrm>
          <a:prstGeom prst="rect">
            <a:avLst/>
          </a:prstGeom>
          <a:noFill/>
          <a:ln w="9525">
            <a:noFill/>
            <a:miter lim="800000"/>
            <a:headEnd/>
            <a:tailEnd/>
          </a:ln>
        </p:spPr>
        <p:txBody>
          <a:bodyPr wrap="square">
            <a:spAutoFit/>
          </a:bodyPr>
          <a:lstStyle/>
          <a:p>
            <a:pPr algn="just">
              <a:spcAft>
                <a:spcPts val="0"/>
              </a:spcAft>
              <a:defRPr/>
            </a:pPr>
            <a:r>
              <a:rPr lang="ja-JP" sz="1000" b="1" kern="100" dirty="0">
                <a:latin typeface="Century"/>
                <a:ea typeface="ＭＳ ゴシック"/>
                <a:cs typeface="Times New Roman"/>
              </a:rPr>
              <a:t>「ひろしまの土砂災害を知る・学ぶ・伝える」ポータルサイト</a:t>
            </a:r>
            <a:endParaRPr lang="ja-JP" sz="1000" b="1" kern="100" dirty="0">
              <a:latin typeface="Century"/>
              <a:ea typeface="ＭＳ 明朝"/>
              <a:cs typeface="Times New Roman"/>
            </a:endParaRPr>
          </a:p>
        </p:txBody>
      </p:sp>
      <p:sp>
        <p:nvSpPr>
          <p:cNvPr id="85028" name="テキスト ボックス 24">
            <a:extLst>
              <a:ext uri="{FF2B5EF4-FFF2-40B4-BE49-F238E27FC236}">
                <a16:creationId xmlns:a16="http://schemas.microsoft.com/office/drawing/2014/main" id="{E7666E9F-C9B0-57E4-01C3-628745742AC5}"/>
              </a:ext>
            </a:extLst>
          </p:cNvPr>
          <p:cNvSpPr txBox="1">
            <a:spLocks noChangeArrowheads="1"/>
          </p:cNvSpPr>
          <p:nvPr/>
        </p:nvSpPr>
        <p:spPr bwMode="auto">
          <a:xfrm>
            <a:off x="2736850" y="5168900"/>
            <a:ext cx="3319463"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4572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indent="0" eaLnBrk="1" hangingPunct="1">
              <a:spcBef>
                <a:spcPts val="500"/>
              </a:spcBef>
              <a:spcAft>
                <a:spcPts val="500"/>
              </a:spcAft>
              <a:buClr>
                <a:srgbClr val="FFFFFF"/>
              </a:buClr>
            </a:pPr>
            <a:r>
              <a:rPr lang="ja-JP" altLang="en-US" sz="1000" b="1">
                <a:solidFill>
                  <a:srgbClr val="FFFFFF"/>
                </a:solidFill>
                <a:latin typeface="ＭＳ ゴシック" panose="020B0609070205080204" pitchFamily="49" charset="-128"/>
                <a:ea typeface="ＭＳ ゴシック" panose="020B0609070205080204" pitchFamily="49" charset="-128"/>
                <a:cs typeface="ＭＳ Ｐゴシック" panose="020B0600070205080204" pitchFamily="50" charset="-128"/>
              </a:rPr>
              <a:t>②学校が独自に防災教育をできる体制づくり</a:t>
            </a:r>
            <a:endParaRPr lang="ja-JP" altLang="ja-JP" sz="1000">
              <a:ea typeface="ＭＳ ゴシック" panose="020B0609070205080204" pitchFamily="49" charset="-128"/>
              <a:cs typeface="ＭＳ Ｐゴシック" panose="020B0600070205080204" pitchFamily="50" charset="-128"/>
            </a:endParaRPr>
          </a:p>
        </p:txBody>
      </p:sp>
      <p:sp>
        <p:nvSpPr>
          <p:cNvPr id="85029" name="テキスト ボックス 131">
            <a:extLst>
              <a:ext uri="{FF2B5EF4-FFF2-40B4-BE49-F238E27FC236}">
                <a16:creationId xmlns:a16="http://schemas.microsoft.com/office/drawing/2014/main" id="{AB1D46DC-A112-EF43-F82A-60D94DC95157}"/>
              </a:ext>
            </a:extLst>
          </p:cNvPr>
          <p:cNvSpPr txBox="1">
            <a:spLocks noChangeArrowheads="1"/>
          </p:cNvSpPr>
          <p:nvPr/>
        </p:nvSpPr>
        <p:spPr bwMode="auto">
          <a:xfrm>
            <a:off x="7510463" y="4848225"/>
            <a:ext cx="12350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700" b="1">
                <a:solidFill>
                  <a:schemeClr val="bg1"/>
                </a:solidFill>
              </a:rPr>
              <a:t>学習発表会で地域に伝承</a:t>
            </a:r>
            <a:endParaRPr lang="en-US" altLang="ja-JP" sz="700" b="1">
              <a:solidFill>
                <a:schemeClr val="bg1"/>
              </a:solidFill>
            </a:endParaRPr>
          </a:p>
        </p:txBody>
      </p:sp>
      <p:sp>
        <p:nvSpPr>
          <p:cNvPr id="2" name="角丸四角形 128">
            <a:extLst>
              <a:ext uri="{FF2B5EF4-FFF2-40B4-BE49-F238E27FC236}">
                <a16:creationId xmlns:a16="http://schemas.microsoft.com/office/drawing/2014/main" id="{20CECEAE-153B-8615-1210-E7141A611F74}"/>
              </a:ext>
            </a:extLst>
          </p:cNvPr>
          <p:cNvSpPr/>
          <p:nvPr/>
        </p:nvSpPr>
        <p:spPr>
          <a:xfrm>
            <a:off x="245817" y="884849"/>
            <a:ext cx="8487160" cy="864202"/>
          </a:xfrm>
          <a:prstGeom prst="roundRect">
            <a:avLst/>
          </a:prstGeom>
          <a:solidFill>
            <a:srgbClr val="FFFFCC"/>
          </a:solidFill>
          <a:ln w="2222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Rectangle 65">
            <a:extLst>
              <a:ext uri="{FF2B5EF4-FFF2-40B4-BE49-F238E27FC236}">
                <a16:creationId xmlns:a16="http://schemas.microsoft.com/office/drawing/2014/main" id="{F5AAA56A-8513-EBFA-C433-1072AF22BF45}"/>
              </a:ext>
            </a:extLst>
          </p:cNvPr>
          <p:cNvSpPr>
            <a:spLocks noChangeArrowheads="1"/>
          </p:cNvSpPr>
          <p:nvPr/>
        </p:nvSpPr>
        <p:spPr bwMode="auto">
          <a:xfrm>
            <a:off x="-95257" y="905106"/>
            <a:ext cx="8714576" cy="832071"/>
          </a:xfrm>
          <a:prstGeom prst="rect">
            <a:avLst/>
          </a:prstGeom>
          <a:noFill/>
          <a:ln>
            <a:noFill/>
          </a:ln>
          <a:effectLst>
            <a:glow rad="127000">
              <a:schemeClr val="accent1">
                <a:alpha val="3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vert="horz" wrap="square" lIns="74295" tIns="8890" rIns="74295" bIns="8890" numCol="1" anchor="t" anchorCtr="0" compatLnSpc="1">
            <a:prstTxWarp prst="textNoShape">
              <a:avLst/>
            </a:prstTxWarp>
          </a:bodyPr>
          <a:lstStyle/>
          <a:p>
            <a:pPr marL="457200" marR="0" lvl="1" indent="0"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ＭＳ Ｐゴシック" pitchFamily="50" charset="-128"/>
                <a:ea typeface="ＭＳ Ｐゴシック" pitchFamily="50" charset="-128"/>
                <a:cs typeface="ＭＳ Ｐゴシック" pitchFamily="50" charset="-128"/>
              </a:rPr>
              <a:t>　</a:t>
            </a:r>
            <a:r>
              <a:rPr kumimoji="1" lang="ja-JP" altLang="en-US" sz="1300" b="1" i="0" u="none" strike="noStrike" cap="none" normalizeH="0" baseline="0" dirty="0">
                <a:ln>
                  <a:noFill/>
                </a:ln>
                <a:effectLst/>
                <a:latin typeface="ＭＳ Ｐゴシック" pitchFamily="50" charset="-128"/>
                <a:ea typeface="ＭＳ Ｐゴシック" pitchFamily="50" charset="-128"/>
                <a:cs typeface="ＭＳ Ｐゴシック" pitchFamily="50" charset="-128"/>
              </a:rPr>
              <a:t>８．２０土砂災害の教訓を踏まえ，再び同じ災害を繰り返さないためには，土砂災害に関する防災意識の醸成を図るとともに，災害の記憶を風化させず，被災の事実を後世に伝承していく必要があります。</a:t>
            </a:r>
          </a:p>
          <a:p>
            <a:pPr marL="457200" marR="0" lvl="1" indent="0" defTabSz="914400" rtl="0" eaLnBrk="1" fontAlgn="base" latinLnBrk="0" hangingPunct="1">
              <a:lnSpc>
                <a:spcPct val="100000"/>
              </a:lnSpc>
              <a:spcBef>
                <a:spcPct val="0"/>
              </a:spcBef>
              <a:spcAft>
                <a:spcPct val="0"/>
              </a:spcAft>
              <a:buClrTx/>
              <a:buSzTx/>
              <a:buFontTx/>
              <a:buNone/>
              <a:tabLst/>
            </a:pPr>
            <a:r>
              <a:rPr kumimoji="1" lang="ja-JP" altLang="en-US" sz="1300" b="1" i="0" u="none" strike="noStrike" cap="none" normalizeH="0" baseline="0" dirty="0">
                <a:ln>
                  <a:noFill/>
                </a:ln>
                <a:effectLst/>
                <a:latin typeface="ＭＳ Ｐゴシック" pitchFamily="50" charset="-128"/>
                <a:ea typeface="ＭＳ Ｐゴシック" pitchFamily="50" charset="-128"/>
                <a:cs typeface="ＭＳ Ｐゴシック" pitchFamily="50" charset="-128"/>
              </a:rPr>
              <a:t>　</a:t>
            </a:r>
            <a:r>
              <a:rPr kumimoji="1" lang="ja-JP" altLang="en-US" sz="1300" b="1" i="0" u="none" strike="noStrike" cap="none" normalizeH="0" baseline="0" dirty="0">
                <a:ln>
                  <a:noFill/>
                </a:ln>
                <a:solidFill>
                  <a:srgbClr val="FF33CC"/>
                </a:solidFill>
                <a:effectLst/>
                <a:latin typeface="ＭＳ Ｐゴシック" pitchFamily="50" charset="-128"/>
                <a:ea typeface="ＭＳ Ｐゴシック" pitchFamily="50" charset="-128"/>
                <a:cs typeface="ＭＳ Ｐゴシック" pitchFamily="50" charset="-128"/>
              </a:rPr>
              <a:t>「土砂災害 啓発・伝承プロジェクト」</a:t>
            </a:r>
            <a:r>
              <a:rPr kumimoji="1" lang="ja-JP" altLang="en-US" sz="1300" b="1" i="0" u="none" strike="noStrike" cap="none" normalizeH="0" baseline="0" dirty="0">
                <a:ln>
                  <a:noFill/>
                </a:ln>
                <a:effectLst/>
                <a:latin typeface="ＭＳ Ｐゴシック" pitchFamily="50" charset="-128"/>
                <a:ea typeface="ＭＳ Ｐゴシック" pitchFamily="50" charset="-128"/>
                <a:cs typeface="ＭＳ Ｐゴシック" pitchFamily="50" charset="-128"/>
              </a:rPr>
              <a:t>では，土砂災害への防災意識を県民へ広く啓発することに加えて，被災事実を　地域に確実に伝承していく取組を積極的に実施することにより，地域防災力の向上を推進していきます。</a:t>
            </a:r>
          </a:p>
          <a:p>
            <a:pPr marL="0" marR="0" lvl="0" indent="0" defTabSz="914400" rtl="0" eaLnBrk="1" fontAlgn="base" latinLnBrk="0" hangingPunct="1">
              <a:lnSpc>
                <a:spcPct val="100000"/>
              </a:lnSpc>
              <a:spcBef>
                <a:spcPct val="0"/>
              </a:spcBef>
              <a:spcAft>
                <a:spcPct val="0"/>
              </a:spcAft>
              <a:buClrTx/>
              <a:buSzTx/>
              <a:buFontTx/>
              <a:buNone/>
              <a:tabLst/>
            </a:pPr>
            <a:endParaRPr kumimoji="1" lang="ja-JP" altLang="ja-JP" sz="1200" b="1" i="0" u="none" strike="noStrike" cap="none" normalizeH="0" baseline="0" dirty="0">
              <a:ln>
                <a:noFill/>
              </a:ln>
              <a:effectLst/>
              <a:latin typeface="Arial" pitchFamily="34" charset="0"/>
              <a:ea typeface="ＭＳ Ｐゴシック" pitchFamily="50" charset="-128"/>
              <a:cs typeface="ＭＳ Ｐゴシック" pitchFamily="50" charset="-128"/>
            </a:endParaRPr>
          </a:p>
        </p:txBody>
      </p:sp>
      <p:sp>
        <p:nvSpPr>
          <p:cNvPr id="4" name="テキスト ボックス 3">
            <a:extLst>
              <a:ext uri="{FF2B5EF4-FFF2-40B4-BE49-F238E27FC236}">
                <a16:creationId xmlns:a16="http://schemas.microsoft.com/office/drawing/2014/main" id="{E30187C8-FE3C-8C33-53D1-32B3E2477146}"/>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11</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936735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テキスト プレースホルダー 2"/>
          <p:cNvSpPr>
            <a:spLocks noGrp="1"/>
          </p:cNvSpPr>
          <p:nvPr>
            <p:ph type="body" sz="quarter" idx="14"/>
          </p:nvPr>
        </p:nvSpPr>
        <p:spPr bwMode="auto">
          <a:xfrm>
            <a:off x="484188" y="234950"/>
            <a:ext cx="60420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平成</a:t>
            </a:r>
            <a:r>
              <a:rPr lang="en-US" altLang="ja-JP" sz="2400" b="1" dirty="0"/>
              <a:t>30</a:t>
            </a:r>
            <a:r>
              <a:rPr lang="ja-JP" altLang="en-US" sz="2400" b="1" dirty="0"/>
              <a:t>年</a:t>
            </a:r>
            <a:r>
              <a:rPr lang="en-US" altLang="ja-JP" sz="2400" b="1" dirty="0"/>
              <a:t>7</a:t>
            </a:r>
            <a:r>
              <a:rPr lang="ja-JP" altLang="en-US" sz="2400" b="1" dirty="0"/>
              <a:t>月豪雨（西日本豪雨災害）</a:t>
            </a:r>
            <a:endParaRPr lang="en-US" altLang="ja-JP" sz="2400" b="1" dirty="0"/>
          </a:p>
        </p:txBody>
      </p:sp>
      <p:sp>
        <p:nvSpPr>
          <p:cNvPr id="45" name="正方形/長方形 44"/>
          <p:cNvSpPr/>
          <p:nvPr/>
        </p:nvSpPr>
        <p:spPr>
          <a:xfrm>
            <a:off x="23813" y="878731"/>
            <a:ext cx="4229100" cy="33305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666" tIns="26833" rIns="53666" bIns="26833" anchor="ctr"/>
          <a:lstStyle/>
          <a:p>
            <a:pPr>
              <a:defRPr/>
            </a:pPr>
            <a:endParaRPr lang="ja-JP" altLang="en-US" sz="738"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49213" y="896193"/>
            <a:ext cx="3924300" cy="395288"/>
          </a:xfrm>
          <a:prstGeom prst="rect">
            <a:avLst/>
          </a:prstGeom>
        </p:spPr>
        <p:txBody>
          <a:bodyPr lIns="53666" tIns="26833" rIns="53666" bIns="26833">
            <a:spAutoFit/>
          </a:bodyPr>
          <a:lstStyle/>
          <a:p>
            <a:pPr fontAlgn="base">
              <a:spcBef>
                <a:spcPct val="0"/>
              </a:spcBef>
              <a:spcAft>
                <a:spcPct val="0"/>
              </a:spcAft>
              <a:defRPr/>
            </a:pPr>
            <a:r>
              <a:rPr lang="ja-JP" altLang="en-US" sz="1108" dirty="0">
                <a:solidFill>
                  <a:srgbClr val="C00000"/>
                </a:solidFill>
                <a:latin typeface="ＭＳ Ｐゴシック" panose="020B0600070205080204" pitchFamily="50" charset="-128"/>
                <a:ea typeface="Meiryo UI" panose="020B0604030504040204" pitchFamily="50" charset="-128"/>
              </a:rPr>
              <a:t>死者・行方不明者１５５名　 過去５０年で最大の人的被害</a:t>
            </a:r>
            <a:endParaRPr lang="en-US" altLang="ja-JP" sz="1108" dirty="0">
              <a:solidFill>
                <a:srgbClr val="C00000"/>
              </a:solidFill>
              <a:latin typeface="ＭＳ Ｐゴシック" panose="020B0600070205080204" pitchFamily="50" charset="-128"/>
              <a:ea typeface="Meiryo UI" panose="020B0604030504040204" pitchFamily="50" charset="-128"/>
            </a:endParaRPr>
          </a:p>
          <a:p>
            <a:pPr fontAlgn="base">
              <a:spcBef>
                <a:spcPct val="0"/>
              </a:spcBef>
              <a:spcAft>
                <a:spcPct val="0"/>
              </a:spcAft>
              <a:defRPr/>
            </a:pPr>
            <a:r>
              <a:rPr lang="ja-JP" altLang="en-US" sz="1108" dirty="0">
                <a:solidFill>
                  <a:srgbClr val="C00000"/>
                </a:solidFill>
                <a:latin typeface="ＭＳ Ｐゴシック" panose="020B0600070205080204" pitchFamily="50" charset="-128"/>
                <a:ea typeface="Meiryo UI" panose="020B0604030504040204" pitchFamily="50" charset="-128"/>
              </a:rPr>
              <a:t>直接的な被災による死者のうち，約７６％が土砂災害による</a:t>
            </a:r>
            <a:endParaRPr lang="en-US" altLang="ja-JP" sz="1108" dirty="0">
              <a:solidFill>
                <a:srgbClr val="C00000"/>
              </a:solidFill>
              <a:latin typeface="ＭＳ Ｐゴシック" panose="020B0600070205080204" pitchFamily="50" charset="-128"/>
              <a:ea typeface="Meiryo UI" panose="020B0604030504040204" pitchFamily="50" charset="-128"/>
            </a:endParaRPr>
          </a:p>
        </p:txBody>
      </p:sp>
      <p:graphicFrame>
        <p:nvGraphicFramePr>
          <p:cNvPr id="47" name="表 46"/>
          <p:cNvGraphicFramePr>
            <a:graphicFrameLocks noGrp="1"/>
          </p:cNvGraphicFramePr>
          <p:nvPr/>
        </p:nvGraphicFramePr>
        <p:xfrm>
          <a:off x="2116138" y="3198068"/>
          <a:ext cx="2020887" cy="947738"/>
        </p:xfrm>
        <a:graphic>
          <a:graphicData uri="http://schemas.openxmlformats.org/drawingml/2006/table">
            <a:tbl>
              <a:tblPr>
                <a:tableStyleId>{5940675A-B579-460E-94D1-54222C63F5DA}</a:tableStyleId>
              </a:tblPr>
              <a:tblGrid>
                <a:gridCol w="748635">
                  <a:extLst>
                    <a:ext uri="{9D8B030D-6E8A-4147-A177-3AD203B41FA5}">
                      <a16:colId xmlns:a16="http://schemas.microsoft.com/office/drawing/2014/main" val="20000"/>
                    </a:ext>
                  </a:extLst>
                </a:gridCol>
                <a:gridCol w="1272252">
                  <a:extLst>
                    <a:ext uri="{9D8B030D-6E8A-4147-A177-3AD203B41FA5}">
                      <a16:colId xmlns:a16="http://schemas.microsoft.com/office/drawing/2014/main" val="20001"/>
                    </a:ext>
                  </a:extLst>
                </a:gridCol>
              </a:tblGrid>
              <a:tr h="302990">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住宅被害</a:t>
                      </a:r>
                    </a:p>
                    <a:p>
                      <a:pPr algn="ctr" fontAlgn="ctr"/>
                      <a:r>
                        <a:rPr lang="ja-JP" altLang="en-US" sz="7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7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R1.6.5</a:t>
                      </a:r>
                      <a:r>
                        <a:rPr lang="ja-JP" altLang="en-US" sz="7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0" marB="0" anchor="ctr">
                    <a:solidFill>
                      <a:schemeClr val="bg1"/>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15,678</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戸</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0" marB="0" anchor="ctr">
                    <a:solidFill>
                      <a:schemeClr val="bg1"/>
                    </a:solidFill>
                  </a:tcPr>
                </a:tc>
                <a:extLst>
                  <a:ext uri="{0D108BD9-81ED-4DB2-BD59-A6C34878D82A}">
                    <a16:rowId xmlns:a16="http://schemas.microsoft.com/office/drawing/2014/main" val="10000"/>
                  </a:ext>
                </a:extLst>
              </a:tr>
              <a:tr h="273137">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土砂災害</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0" marB="0" anchor="ctr">
                    <a:solidFill>
                      <a:schemeClr val="bg1"/>
                    </a:solidFill>
                  </a:tcP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1,242</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箇所</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市町）</a:t>
                      </a:r>
                      <a:endParaRPr lang="en-US" altLang="ja-JP" sz="7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0" marB="0" anchor="ctr">
                    <a:solidFill>
                      <a:schemeClr val="bg1"/>
                    </a:solidFill>
                  </a:tcPr>
                </a:tc>
                <a:extLst>
                  <a:ext uri="{0D108BD9-81ED-4DB2-BD59-A6C34878D82A}">
                    <a16:rowId xmlns:a16="http://schemas.microsoft.com/office/drawing/2014/main" val="10001"/>
                  </a:ext>
                </a:extLst>
              </a:tr>
              <a:tr h="371611">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浸水被害</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0" marB="0" anchor="ctr">
                    <a:solidFill>
                      <a:schemeClr val="bg1"/>
                    </a:solidFill>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破堤</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河川</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越水</a:t>
                      </a:r>
                      <a:r>
                        <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河川</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0" marB="0" anchor="ctr">
                    <a:solidFill>
                      <a:schemeClr val="bg1"/>
                    </a:solidFill>
                  </a:tcPr>
                </a:tc>
                <a:extLst>
                  <a:ext uri="{0D108BD9-81ED-4DB2-BD59-A6C34878D82A}">
                    <a16:rowId xmlns:a16="http://schemas.microsoft.com/office/drawing/2014/main" val="10002"/>
                  </a:ext>
                </a:extLst>
              </a:tr>
            </a:tbl>
          </a:graphicData>
        </a:graphic>
      </p:graphicFrame>
      <p:sp>
        <p:nvSpPr>
          <p:cNvPr id="48" name="正方形/長方形 47"/>
          <p:cNvSpPr/>
          <p:nvPr/>
        </p:nvSpPr>
        <p:spPr>
          <a:xfrm>
            <a:off x="23813" y="4304556"/>
            <a:ext cx="9063037" cy="24368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666" tIns="26833" rIns="53666" bIns="26833" anchor="ctr"/>
          <a:lstStyle/>
          <a:p>
            <a:pPr>
              <a:defRPr/>
            </a:pPr>
            <a:endParaRPr lang="ja-JP" altLang="en-US" sz="738"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38100" y="4341068"/>
            <a:ext cx="3894138" cy="223838"/>
          </a:xfrm>
          <a:prstGeom prst="rect">
            <a:avLst/>
          </a:prstGeom>
        </p:spPr>
        <p:txBody>
          <a:bodyPr lIns="53666" tIns="26833" rIns="53666" bIns="26833">
            <a:spAutoFit/>
          </a:bodyPr>
          <a:lstStyle/>
          <a:p>
            <a:pPr>
              <a:defRPr/>
            </a:pPr>
            <a:r>
              <a:rPr lang="ja-JP" altLang="en-US" sz="1108"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道路・鉄道への被害による大動脈の寸断</a:t>
            </a:r>
            <a:endParaRPr lang="en-US" altLang="ja-JP" sz="1108"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352925" y="881906"/>
            <a:ext cx="4733925" cy="332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666" tIns="26833" rIns="53666" bIns="26833" anchor="ctr"/>
          <a:lstStyle/>
          <a:p>
            <a:pPr>
              <a:defRPr/>
            </a:pPr>
            <a:endParaRPr lang="ja-JP" altLang="en-US" sz="738"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4370388" y="878731"/>
            <a:ext cx="3394075" cy="225425"/>
          </a:xfrm>
          <a:prstGeom prst="rect">
            <a:avLst/>
          </a:prstGeom>
        </p:spPr>
        <p:txBody>
          <a:bodyPr lIns="53666" tIns="26833" rIns="53666" bIns="26833">
            <a:spAutoFit/>
          </a:bodyPr>
          <a:lstStyle/>
          <a:p>
            <a:pPr>
              <a:defRPr/>
            </a:pPr>
            <a:r>
              <a:rPr lang="ja-JP" altLang="en-US" sz="1108"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県全域にまたがるライフラインの被害</a:t>
            </a:r>
            <a:endParaRPr lang="en-US" altLang="ja-JP" sz="1108"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角丸四角形 51"/>
          <p:cNvSpPr/>
          <p:nvPr/>
        </p:nvSpPr>
        <p:spPr>
          <a:xfrm>
            <a:off x="6670675" y="4341068"/>
            <a:ext cx="2341563" cy="2341563"/>
          </a:xfrm>
          <a:prstGeom prst="roundRect">
            <a:avLst>
              <a:gd name="adj" fmla="val 311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666" tIns="26833" rIns="53666" bIns="26833" anchor="ctr"/>
          <a:lstStyle/>
          <a:p>
            <a:pPr>
              <a:defRPr/>
            </a:pPr>
            <a:endParaRPr lang="ja-JP" altLang="en-US" sz="738"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6753225" y="4382343"/>
            <a:ext cx="1720850" cy="209550"/>
          </a:xfrm>
          <a:prstGeom prst="rect">
            <a:avLst/>
          </a:prstGeom>
        </p:spPr>
        <p:txBody>
          <a:bodyPr lIns="53666" tIns="26833" rIns="53666" bIns="26833">
            <a:spAutoFit/>
          </a:bodyPr>
          <a:lstStyle/>
          <a:p>
            <a:pPr>
              <a:defRPr/>
            </a:pPr>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孤立状態となった地区</a:t>
            </a:r>
            <a:endParaRPr lang="en-US" altLang="ja-JP"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4" name="表 53"/>
          <p:cNvGraphicFramePr>
            <a:graphicFrameLocks noGrp="1"/>
          </p:cNvGraphicFramePr>
          <p:nvPr/>
        </p:nvGraphicFramePr>
        <p:xfrm>
          <a:off x="4429125" y="1158131"/>
          <a:ext cx="3692525" cy="709611"/>
        </p:xfrm>
        <a:graphic>
          <a:graphicData uri="http://schemas.openxmlformats.org/drawingml/2006/table">
            <a:tbl>
              <a:tblPr>
                <a:tableStyleId>{5940675A-B579-460E-94D1-54222C63F5DA}</a:tableStyleId>
              </a:tblPr>
              <a:tblGrid>
                <a:gridCol w="849946">
                  <a:extLst>
                    <a:ext uri="{9D8B030D-6E8A-4147-A177-3AD203B41FA5}">
                      <a16:colId xmlns:a16="http://schemas.microsoft.com/office/drawing/2014/main" val="20000"/>
                    </a:ext>
                  </a:extLst>
                </a:gridCol>
                <a:gridCol w="2842579">
                  <a:extLst>
                    <a:ext uri="{9D8B030D-6E8A-4147-A177-3AD203B41FA5}">
                      <a16:colId xmlns:a16="http://schemas.microsoft.com/office/drawing/2014/main" val="20001"/>
                    </a:ext>
                  </a:extLst>
                </a:gridCol>
              </a:tblGrid>
              <a:tr h="236537">
                <a:tc>
                  <a:txBody>
                    <a:bodyPr/>
                    <a:lstStyle/>
                    <a:p>
                      <a:pPr algn="ctr" fontAlgn="ct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6" marR="5316" marT="6008" marB="0" anchor="ctr">
                    <a:solidFill>
                      <a:schemeClr val="bg1"/>
                    </a:solidFill>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最大時</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6" marR="5316" marT="6008" marB="0" anchor="ctr">
                    <a:solidFill>
                      <a:schemeClr val="bg1"/>
                    </a:solidFill>
                  </a:tcPr>
                </a:tc>
                <a:extLst>
                  <a:ext uri="{0D108BD9-81ED-4DB2-BD59-A6C34878D82A}">
                    <a16:rowId xmlns:a16="http://schemas.microsoft.com/office/drawing/2014/main" val="10000"/>
                  </a:ext>
                </a:extLst>
              </a:tr>
              <a:tr h="236537">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停</a:t>
                      </a:r>
                      <a:r>
                        <a:rPr lang="ja-JP" altLang="en-US" sz="900" b="0" i="0" u="none" strike="noStrike" baseline="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電</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6" marR="5316" marT="6008" marB="0" anchor="ctr">
                    <a:solidFill>
                      <a:schemeClr val="bg1"/>
                    </a:solidFill>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千戸（</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日</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8</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時時点）</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extLst>
                  <a:ext uri="{0D108BD9-81ED-4DB2-BD59-A6C34878D82A}">
                    <a16:rowId xmlns:a16="http://schemas.microsoft.com/office/drawing/2014/main" val="10001"/>
                  </a:ext>
                </a:extLst>
              </a:tr>
              <a:tr h="236537">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断</a:t>
                      </a:r>
                      <a:r>
                        <a:rPr lang="ja-JP" altLang="en-US" sz="900" b="0" i="0" u="none" strike="noStrike" baseline="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水</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6" marR="5316" marT="6008" marB="0" anchor="ctr">
                    <a:solidFill>
                      <a:schemeClr val="bg1"/>
                    </a:solidFill>
                  </a:tcPr>
                </a:tc>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万戸</a:t>
                      </a:r>
                      <a:r>
                        <a:rPr lang="ja-JP" altLang="en-US" sz="900" b="0" i="0" u="none" strike="noStrike" spc="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（各市町ピーク時）</a:t>
                      </a:r>
                      <a:endParaRPr lang="en-US" altLang="ja-JP" sz="900" b="0" i="0" u="none" strike="noStrike" spc="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6" marR="5316" marT="6008" marB="0" anchor="ctr">
                    <a:solidFill>
                      <a:schemeClr val="bg1"/>
                    </a:solidFill>
                  </a:tcPr>
                </a:tc>
                <a:extLst>
                  <a:ext uri="{0D108BD9-81ED-4DB2-BD59-A6C34878D82A}">
                    <a16:rowId xmlns:a16="http://schemas.microsoft.com/office/drawing/2014/main" val="10002"/>
                  </a:ext>
                </a:extLst>
              </a:tr>
            </a:tbl>
          </a:graphicData>
        </a:graphic>
      </p:graphicFrame>
      <p:sp>
        <p:nvSpPr>
          <p:cNvPr id="55" name="正方形/長方形 54"/>
          <p:cNvSpPr/>
          <p:nvPr/>
        </p:nvSpPr>
        <p:spPr>
          <a:xfrm>
            <a:off x="4379913" y="1964581"/>
            <a:ext cx="1100137" cy="180975"/>
          </a:xfrm>
          <a:prstGeom prst="rect">
            <a:avLst/>
          </a:prstGeom>
        </p:spPr>
        <p:txBody>
          <a:bodyPr lIns="53659" tIns="26830" rIns="53659" bIns="26830">
            <a:spAutoFit/>
          </a:bodyPr>
          <a:lstStyle/>
          <a:p>
            <a:pPr>
              <a:defRPr/>
            </a:pPr>
            <a:r>
              <a:rPr lang="ja-JP" altLang="en-US"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＜断水した市町＞</a:t>
            </a:r>
            <a:endParaRPr lang="ja-JP" altLang="en-US" sz="831" dirty="0">
              <a:solidFill>
                <a:prstClr val="black"/>
              </a:solidFill>
            </a:endParaRPr>
          </a:p>
        </p:txBody>
      </p:sp>
      <p:sp>
        <p:nvSpPr>
          <p:cNvPr id="56" name="正方形/長方形 55"/>
          <p:cNvSpPr/>
          <p:nvPr/>
        </p:nvSpPr>
        <p:spPr>
          <a:xfrm>
            <a:off x="80963" y="2985343"/>
            <a:ext cx="2036762" cy="438150"/>
          </a:xfrm>
          <a:prstGeom prst="rect">
            <a:avLst/>
          </a:prstGeom>
        </p:spPr>
        <p:txBody>
          <a:bodyPr lIns="53659" tIns="26830" rIns="53659" bIns="26830">
            <a:spAutoFit/>
          </a:bodyPr>
          <a:lstStyle/>
          <a:p>
            <a:pPr>
              <a:defRPr/>
            </a:pPr>
            <a:r>
              <a:rPr lang="ja-JP" altLang="en-US"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＜避難状況＞</a:t>
            </a:r>
            <a:endParaRPr lang="en-US" altLang="ja-JP"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（Ｈ</a:t>
            </a:r>
            <a:r>
              <a:rPr lang="en-US" altLang="ja-JP"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30.7.7</a:t>
            </a:r>
            <a:r>
              <a:rPr lang="ja-JP" altLang="en-US"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６時時点）</a:t>
            </a:r>
            <a:endParaRPr lang="ja-JP" altLang="en-US" sz="831" dirty="0">
              <a:solidFill>
                <a:prstClr val="black"/>
              </a:solidFill>
            </a:endParaRPr>
          </a:p>
          <a:p>
            <a:pPr>
              <a:defRPr/>
            </a:pPr>
            <a:endParaRPr lang="ja-JP" altLang="en-US" sz="831" dirty="0">
              <a:solidFill>
                <a:prstClr val="black"/>
              </a:solidFill>
            </a:endParaRPr>
          </a:p>
        </p:txBody>
      </p:sp>
      <p:graphicFrame>
        <p:nvGraphicFramePr>
          <p:cNvPr id="57" name="表 56"/>
          <p:cNvGraphicFramePr>
            <a:graphicFrameLocks noGrp="1"/>
          </p:cNvGraphicFramePr>
          <p:nvPr/>
        </p:nvGraphicFramePr>
        <p:xfrm>
          <a:off x="90488" y="3309193"/>
          <a:ext cx="1820862" cy="673100"/>
        </p:xfrm>
        <a:graphic>
          <a:graphicData uri="http://schemas.openxmlformats.org/drawingml/2006/table">
            <a:tbl>
              <a:tblPr>
                <a:tableStyleId>{5940675A-B579-460E-94D1-54222C63F5DA}</a:tableStyleId>
              </a:tblPr>
              <a:tblGrid>
                <a:gridCol w="1056040">
                  <a:extLst>
                    <a:ext uri="{9D8B030D-6E8A-4147-A177-3AD203B41FA5}">
                      <a16:colId xmlns:a16="http://schemas.microsoft.com/office/drawing/2014/main" val="20000"/>
                    </a:ext>
                  </a:extLst>
                </a:gridCol>
                <a:gridCol w="764822">
                  <a:extLst>
                    <a:ext uri="{9D8B030D-6E8A-4147-A177-3AD203B41FA5}">
                      <a16:colId xmlns:a16="http://schemas.microsoft.com/office/drawing/2014/main" val="20001"/>
                    </a:ext>
                  </a:extLst>
                </a:gridCol>
              </a:tblGrid>
              <a:tr h="346100">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避難所開設数</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077" marR="6077" marT="6856" marB="0" anchor="ctr">
                    <a:solidFill>
                      <a:schemeClr val="bg1"/>
                    </a:solidFill>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702</a:t>
                      </a:r>
                    </a:p>
                  </a:txBody>
                  <a:tcPr marL="6077" marR="6077" marT="6856" marB="0" anchor="ctr">
                    <a:solidFill>
                      <a:schemeClr val="bg1"/>
                    </a:solidFill>
                  </a:tcPr>
                </a:tc>
                <a:extLst>
                  <a:ext uri="{0D108BD9-81ED-4DB2-BD59-A6C34878D82A}">
                    <a16:rowId xmlns:a16="http://schemas.microsoft.com/office/drawing/2014/main" val="10000"/>
                  </a:ext>
                </a:extLst>
              </a:tr>
              <a:tr h="327000">
                <a:tc>
                  <a:txBody>
                    <a:bodyPr/>
                    <a:lstStyle/>
                    <a:p>
                      <a:pPr algn="ctr"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避難者数</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077" marR="6077" marT="6856" marB="0" anchor="ctr">
                    <a:solidFill>
                      <a:schemeClr val="bg1"/>
                    </a:solidFill>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17,379</a:t>
                      </a:r>
                    </a:p>
                  </a:txBody>
                  <a:tcPr marL="6077" marR="6077" marT="6856" marB="0" anchor="ctr">
                    <a:solidFill>
                      <a:schemeClr val="bg1"/>
                    </a:solidFill>
                  </a:tcPr>
                </a:tc>
                <a:extLst>
                  <a:ext uri="{0D108BD9-81ED-4DB2-BD59-A6C34878D82A}">
                    <a16:rowId xmlns:a16="http://schemas.microsoft.com/office/drawing/2014/main" val="10001"/>
                  </a:ext>
                </a:extLst>
              </a:tr>
            </a:tbl>
          </a:graphicData>
        </a:graphic>
      </p:graphicFrame>
      <p:sp>
        <p:nvSpPr>
          <p:cNvPr id="58" name="正方形/長方形 57"/>
          <p:cNvSpPr/>
          <p:nvPr/>
        </p:nvSpPr>
        <p:spPr>
          <a:xfrm>
            <a:off x="2043113" y="2983756"/>
            <a:ext cx="1751012" cy="180975"/>
          </a:xfrm>
          <a:prstGeom prst="rect">
            <a:avLst/>
          </a:prstGeom>
        </p:spPr>
        <p:txBody>
          <a:bodyPr lIns="53659" tIns="26830" rIns="53659" bIns="26830">
            <a:spAutoFit/>
          </a:bodyPr>
          <a:lstStyle/>
          <a:p>
            <a:pPr>
              <a:defRPr/>
            </a:pPr>
            <a:r>
              <a:rPr lang="ja-JP" altLang="en-US"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＜その他の被害状況＞</a:t>
            </a:r>
            <a:endParaRPr lang="ja-JP" altLang="en-US" sz="831" dirty="0">
              <a:solidFill>
                <a:prstClr val="black"/>
              </a:solidFill>
            </a:endParaRPr>
          </a:p>
        </p:txBody>
      </p:sp>
      <p:sp>
        <p:nvSpPr>
          <p:cNvPr id="59" name="テキスト ボックス 58"/>
          <p:cNvSpPr txBox="1"/>
          <p:nvPr/>
        </p:nvSpPr>
        <p:spPr>
          <a:xfrm>
            <a:off x="-60325" y="6388943"/>
            <a:ext cx="1770063" cy="168275"/>
          </a:xfrm>
          <a:prstGeom prst="rect">
            <a:avLst/>
          </a:prstGeom>
          <a:noFill/>
          <a:ln>
            <a:noFill/>
          </a:ln>
        </p:spPr>
        <p:txBody>
          <a:bodyPr lIns="53666" tIns="26833" rIns="53666" bIns="26833">
            <a:spAutoFit/>
          </a:bodyPr>
          <a:lstStyle/>
          <a:p>
            <a:pPr algn="ctr">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ＪＲ山陽本線（河内～本郷駅間）</a:t>
            </a:r>
          </a:p>
        </p:txBody>
      </p:sp>
      <p:sp>
        <p:nvSpPr>
          <p:cNvPr id="60" name="正方形/長方形 59"/>
          <p:cNvSpPr/>
          <p:nvPr/>
        </p:nvSpPr>
        <p:spPr>
          <a:xfrm>
            <a:off x="77788" y="4601418"/>
            <a:ext cx="1997075" cy="196850"/>
          </a:xfrm>
          <a:prstGeom prst="rect">
            <a:avLst/>
          </a:prstGeom>
        </p:spPr>
        <p:txBody>
          <a:bodyPr lIns="53666" tIns="26833" rIns="53666" bIns="26833">
            <a:spAutoFit/>
          </a:bodyPr>
          <a:lstStyle/>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線路敷が流失し寸断される鉄道</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45"/>
          <p:cNvSpPr txBox="1">
            <a:spLocks noChangeArrowheads="1"/>
          </p:cNvSpPr>
          <p:nvPr/>
        </p:nvSpPr>
        <p:spPr bwMode="auto">
          <a:xfrm>
            <a:off x="1274763" y="6557218"/>
            <a:ext cx="6477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666" tIns="26833" rIns="53666" bIns="26833">
            <a:spAutoFit/>
          </a:bodyPr>
          <a:lstStyle/>
          <a:p>
            <a:pPr algn="r" fontAlgn="base">
              <a:spcBef>
                <a:spcPct val="0"/>
              </a:spcBef>
              <a:spcAft>
                <a:spcPct val="0"/>
              </a:spcAft>
            </a:pPr>
            <a:r>
              <a:rPr lang="ja-JP" altLang="en-US" sz="400">
                <a:solidFill>
                  <a:srgbClr val="000000"/>
                </a:solidFill>
                <a:latin typeface="ＭＳ Ｐゴシック" panose="020B0600070205080204" pitchFamily="50" charset="-128"/>
                <a:ea typeface="Meiryo UI" panose="020B0604030504040204" pitchFamily="50" charset="-128"/>
              </a:rPr>
              <a:t>（写真提供）</a:t>
            </a:r>
            <a:r>
              <a:rPr lang="en-US" altLang="ja-JP" sz="400">
                <a:solidFill>
                  <a:srgbClr val="000000"/>
                </a:solidFill>
                <a:latin typeface="ＭＳ Ｐゴシック" panose="020B0600070205080204" pitchFamily="50" charset="-128"/>
                <a:ea typeface="Meiryo UI" panose="020B0604030504040204" pitchFamily="50" charset="-128"/>
              </a:rPr>
              <a:t>JR</a:t>
            </a:r>
            <a:r>
              <a:rPr lang="ja-JP" altLang="en-US" sz="400">
                <a:solidFill>
                  <a:srgbClr val="000000"/>
                </a:solidFill>
                <a:latin typeface="ＭＳ Ｐゴシック" panose="020B0600070205080204" pitchFamily="50" charset="-128"/>
                <a:ea typeface="Meiryo UI" panose="020B0604030504040204" pitchFamily="50" charset="-128"/>
              </a:rPr>
              <a:t>西日本</a:t>
            </a:r>
          </a:p>
        </p:txBody>
      </p:sp>
      <p:sp>
        <p:nvSpPr>
          <p:cNvPr id="62" name="テキスト ボックス 49"/>
          <p:cNvSpPr txBox="1">
            <a:spLocks noChangeArrowheads="1"/>
          </p:cNvSpPr>
          <p:nvPr/>
        </p:nvSpPr>
        <p:spPr bwMode="auto">
          <a:xfrm>
            <a:off x="3309938" y="2855168"/>
            <a:ext cx="6477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666" tIns="26833" rIns="53666" bIns="26833">
            <a:spAutoFit/>
          </a:bodyPr>
          <a:lstStyle/>
          <a:p>
            <a:pPr algn="r" fontAlgn="base">
              <a:spcBef>
                <a:spcPct val="0"/>
              </a:spcBef>
              <a:spcAft>
                <a:spcPct val="0"/>
              </a:spcAft>
            </a:pPr>
            <a:r>
              <a:rPr lang="ja-JP" altLang="en-US" sz="400">
                <a:solidFill>
                  <a:srgbClr val="000000"/>
                </a:solidFill>
                <a:latin typeface="ＭＳ Ｐゴシック" panose="020B0600070205080204" pitchFamily="50" charset="-128"/>
                <a:ea typeface="Meiryo UI" panose="020B0604030504040204" pitchFamily="50" charset="-128"/>
              </a:rPr>
              <a:t>（写真提供）三原市</a:t>
            </a:r>
          </a:p>
        </p:txBody>
      </p:sp>
      <p:sp>
        <p:nvSpPr>
          <p:cNvPr id="63" name="正方形/長方形 62"/>
          <p:cNvSpPr/>
          <p:nvPr/>
        </p:nvSpPr>
        <p:spPr>
          <a:xfrm>
            <a:off x="5008563" y="4601418"/>
            <a:ext cx="1466850" cy="196850"/>
          </a:xfrm>
          <a:prstGeom prst="rect">
            <a:avLst/>
          </a:prstGeom>
        </p:spPr>
        <p:txBody>
          <a:bodyPr lIns="53666" tIns="26833" rIns="53666" bIns="26833">
            <a:spAutoFit/>
          </a:bodyPr>
          <a:lstStyle/>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県内企業の操業不能続出</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4" name="表 63"/>
          <p:cNvGraphicFramePr>
            <a:graphicFrameLocks noGrp="1"/>
          </p:cNvGraphicFramePr>
          <p:nvPr/>
        </p:nvGraphicFramePr>
        <p:xfrm>
          <a:off x="5056188" y="4844306"/>
          <a:ext cx="1547812" cy="619125"/>
        </p:xfrm>
        <a:graphic>
          <a:graphicData uri="http://schemas.openxmlformats.org/drawingml/2006/table">
            <a:tbl>
              <a:tblPr>
                <a:tableStyleId>{5940675A-B579-460E-94D1-54222C63F5DA}</a:tableStyleId>
              </a:tblPr>
              <a:tblGrid>
                <a:gridCol w="840536">
                  <a:extLst>
                    <a:ext uri="{9D8B030D-6E8A-4147-A177-3AD203B41FA5}">
                      <a16:colId xmlns:a16="http://schemas.microsoft.com/office/drawing/2014/main" val="20000"/>
                    </a:ext>
                  </a:extLst>
                </a:gridCol>
                <a:gridCol w="707276">
                  <a:extLst>
                    <a:ext uri="{9D8B030D-6E8A-4147-A177-3AD203B41FA5}">
                      <a16:colId xmlns:a16="http://schemas.microsoft.com/office/drawing/2014/main" val="20001"/>
                    </a:ext>
                  </a:extLst>
                </a:gridCol>
              </a:tblGrid>
              <a:tr h="258417">
                <a:tc>
                  <a:txBody>
                    <a:bodyPr/>
                    <a:lstStyle/>
                    <a:p>
                      <a:pPr algn="ctr" fontAlgn="ctr"/>
                      <a:r>
                        <a:rPr lang="ja-JP" altLang="en-US" sz="900" b="0"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操業停止等あり</a:t>
                      </a:r>
                      <a:endParaRPr lang="en-US" altLang="ja-JP" sz="900" b="0"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6" marB="0" anchor="ctr">
                    <a:solidFill>
                      <a:schemeClr val="bg1"/>
                    </a:solidFill>
                  </a:tcPr>
                </a:tc>
                <a:tc>
                  <a:txBody>
                    <a:bodyPr/>
                    <a:lstStyle/>
                    <a:p>
                      <a:pPr marL="0" marR="0" indent="0" algn="ctr" defTabSz="1438132"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147</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事業所</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6" marB="0" anchor="ctr">
                    <a:solidFill>
                      <a:schemeClr val="bg1"/>
                    </a:solidFill>
                  </a:tcPr>
                </a:tc>
                <a:extLst>
                  <a:ext uri="{0D108BD9-81ED-4DB2-BD59-A6C34878D82A}">
                    <a16:rowId xmlns:a16="http://schemas.microsoft.com/office/drawing/2014/main" val="10000"/>
                  </a:ext>
                </a:extLst>
              </a:tr>
              <a:tr h="360708">
                <a:tc>
                  <a:txBody>
                    <a:bodyPr/>
                    <a:lstStyle/>
                    <a:p>
                      <a:pPr algn="ctr" fontAlgn="ctr"/>
                      <a:r>
                        <a:rPr lang="ja-JP" altLang="en-US" sz="900" b="0"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直接被害あり</a:t>
                      </a:r>
                    </a:p>
                    <a:p>
                      <a:pPr algn="ctr" fontAlgn="ctr"/>
                      <a:r>
                        <a:rPr lang="en-US" altLang="ja-JP" sz="900" b="0"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600" b="0"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倒壊，土砂流入，浸水</a:t>
                      </a:r>
                      <a:r>
                        <a:rPr lang="en-US" altLang="ja-JP" sz="600" b="0"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5315" marR="5315" marT="6006" marB="0" anchor="ctr">
                    <a:solidFill>
                      <a:schemeClr val="bg1"/>
                    </a:solidFill>
                  </a:tcP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105</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事業所</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315" marR="5315" marT="6006" marB="0" anchor="ctr">
                    <a:solidFill>
                      <a:schemeClr val="bg1"/>
                    </a:solidFill>
                  </a:tcPr>
                </a:tc>
                <a:extLst>
                  <a:ext uri="{0D108BD9-81ED-4DB2-BD59-A6C34878D82A}">
                    <a16:rowId xmlns:a16="http://schemas.microsoft.com/office/drawing/2014/main" val="10001"/>
                  </a:ext>
                </a:extLst>
              </a:tr>
            </a:tbl>
          </a:graphicData>
        </a:graphic>
      </p:graphicFrame>
      <p:sp>
        <p:nvSpPr>
          <p:cNvPr id="65" name="正方形/長方形 64"/>
          <p:cNvSpPr/>
          <p:nvPr/>
        </p:nvSpPr>
        <p:spPr>
          <a:xfrm>
            <a:off x="2019300" y="4601418"/>
            <a:ext cx="1511300" cy="196850"/>
          </a:xfrm>
          <a:prstGeom prst="rect">
            <a:avLst/>
          </a:prstGeom>
        </p:spPr>
        <p:txBody>
          <a:bodyPr lIns="53666" tIns="26833" rIns="53666" bIns="26833">
            <a:spAutoFit/>
          </a:bodyPr>
          <a:lstStyle/>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各地の通行止めで大渋滞</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テキスト ボックス 65"/>
          <p:cNvSpPr txBox="1"/>
          <p:nvPr/>
        </p:nvSpPr>
        <p:spPr>
          <a:xfrm>
            <a:off x="5240338" y="5477718"/>
            <a:ext cx="1550987" cy="152400"/>
          </a:xfrm>
          <a:prstGeom prst="rect">
            <a:avLst/>
          </a:prstGeom>
          <a:noFill/>
          <a:ln>
            <a:noFill/>
          </a:ln>
        </p:spPr>
        <p:txBody>
          <a:bodyPr lIns="53666" tIns="26833" rIns="53666" bIns="26833">
            <a:spAutoFit/>
          </a:bodyPr>
          <a:lstStyle/>
          <a:p>
            <a:pPr algn="ctr">
              <a:defRPr/>
            </a:pPr>
            <a:r>
              <a:rPr lang="ja-JP" altLang="en-US" sz="6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6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6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6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6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6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64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時時点　広島県調査）</a:t>
            </a:r>
          </a:p>
        </p:txBody>
      </p:sp>
      <p:sp>
        <p:nvSpPr>
          <p:cNvPr id="67" name="テキスト ボックス 66"/>
          <p:cNvSpPr txBox="1"/>
          <p:nvPr/>
        </p:nvSpPr>
        <p:spPr>
          <a:xfrm>
            <a:off x="5056188" y="5703143"/>
            <a:ext cx="1636712" cy="508000"/>
          </a:xfrm>
          <a:prstGeom prst="rect">
            <a:avLst/>
          </a:prstGeom>
          <a:noFill/>
        </p:spPr>
        <p:txBody>
          <a:bodyPr lIns="53666" tIns="26833" rIns="53666" bIns="26833">
            <a:spAutoFit/>
          </a:bodyPr>
          <a:lstStyle/>
          <a:p>
            <a:pPr>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マツダ・・・</a:t>
            </a: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通勤・物流の影響により操業停止</a:t>
            </a:r>
            <a:br>
              <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7/12</a:t>
            </a: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から体制を縮小して再開</a:t>
            </a:r>
            <a:endPar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7/23</a:t>
            </a: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から生産量を抑えて昼夜の</a:t>
            </a:r>
            <a:endPar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交代制で再開</a:t>
            </a:r>
            <a:endPar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5056188" y="6203206"/>
            <a:ext cx="1528762" cy="508000"/>
          </a:xfrm>
          <a:prstGeom prst="rect">
            <a:avLst/>
          </a:prstGeom>
          <a:noFill/>
        </p:spPr>
        <p:txBody>
          <a:bodyPr lIns="53666" tIns="26833" rIns="53666" bIns="26833">
            <a:spAutoFit/>
          </a:bodyPr>
          <a:lstStyle/>
          <a:p>
            <a:pPr>
              <a:defRPr/>
            </a:pP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セブンイレブン</a:t>
            </a:r>
            <a:r>
              <a:rPr lang="ja-JP" altLang="en-US" sz="73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・・・弁当・惣菜の</a:t>
            </a: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生産現場</a:t>
            </a:r>
            <a:br>
              <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が一時操業不能　　</a:t>
            </a:r>
            <a:br>
              <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一時</a:t>
            </a:r>
            <a:r>
              <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従業員の通勤困難により</a:t>
            </a:r>
            <a:br>
              <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生産を</a:t>
            </a:r>
            <a:r>
              <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割に縮小</a:t>
            </a:r>
            <a:endParaRPr lang="en-US" altLang="ja-JP" sz="738" spc="-8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6777038" y="4598243"/>
            <a:ext cx="1917700" cy="182563"/>
          </a:xfrm>
          <a:prstGeom prst="rect">
            <a:avLst/>
          </a:prstGeom>
        </p:spPr>
        <p:txBody>
          <a:bodyPr lIns="53666" tIns="26833" rIns="53666" bIns="26833">
            <a:spAutoFit/>
          </a:bodyPr>
          <a:lstStyle/>
          <a:p>
            <a:pPr>
              <a:defRPr/>
            </a:pPr>
            <a:r>
              <a:rPr lang="en-US" altLang="ja-JP"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千人超（</a:t>
            </a:r>
            <a:r>
              <a:rPr lang="en-US" altLang="ja-JP"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市町）が孤立状態に</a:t>
            </a:r>
            <a:endParaRPr lang="en-US" altLang="ja-JP"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57"/>
          <p:cNvSpPr txBox="1">
            <a:spLocks noChangeArrowheads="1"/>
          </p:cNvSpPr>
          <p:nvPr/>
        </p:nvSpPr>
        <p:spPr bwMode="auto">
          <a:xfrm>
            <a:off x="8340725" y="3718768"/>
            <a:ext cx="6477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666" tIns="26833" rIns="53666" bIns="26833">
            <a:spAutoFit/>
          </a:bodyPr>
          <a:lstStyle/>
          <a:p>
            <a:pPr algn="r" fontAlgn="base">
              <a:spcBef>
                <a:spcPct val="0"/>
              </a:spcBef>
              <a:spcAft>
                <a:spcPct val="0"/>
              </a:spcAft>
            </a:pPr>
            <a:r>
              <a:rPr lang="ja-JP" altLang="en-US" sz="400">
                <a:solidFill>
                  <a:srgbClr val="000000"/>
                </a:solidFill>
                <a:latin typeface="ＭＳ Ｐゴシック" panose="020B0600070205080204" pitchFamily="50" charset="-128"/>
                <a:ea typeface="Meiryo UI" panose="020B0604030504040204" pitchFamily="50" charset="-128"/>
              </a:rPr>
              <a:t>（写真提供）江田島市</a:t>
            </a:r>
          </a:p>
        </p:txBody>
      </p:sp>
      <p:sp>
        <p:nvSpPr>
          <p:cNvPr id="72" name="正方形/長方形 71"/>
          <p:cNvSpPr/>
          <p:nvPr/>
        </p:nvSpPr>
        <p:spPr>
          <a:xfrm>
            <a:off x="3544888" y="4601418"/>
            <a:ext cx="1300162" cy="196850"/>
          </a:xfrm>
          <a:prstGeom prst="rect">
            <a:avLst/>
          </a:prstGeom>
        </p:spPr>
        <p:txBody>
          <a:bodyPr lIns="53666" tIns="26833" rIns="53666" bIns="26833">
            <a:spAutoFit/>
          </a:bodyPr>
          <a:lstStyle/>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店頭から消えた商品</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3938588" y="6209556"/>
            <a:ext cx="911225" cy="168275"/>
          </a:xfrm>
          <a:prstGeom prst="rect">
            <a:avLst/>
          </a:prstGeom>
          <a:noFill/>
          <a:ln>
            <a:noFill/>
          </a:ln>
        </p:spPr>
        <p:txBody>
          <a:bodyPr lIns="53666" tIns="26833" rIns="53666" bIns="26833">
            <a:spAutoFit/>
          </a:bodyPr>
          <a:lstStyle/>
          <a:p>
            <a:pPr algn="ctr">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広島市内のスーパー</a:t>
            </a:r>
          </a:p>
        </p:txBody>
      </p:sp>
      <p:pic>
        <p:nvPicPr>
          <p:cNvPr id="74" name="図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1508968"/>
            <a:ext cx="211613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図 23"/>
          <p:cNvPicPr>
            <a:picLocks noChangeAspect="1"/>
          </p:cNvPicPr>
          <p:nvPr/>
        </p:nvPicPr>
        <p:blipFill>
          <a:blip r:embed="rId4">
            <a:extLst>
              <a:ext uri="{28A0092B-C50C-407E-A947-70E740481C1C}">
                <a14:useLocalDpi xmlns:a14="http://schemas.microsoft.com/office/drawing/2010/main" val="0"/>
              </a:ext>
            </a:extLst>
          </a:blip>
          <a:srcRect t="9448"/>
          <a:stretch>
            <a:fillRect/>
          </a:stretch>
        </p:blipFill>
        <p:spPr bwMode="auto">
          <a:xfrm>
            <a:off x="7019925" y="1983631"/>
            <a:ext cx="1966913"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図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75" y="4839543"/>
            <a:ext cx="1846263"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図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8513" y="4839543"/>
            <a:ext cx="1325562"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図 11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44888" y="4839543"/>
            <a:ext cx="1389062"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図 112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2363" y="4847481"/>
            <a:ext cx="14859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205" t="22649" r="31201" b="10640"/>
          <a:stretch/>
        </p:blipFill>
        <p:spPr bwMode="auto">
          <a:xfrm>
            <a:off x="6790825" y="4903813"/>
            <a:ext cx="560454" cy="1115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 name="図 1119"/>
          <p:cNvPicPr>
            <a:picLocks noChangeAspect="1"/>
          </p:cNvPicPr>
          <p:nvPr/>
        </p:nvPicPr>
        <p:blipFill>
          <a:blip r:embed="rId10">
            <a:extLst>
              <a:ext uri="{28A0092B-C50C-407E-A947-70E740481C1C}">
                <a14:useLocalDpi xmlns:a14="http://schemas.microsoft.com/office/drawing/2010/main" val="0"/>
              </a:ext>
            </a:extLst>
          </a:blip>
          <a:srcRect l="3542" r="13049"/>
          <a:stretch>
            <a:fillRect/>
          </a:stretch>
        </p:blipFill>
        <p:spPr bwMode="auto">
          <a:xfrm>
            <a:off x="2335213" y="5865068"/>
            <a:ext cx="1349375" cy="7778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 name="図 15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02150" y="1923306"/>
            <a:ext cx="2259013"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 name="表 82"/>
          <p:cNvGraphicFramePr>
            <a:graphicFrameLocks noGrp="1"/>
          </p:cNvGraphicFramePr>
          <p:nvPr/>
        </p:nvGraphicFramePr>
        <p:xfrm>
          <a:off x="80963" y="1759793"/>
          <a:ext cx="1938337" cy="1152526"/>
        </p:xfrm>
        <a:graphic>
          <a:graphicData uri="http://schemas.openxmlformats.org/drawingml/2006/table">
            <a:tbl>
              <a:tblPr/>
              <a:tblGrid>
                <a:gridCol w="150812">
                  <a:extLst>
                    <a:ext uri="{9D8B030D-6E8A-4147-A177-3AD203B41FA5}">
                      <a16:colId xmlns:a16="http://schemas.microsoft.com/office/drawing/2014/main" val="20000"/>
                    </a:ext>
                  </a:extLst>
                </a:gridCol>
                <a:gridCol w="115888">
                  <a:extLst>
                    <a:ext uri="{9D8B030D-6E8A-4147-A177-3AD203B41FA5}">
                      <a16:colId xmlns:a16="http://schemas.microsoft.com/office/drawing/2014/main" val="20001"/>
                    </a:ext>
                  </a:extLst>
                </a:gridCol>
                <a:gridCol w="1158875">
                  <a:extLst>
                    <a:ext uri="{9D8B030D-6E8A-4147-A177-3AD203B41FA5}">
                      <a16:colId xmlns:a16="http://schemas.microsoft.com/office/drawing/2014/main" val="20002"/>
                    </a:ext>
                  </a:extLst>
                </a:gridCol>
                <a:gridCol w="512762">
                  <a:extLst>
                    <a:ext uri="{9D8B030D-6E8A-4147-A177-3AD203B41FA5}">
                      <a16:colId xmlns:a16="http://schemas.microsoft.com/office/drawing/2014/main" val="20003"/>
                    </a:ext>
                  </a:extLst>
                </a:gridCol>
              </a:tblGrid>
              <a:tr h="271463">
                <a:tc gridSpan="3">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死亡・行方不明</a:t>
                      </a:r>
                      <a:endParaRPr kumimoji="1" lang="en-US"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　</a:t>
                      </a: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155</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名　</a:t>
                      </a:r>
                      <a:endPar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71463">
                <a:tc rowSpan="3">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ct val="100000"/>
                        </a:lnSpc>
                        <a:spcBef>
                          <a:spcPct val="0"/>
                        </a:spcBef>
                        <a:spcAft>
                          <a:spcPct val="0"/>
                        </a:spcAft>
                        <a:buClrTx/>
                        <a:buSzTx/>
                        <a:buFontTx/>
                        <a:buNone/>
                        <a:tabLst/>
                      </a:pPr>
                      <a:endParaRPr kumimoji="1" lang="en-US"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関連死</a:t>
                      </a:r>
                      <a:endParaRPr kumimoji="1" lang="en-US" altLang="ja-JP" sz="9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　　</a:t>
                      </a: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41</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名</a:t>
                      </a:r>
                      <a:endPar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17500">
                <a:tc vMerge="1">
                  <a:txBody>
                    <a:bodyPr/>
                    <a:lstStyle/>
                    <a:p>
                      <a:endParaRPr kumimoji="1" lang="ja-JP" altLang="en-US"/>
                    </a:p>
                  </a:txBody>
                  <a:tcPr/>
                </a:tc>
                <a:tc gridSpan="2">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ts val="25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その他</a:t>
                      </a:r>
                      <a:endPar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kumimoji="1" lang="ja-JP" altLang="en-US"/>
                    </a:p>
                  </a:txBody>
                  <a:tcPr/>
                </a:tc>
                <a:tc>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　</a:t>
                      </a: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114</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名</a:t>
                      </a:r>
                      <a:endPar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92100">
                <a:tc vMerge="1">
                  <a:txBody>
                    <a:bodyPr/>
                    <a:lstStyle/>
                    <a:p>
                      <a:endParaRPr kumimoji="1" lang="ja-JP" altLang="en-US"/>
                    </a:p>
                  </a:txBody>
                  <a:tcPr/>
                </a:tc>
                <a:tc>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ct val="100000"/>
                        </a:lnSpc>
                        <a:spcBef>
                          <a:spcPct val="0"/>
                        </a:spcBef>
                        <a:spcAft>
                          <a:spcPct val="0"/>
                        </a:spcAft>
                        <a:buClrTx/>
                        <a:buSzTx/>
                        <a:buFontTx/>
                        <a:buNone/>
                        <a:tabLst/>
                      </a:pPr>
                      <a:endPar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ts val="23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土砂災害で被災</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842963">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1pPr>
                      <a:lvl2pPr marL="420688" defTabSz="842963">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2pPr>
                      <a:lvl3pPr marL="842963" defTabSz="842963">
                        <a:spcBef>
                          <a:spcPct val="20000"/>
                        </a:spcBef>
                        <a:buFont typeface="Arial" panose="020B0604020202020204" pitchFamily="34" charset="0"/>
                        <a:defRPr kumimoji="1" sz="2000">
                          <a:solidFill>
                            <a:schemeClr val="tx1"/>
                          </a:solidFill>
                          <a:latin typeface="Calibri" panose="020F0502020204030204" pitchFamily="34" charset="0"/>
                          <a:ea typeface="ＭＳ Ｐゴシック" panose="020B0600070205080204" pitchFamily="50" charset="-128"/>
                        </a:defRPr>
                      </a:lvl3pPr>
                      <a:lvl4pPr marL="1265238"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4pPr>
                      <a:lvl5pPr marL="1687513" defTabSz="842963">
                        <a:spcBef>
                          <a:spcPct val="20000"/>
                        </a:spcBef>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5pPr>
                      <a:lvl6pPr marL="21447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6pPr>
                      <a:lvl7pPr marL="26019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7pPr>
                      <a:lvl8pPr marL="30591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8pPr>
                      <a:lvl9pPr marL="3516313" indent="1588" defTabSz="842963" fontAlgn="base">
                        <a:spcBef>
                          <a:spcPct val="20000"/>
                        </a:spcBef>
                        <a:spcAft>
                          <a:spcPct val="0"/>
                        </a:spcAft>
                        <a:buFont typeface="Arial" panose="020B0604020202020204" pitchFamily="34" charset="0"/>
                        <a:defRPr kumimoji="1" sz="16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2963" rtl="0" eaLnBrk="1" fontAlgn="ctr"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　　</a:t>
                      </a: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87</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名</a:t>
                      </a:r>
                      <a:endPar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84" name="正方形/長方形 83"/>
          <p:cNvSpPr/>
          <p:nvPr/>
        </p:nvSpPr>
        <p:spPr>
          <a:xfrm>
            <a:off x="44450" y="1434356"/>
            <a:ext cx="2035175" cy="309562"/>
          </a:xfrm>
          <a:prstGeom prst="rect">
            <a:avLst/>
          </a:prstGeom>
        </p:spPr>
        <p:txBody>
          <a:bodyPr lIns="53659" tIns="26830" rIns="53659" bIns="26830">
            <a:spAutoFit/>
          </a:bodyPr>
          <a:lstStyle/>
          <a:p>
            <a:pPr>
              <a:defRPr/>
            </a:pPr>
            <a:r>
              <a:rPr lang="ja-JP" altLang="en-US"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＜人的被害状況＞</a:t>
            </a:r>
            <a:endParaRPr lang="en-US" altLang="ja-JP"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R3.3.25</a:t>
            </a:r>
            <a:r>
              <a:rPr lang="ja-JP" altLang="en-US" sz="831"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時点）</a:t>
            </a:r>
            <a:endParaRPr lang="ja-JP" altLang="en-US" sz="831" dirty="0">
              <a:solidFill>
                <a:prstClr val="black"/>
              </a:solidFill>
            </a:endParaRPr>
          </a:p>
        </p:txBody>
      </p:sp>
      <p:sp>
        <p:nvSpPr>
          <p:cNvPr id="85" name="正方形/長方形 84"/>
          <p:cNvSpPr/>
          <p:nvPr/>
        </p:nvSpPr>
        <p:spPr>
          <a:xfrm>
            <a:off x="7050088" y="2009031"/>
            <a:ext cx="1433512" cy="182562"/>
          </a:xfrm>
          <a:prstGeom prst="rect">
            <a:avLst/>
          </a:prstGeom>
        </p:spPr>
        <p:txBody>
          <a:bodyPr lIns="53666" tIns="26833" rIns="53666" bIns="26833">
            <a:spAutoFit/>
          </a:bodyPr>
          <a:lstStyle/>
          <a:p>
            <a:pPr>
              <a:defRPr/>
            </a:pPr>
            <a:r>
              <a:rPr lang="ja-JP" altLang="en-US"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給水所に並ぶ住民の方々</a:t>
            </a:r>
            <a:endParaRPr lang="en-US" altLang="ja-JP" sz="831"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85"/>
          <p:cNvSpPr txBox="1"/>
          <p:nvPr/>
        </p:nvSpPr>
        <p:spPr>
          <a:xfrm>
            <a:off x="7429500" y="6442918"/>
            <a:ext cx="962025" cy="168275"/>
          </a:xfrm>
          <a:prstGeom prst="rect">
            <a:avLst/>
          </a:prstGeom>
          <a:noFill/>
          <a:ln>
            <a:noFill/>
          </a:ln>
        </p:spPr>
        <p:txBody>
          <a:bodyPr lIns="53666" tIns="26833" rIns="53666" bIns="26833">
            <a:spAutoFit/>
          </a:bodyPr>
          <a:lstStyle/>
          <a:p>
            <a:pPr algn="ctr">
              <a:defRPr/>
            </a:pPr>
            <a:r>
              <a:rPr lang="ja-JP" altLang="en-US" sz="738"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安芸郡坂町小屋浦</a:t>
            </a:r>
          </a:p>
        </p:txBody>
      </p:sp>
      <p:sp>
        <p:nvSpPr>
          <p:cNvPr id="87" name="テキスト ボックス 86"/>
          <p:cNvSpPr txBox="1"/>
          <p:nvPr/>
        </p:nvSpPr>
        <p:spPr>
          <a:xfrm>
            <a:off x="2852738" y="6457206"/>
            <a:ext cx="911225" cy="168275"/>
          </a:xfrm>
          <a:prstGeom prst="rect">
            <a:avLst/>
          </a:prstGeom>
          <a:noFill/>
          <a:ln>
            <a:noFill/>
          </a:ln>
        </p:spPr>
        <p:txBody>
          <a:bodyPr lIns="53666" tIns="26833" rIns="53666" bIns="26833">
            <a:spAutoFit/>
          </a:bodyPr>
          <a:lstStyle/>
          <a:p>
            <a:pPr algn="ctr">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広島熊野道路</a:t>
            </a:r>
          </a:p>
        </p:txBody>
      </p:sp>
      <p:sp>
        <p:nvSpPr>
          <p:cNvPr id="2" name="テキスト ボックス 1">
            <a:extLst>
              <a:ext uri="{FF2B5EF4-FFF2-40B4-BE49-F238E27FC236}">
                <a16:creationId xmlns:a16="http://schemas.microsoft.com/office/drawing/2014/main" id="{B9E0EF15-D56B-1BC3-777F-B022CE8063A7}"/>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12</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57990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テキスト プレースホルダー 2">
            <a:extLst>
              <a:ext uri="{FF2B5EF4-FFF2-40B4-BE49-F238E27FC236}">
                <a16:creationId xmlns:a16="http://schemas.microsoft.com/office/drawing/2014/main" id="{EB77CC33-CB91-A0BF-7442-558840F8253E}"/>
              </a:ext>
            </a:extLst>
          </p:cNvPr>
          <p:cNvSpPr>
            <a:spLocks noGrp="1"/>
          </p:cNvSpPr>
          <p:nvPr>
            <p:ph type="body" sz="quarter" idx="14"/>
          </p:nvPr>
        </p:nvSpPr>
        <p:spPr bwMode="auto">
          <a:xfrm>
            <a:off x="484188" y="234950"/>
            <a:ext cx="60420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平成３０年７月豪雨時の避難実態</a:t>
            </a:r>
            <a:endParaRPr lang="en-US" altLang="ja-JP" sz="2400" b="1" dirty="0"/>
          </a:p>
        </p:txBody>
      </p:sp>
      <p:sp>
        <p:nvSpPr>
          <p:cNvPr id="48131" name="テキスト ボックス 28">
            <a:extLst>
              <a:ext uri="{FF2B5EF4-FFF2-40B4-BE49-F238E27FC236}">
                <a16:creationId xmlns:a16="http://schemas.microsoft.com/office/drawing/2014/main" id="{E07A2CAB-E98F-66B2-E248-7BD33516998A}"/>
              </a:ext>
            </a:extLst>
          </p:cNvPr>
          <p:cNvSpPr txBox="1">
            <a:spLocks noChangeArrowheads="1"/>
          </p:cNvSpPr>
          <p:nvPr/>
        </p:nvSpPr>
        <p:spPr bwMode="auto">
          <a:xfrm>
            <a:off x="235399" y="889161"/>
            <a:ext cx="8736013" cy="82357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just" eaLnBrk="1" hangingPunct="1"/>
            <a:r>
              <a:rPr lang="ja-JP" altLang="en-US" sz="1200" dirty="0">
                <a:solidFill>
                  <a:srgbClr val="D70021"/>
                </a:solidFill>
                <a:latin typeface="Meiryo UI" panose="020B0604030504040204" pitchFamily="50" charset="-128"/>
                <a:ea typeface="Meiryo UI" panose="020B0604030504040204" pitchFamily="50" charset="-128"/>
              </a:rPr>
              <a:t>　</a:t>
            </a:r>
            <a:r>
              <a:rPr lang="en-US" altLang="ja-JP" sz="1200" dirty="0">
                <a:solidFill>
                  <a:srgbClr val="D70021"/>
                </a:solidFill>
                <a:latin typeface="Meiryo UI" panose="020B0604030504040204" pitchFamily="50" charset="-128"/>
                <a:ea typeface="Meiryo UI" panose="020B0604030504040204" pitchFamily="50" charset="-128"/>
              </a:rPr>
              <a:t>【</a:t>
            </a:r>
            <a:r>
              <a:rPr lang="ja-JP" altLang="en-US" sz="1200" dirty="0">
                <a:solidFill>
                  <a:srgbClr val="D70021"/>
                </a:solidFill>
                <a:latin typeface="Meiryo UI" panose="020B0604030504040204" pitchFamily="50" charset="-128"/>
                <a:ea typeface="Meiryo UI" panose="020B0604030504040204" pitchFamily="50" charset="-128"/>
              </a:rPr>
              <a:t>　住民アンケート</a:t>
            </a:r>
            <a:r>
              <a:rPr lang="en-US" altLang="ja-JP" sz="1200" dirty="0">
                <a:solidFill>
                  <a:srgbClr val="D70021"/>
                </a:solidFill>
                <a:latin typeface="Meiryo UI" panose="020B0604030504040204" pitchFamily="50" charset="-128"/>
                <a:ea typeface="Meiryo UI" panose="020B0604030504040204" pitchFamily="50" charset="-128"/>
              </a:rPr>
              <a:t>※</a:t>
            </a:r>
            <a:r>
              <a:rPr lang="ja-JP" altLang="en-US" sz="1200" dirty="0">
                <a:solidFill>
                  <a:srgbClr val="D70021"/>
                </a:solidFill>
                <a:latin typeface="Meiryo UI" panose="020B0604030504040204" pitchFamily="50" charset="-128"/>
                <a:ea typeface="Meiryo UI" panose="020B0604030504040204" pitchFamily="50" charset="-128"/>
              </a:rPr>
              <a:t>の実施結果　</a:t>
            </a:r>
            <a:r>
              <a:rPr lang="en-US" altLang="ja-JP" sz="1200" dirty="0">
                <a:solidFill>
                  <a:srgbClr val="D70021"/>
                </a:solidFill>
                <a:latin typeface="Meiryo UI" panose="020B0604030504040204" pitchFamily="50" charset="-128"/>
                <a:ea typeface="Meiryo UI" panose="020B0604030504040204" pitchFamily="50" charset="-128"/>
              </a:rPr>
              <a:t>】</a:t>
            </a:r>
            <a:r>
              <a:rPr lang="ja-JP" altLang="en-US" sz="1200" dirty="0">
                <a:solidFill>
                  <a:srgbClr val="D70021"/>
                </a:solidFill>
                <a:latin typeface="Meiryo UI" panose="020B0604030504040204" pitchFamily="50" charset="-128"/>
                <a:ea typeface="Meiryo UI" panose="020B0604030504040204" pitchFamily="50" charset="-128"/>
              </a:rPr>
              <a:t>　</a:t>
            </a:r>
            <a:r>
              <a:rPr lang="en-US" altLang="ja-JP" sz="800" dirty="0">
                <a:solidFill>
                  <a:srgbClr val="D70021"/>
                </a:solidFill>
                <a:latin typeface="Meiryo UI" panose="020B0604030504040204" pitchFamily="50" charset="-128"/>
                <a:ea typeface="Meiryo UI" panose="020B0604030504040204" pitchFamily="50" charset="-128"/>
              </a:rPr>
              <a:t>※</a:t>
            </a:r>
            <a:r>
              <a:rPr lang="ja-JP" altLang="en-US" sz="800" dirty="0">
                <a:solidFill>
                  <a:srgbClr val="D70021"/>
                </a:solidFill>
                <a:latin typeface="Meiryo UI" panose="020B0604030504040204" pitchFamily="50" charset="-128"/>
                <a:ea typeface="Meiryo UI" panose="020B0604030504040204" pitchFamily="50" charset="-128"/>
              </a:rPr>
              <a:t>平成３０年７月豪雨災害を踏まえた今後の土砂災害対策のあり方検討会における土砂災害に関する住民アンケート　（平成３０年１０月実施）</a:t>
            </a:r>
            <a:endParaRPr lang="en-US" altLang="ja-JP" sz="800" dirty="0">
              <a:solidFill>
                <a:srgbClr val="D70021"/>
              </a:solidFill>
              <a:latin typeface="Meiryo UI" panose="020B0604030504040204" pitchFamily="50" charset="-128"/>
              <a:ea typeface="Meiryo UI" panose="020B0604030504040204" pitchFamily="50" charset="-128"/>
            </a:endParaRPr>
          </a:p>
          <a:p>
            <a:pPr algn="just" eaLnBrk="1" hangingPunct="1"/>
            <a:r>
              <a:rPr lang="ja-JP" altLang="en-US" sz="1200" dirty="0">
                <a:solidFill>
                  <a:srgbClr val="D70021"/>
                </a:solidFill>
                <a:latin typeface="Meiryo UI" panose="020B0604030504040204" pitchFamily="50" charset="-128"/>
                <a:ea typeface="Meiryo UI" panose="020B0604030504040204" pitchFamily="50" charset="-128"/>
              </a:rPr>
              <a:t>　　</a:t>
            </a:r>
            <a:r>
              <a:rPr lang="ja-JP" altLang="en-US" sz="1600" dirty="0">
                <a:solidFill>
                  <a:srgbClr val="D70021"/>
                </a:solidFill>
                <a:latin typeface="Meiryo UI" panose="020B0604030504040204" pitchFamily="50" charset="-128"/>
                <a:ea typeface="Meiryo UI" panose="020B0604030504040204" pitchFamily="50" charset="-128"/>
              </a:rPr>
              <a:t>〇　土砂災害警戒区域の指定は、</a:t>
            </a:r>
            <a:r>
              <a:rPr lang="ja-JP" altLang="en-US" sz="1600" b="1" u="sng" dirty="0">
                <a:solidFill>
                  <a:srgbClr val="D70021"/>
                </a:solidFill>
                <a:latin typeface="Meiryo UI" panose="020B0604030504040204" pitchFamily="50" charset="-128"/>
                <a:ea typeface="Meiryo UI" panose="020B0604030504040204" pitchFamily="50" charset="-128"/>
              </a:rPr>
              <a:t>防災意識の向上や避難行動につながっている。</a:t>
            </a:r>
            <a:endParaRPr lang="en-US" altLang="ja-JP" sz="1600" b="1" u="sng" dirty="0">
              <a:solidFill>
                <a:srgbClr val="D70021"/>
              </a:solidFill>
              <a:latin typeface="Meiryo UI" panose="020B0604030504040204" pitchFamily="50" charset="-128"/>
              <a:ea typeface="Meiryo UI" panose="020B0604030504040204" pitchFamily="50" charset="-128"/>
            </a:endParaRPr>
          </a:p>
          <a:p>
            <a:pPr algn="just" eaLnBrk="1" hangingPunct="1"/>
            <a:r>
              <a:rPr lang="ja-JP" altLang="en-US" sz="1600" dirty="0">
                <a:solidFill>
                  <a:srgbClr val="D70021"/>
                </a:solidFill>
                <a:latin typeface="Meiryo UI" panose="020B0604030504040204" pitchFamily="50" charset="-128"/>
                <a:ea typeface="Meiryo UI" panose="020B0604030504040204" pitchFamily="50" charset="-128"/>
              </a:rPr>
              <a:t>　 〇　しかし，土砂災害警戒区域内であっても</a:t>
            </a:r>
            <a:r>
              <a:rPr lang="ja-JP" altLang="en-US" sz="1600" b="1" u="sng" dirty="0">
                <a:solidFill>
                  <a:srgbClr val="D70422"/>
                </a:solidFill>
                <a:latin typeface="Meiryo UI" panose="020B0604030504040204" pitchFamily="50" charset="-128"/>
                <a:ea typeface="Meiryo UI" panose="020B0604030504040204" pitchFamily="50" charset="-128"/>
              </a:rPr>
              <a:t>事前の避難にはつながっていない。</a:t>
            </a:r>
            <a:endParaRPr lang="en-US" altLang="ja-JP" sz="1600" b="1" u="sng" dirty="0">
              <a:solidFill>
                <a:srgbClr val="D70422"/>
              </a:solidFill>
              <a:latin typeface="Meiryo UI" panose="020B0604030504040204" pitchFamily="50" charset="-128"/>
              <a:ea typeface="Meiryo UI" panose="020B0604030504040204" pitchFamily="50" charset="-128"/>
            </a:endParaRPr>
          </a:p>
        </p:txBody>
      </p:sp>
      <p:sp>
        <p:nvSpPr>
          <p:cNvPr id="6" name="テキスト ボックス 2">
            <a:extLst>
              <a:ext uri="{FF2B5EF4-FFF2-40B4-BE49-F238E27FC236}">
                <a16:creationId xmlns:a16="http://schemas.microsoft.com/office/drawing/2014/main" id="{D229E4C7-8F67-DDE9-25FD-D4A1BA3CDC36}"/>
              </a:ext>
            </a:extLst>
          </p:cNvPr>
          <p:cNvSpPr txBox="1"/>
          <p:nvPr/>
        </p:nvSpPr>
        <p:spPr>
          <a:xfrm>
            <a:off x="468313" y="2071513"/>
            <a:ext cx="3959225" cy="4679950"/>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nSpc>
                <a:spcPts val="2300"/>
              </a:lnSpc>
              <a:defRPr/>
            </a:pPr>
            <a:endParaRPr lang="en-US" altLang="ja-JP" sz="1600" dirty="0"/>
          </a:p>
        </p:txBody>
      </p:sp>
      <p:sp>
        <p:nvSpPr>
          <p:cNvPr id="9" name="テキスト ボックス 19">
            <a:extLst>
              <a:ext uri="{FF2B5EF4-FFF2-40B4-BE49-F238E27FC236}">
                <a16:creationId xmlns:a16="http://schemas.microsoft.com/office/drawing/2014/main" id="{69ACB7A6-BD75-E1D5-4AF1-6F80CA44F9F2}"/>
              </a:ext>
            </a:extLst>
          </p:cNvPr>
          <p:cNvSpPr txBox="1"/>
          <p:nvPr/>
        </p:nvSpPr>
        <p:spPr>
          <a:xfrm>
            <a:off x="4716463" y="2079451"/>
            <a:ext cx="3959225" cy="4679950"/>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nSpc>
                <a:spcPts val="2300"/>
              </a:lnSpc>
              <a:defRPr/>
            </a:pPr>
            <a:endParaRPr lang="en-US" altLang="ja-JP" sz="1600" dirty="0"/>
          </a:p>
        </p:txBody>
      </p:sp>
      <p:sp>
        <p:nvSpPr>
          <p:cNvPr id="10" name="角丸四角形 9">
            <a:extLst>
              <a:ext uri="{FF2B5EF4-FFF2-40B4-BE49-F238E27FC236}">
                <a16:creationId xmlns:a16="http://schemas.microsoft.com/office/drawing/2014/main" id="{624F77AC-6E4F-941B-CB7C-5D07CFDEB2E8}"/>
              </a:ext>
            </a:extLst>
          </p:cNvPr>
          <p:cNvSpPr/>
          <p:nvPr/>
        </p:nvSpPr>
        <p:spPr>
          <a:xfrm>
            <a:off x="1331913" y="1888951"/>
            <a:ext cx="2160587" cy="360362"/>
          </a:xfrm>
          <a:prstGeom prst="roundRect">
            <a:avLst/>
          </a:prstGeom>
          <a:solidFill>
            <a:schemeClr val="accent2">
              <a:lumMod val="20000"/>
              <a:lumOff val="80000"/>
            </a:schemeClr>
          </a:solidFill>
          <a:ln>
            <a:solidFill>
              <a:srgbClr val="FF0000"/>
            </a:solidFill>
          </a:ln>
        </p:spPr>
        <p:style>
          <a:lnRef idx="1">
            <a:schemeClr val="accent3"/>
          </a:lnRef>
          <a:fillRef idx="2">
            <a:schemeClr val="accent3"/>
          </a:fillRef>
          <a:effectRef idx="1">
            <a:schemeClr val="accent3"/>
          </a:effectRef>
          <a:fontRef idx="minor">
            <a:schemeClr val="dk1"/>
          </a:fontRef>
        </p:style>
        <p:txBody>
          <a:bodyPr>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2300"/>
              </a:lnSpc>
              <a:defRPr/>
            </a:pPr>
            <a:r>
              <a:rPr lang="ja-JP" altLang="en-US" sz="1600" dirty="0"/>
              <a:t>県内全域</a:t>
            </a:r>
            <a:endParaRPr lang="en-US" altLang="ja-JP" sz="1600" dirty="0"/>
          </a:p>
        </p:txBody>
      </p:sp>
      <p:sp>
        <p:nvSpPr>
          <p:cNvPr id="11" name="角丸四角形 10">
            <a:extLst>
              <a:ext uri="{FF2B5EF4-FFF2-40B4-BE49-F238E27FC236}">
                <a16:creationId xmlns:a16="http://schemas.microsoft.com/office/drawing/2014/main" id="{6865EA16-340F-88E0-A4FC-8CD041511C7A}"/>
              </a:ext>
            </a:extLst>
          </p:cNvPr>
          <p:cNvSpPr/>
          <p:nvPr/>
        </p:nvSpPr>
        <p:spPr>
          <a:xfrm>
            <a:off x="5622925" y="1896888"/>
            <a:ext cx="2160588" cy="360363"/>
          </a:xfrm>
          <a:prstGeom prst="roundRect">
            <a:avLst/>
          </a:prstGeom>
          <a:solidFill>
            <a:schemeClr val="accent2">
              <a:lumMod val="20000"/>
              <a:lumOff val="80000"/>
            </a:schemeClr>
          </a:solidFill>
          <a:ln>
            <a:solidFill>
              <a:srgbClr val="FF0000"/>
            </a:solidFill>
          </a:ln>
        </p:spPr>
        <p:style>
          <a:lnRef idx="1">
            <a:schemeClr val="accent1"/>
          </a:lnRef>
          <a:fillRef idx="2">
            <a:schemeClr val="accent1"/>
          </a:fillRef>
          <a:effectRef idx="1">
            <a:schemeClr val="accent1"/>
          </a:effectRef>
          <a:fontRef idx="minor">
            <a:schemeClr val="dk1"/>
          </a:fontRef>
        </p:style>
        <p:txBody>
          <a:bodyPr wrap="none">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nSpc>
                <a:spcPts val="2300"/>
              </a:lnSpc>
              <a:defRPr/>
            </a:pPr>
            <a:r>
              <a:rPr lang="ja-JP" altLang="en-US" sz="1600" dirty="0"/>
              <a:t>土砂災害警戒区域内</a:t>
            </a:r>
            <a:endParaRPr lang="en-US" altLang="ja-JP" sz="1600" dirty="0"/>
          </a:p>
        </p:txBody>
      </p:sp>
      <p:sp>
        <p:nvSpPr>
          <p:cNvPr id="12" name="テキスト ボックス 11">
            <a:extLst>
              <a:ext uri="{FF2B5EF4-FFF2-40B4-BE49-F238E27FC236}">
                <a16:creationId xmlns:a16="http://schemas.microsoft.com/office/drawing/2014/main" id="{93ED689B-27D7-1847-2524-9D9DCC836FB5}"/>
              </a:ext>
            </a:extLst>
          </p:cNvPr>
          <p:cNvSpPr txBox="1"/>
          <p:nvPr/>
        </p:nvSpPr>
        <p:spPr>
          <a:xfrm>
            <a:off x="7437438" y="2414413"/>
            <a:ext cx="1108075" cy="4619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ja-JP" altLang="en-US" sz="2400" b="1" dirty="0">
                <a:solidFill>
                  <a:srgbClr val="FF0000"/>
                </a:solidFill>
                <a:latin typeface="游ゴシック" panose="020B0400000000000000" pitchFamily="50" charset="-128"/>
                <a:ea typeface="游ゴシック" panose="020B0400000000000000" pitchFamily="50" charset="-128"/>
              </a:rPr>
              <a:t>２３％</a:t>
            </a:r>
          </a:p>
        </p:txBody>
      </p:sp>
      <p:sp>
        <p:nvSpPr>
          <p:cNvPr id="48137" name="テキスト ボックス 79">
            <a:extLst>
              <a:ext uri="{FF2B5EF4-FFF2-40B4-BE49-F238E27FC236}">
                <a16:creationId xmlns:a16="http://schemas.microsoft.com/office/drawing/2014/main" id="{C4FE7752-8698-D71B-891C-9AE9FF323A8B}"/>
              </a:ext>
            </a:extLst>
          </p:cNvPr>
          <p:cNvSpPr txBox="1">
            <a:spLocks noChangeArrowheads="1"/>
          </p:cNvSpPr>
          <p:nvPr/>
        </p:nvSpPr>
        <p:spPr bwMode="auto">
          <a:xfrm>
            <a:off x="4572000" y="2289001"/>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a:latin typeface="游ゴシック" panose="020B0400000000000000" pitchFamily="50" charset="-128"/>
                <a:ea typeface="游ゴシック" panose="020B0400000000000000" pitchFamily="50" charset="-128"/>
              </a:rPr>
              <a:t>【</a:t>
            </a:r>
            <a:r>
              <a:rPr lang="ja-JP" altLang="en-US" sz="1400">
                <a:latin typeface="游ゴシック" panose="020B0400000000000000" pitchFamily="50" charset="-128"/>
                <a:ea typeface="游ゴシック" panose="020B0400000000000000" pitchFamily="50" charset="-128"/>
              </a:rPr>
              <a:t>防災活動</a:t>
            </a:r>
            <a:r>
              <a:rPr lang="en-US" altLang="ja-JP" sz="1400">
                <a:latin typeface="游ゴシック" panose="020B0400000000000000" pitchFamily="50" charset="-128"/>
                <a:ea typeface="游ゴシック" panose="020B0400000000000000" pitchFamily="50" charset="-128"/>
              </a:rPr>
              <a:t>】</a:t>
            </a:r>
            <a:endParaRPr lang="ja-JP" altLang="en-US" sz="1400">
              <a:latin typeface="游ゴシック" panose="020B0400000000000000" pitchFamily="50" charset="-128"/>
              <a:ea typeface="游ゴシック" panose="020B0400000000000000" pitchFamily="50" charset="-128"/>
            </a:endParaRPr>
          </a:p>
        </p:txBody>
      </p:sp>
      <p:graphicFrame>
        <p:nvGraphicFramePr>
          <p:cNvPr id="48138" name="オブジェクト 4">
            <a:extLst>
              <a:ext uri="{FF2B5EF4-FFF2-40B4-BE49-F238E27FC236}">
                <a16:creationId xmlns:a16="http://schemas.microsoft.com/office/drawing/2014/main" id="{29D8C480-9C9B-D132-00C0-D5AD790BB9DB}"/>
              </a:ext>
            </a:extLst>
          </p:cNvPr>
          <p:cNvGraphicFramePr>
            <a:graphicFrameLocks noChangeAspect="1"/>
          </p:cNvGraphicFramePr>
          <p:nvPr>
            <p:extLst>
              <p:ext uri="{D42A27DB-BD31-4B8C-83A1-F6EECF244321}">
                <p14:modId xmlns:p14="http://schemas.microsoft.com/office/powerpoint/2010/main" val="1699803441"/>
              </p:ext>
            </p:extLst>
          </p:nvPr>
        </p:nvGraphicFramePr>
        <p:xfrm>
          <a:off x="93663" y="2042938"/>
          <a:ext cx="4062412" cy="1865313"/>
        </p:xfrm>
        <a:graphic>
          <a:graphicData uri="http://schemas.openxmlformats.org/presentationml/2006/ole">
            <mc:AlternateContent xmlns:mc="http://schemas.openxmlformats.org/markup-compatibility/2006">
              <mc:Choice xmlns:v="urn:schemas-microsoft-com:vml" Requires="v">
                <p:oleObj name="グラフ" r:id="rId3" imgW="4066384" imgH="1871634" progId="Excel.Chart.8">
                  <p:embed/>
                </p:oleObj>
              </mc:Choice>
              <mc:Fallback>
                <p:oleObj name="グラフ" r:id="rId3" imgW="4066384" imgH="1871634" progId="Excel.Chart.8">
                  <p:embed/>
                  <p:pic>
                    <p:nvPicPr>
                      <p:cNvPr id="48138" name="オブジェクト 4">
                        <a:extLst>
                          <a:ext uri="{FF2B5EF4-FFF2-40B4-BE49-F238E27FC236}">
                            <a16:creationId xmlns:a16="http://schemas.microsoft.com/office/drawing/2014/main" id="{29D8C480-9C9B-D132-00C0-D5AD790BB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2042938"/>
                        <a:ext cx="4062412"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9" name="テキスト ボックス 82">
            <a:extLst>
              <a:ext uri="{FF2B5EF4-FFF2-40B4-BE49-F238E27FC236}">
                <a16:creationId xmlns:a16="http://schemas.microsoft.com/office/drawing/2014/main" id="{04E604D7-3E30-F5FF-C29F-F4C026EF1FBD}"/>
              </a:ext>
            </a:extLst>
          </p:cNvPr>
          <p:cNvSpPr txBox="1">
            <a:spLocks noChangeArrowheads="1"/>
          </p:cNvSpPr>
          <p:nvPr/>
        </p:nvSpPr>
        <p:spPr bwMode="auto">
          <a:xfrm>
            <a:off x="336550" y="2289001"/>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a:latin typeface="游ゴシック" panose="020B0400000000000000" pitchFamily="50" charset="-128"/>
                <a:ea typeface="游ゴシック" panose="020B0400000000000000" pitchFamily="50" charset="-128"/>
              </a:rPr>
              <a:t>【</a:t>
            </a:r>
            <a:r>
              <a:rPr lang="ja-JP" altLang="en-US" sz="1400">
                <a:latin typeface="游ゴシック" panose="020B0400000000000000" pitchFamily="50" charset="-128"/>
                <a:ea typeface="游ゴシック" panose="020B0400000000000000" pitchFamily="50" charset="-128"/>
              </a:rPr>
              <a:t>防災活動</a:t>
            </a:r>
            <a:r>
              <a:rPr lang="en-US" altLang="ja-JP" sz="1400">
                <a:latin typeface="游ゴシック" panose="020B0400000000000000" pitchFamily="50" charset="-128"/>
                <a:ea typeface="游ゴシック" panose="020B0400000000000000" pitchFamily="50" charset="-128"/>
              </a:rPr>
              <a:t>】</a:t>
            </a:r>
            <a:endParaRPr lang="ja-JP" altLang="en-US" sz="1400">
              <a:latin typeface="游ゴシック" panose="020B0400000000000000" pitchFamily="50" charset="-128"/>
              <a:ea typeface="游ゴシック" panose="020B0400000000000000" pitchFamily="50" charset="-128"/>
            </a:endParaRPr>
          </a:p>
        </p:txBody>
      </p:sp>
      <p:graphicFrame>
        <p:nvGraphicFramePr>
          <p:cNvPr id="48140" name="オブジェクト 4">
            <a:extLst>
              <a:ext uri="{FF2B5EF4-FFF2-40B4-BE49-F238E27FC236}">
                <a16:creationId xmlns:a16="http://schemas.microsoft.com/office/drawing/2014/main" id="{E992B2E0-43DF-C46B-5962-2ED44B89187B}"/>
              </a:ext>
            </a:extLst>
          </p:cNvPr>
          <p:cNvGraphicFramePr>
            <a:graphicFrameLocks noChangeAspect="1"/>
          </p:cNvGraphicFramePr>
          <p:nvPr>
            <p:extLst>
              <p:ext uri="{D42A27DB-BD31-4B8C-83A1-F6EECF244321}">
                <p14:modId xmlns:p14="http://schemas.microsoft.com/office/powerpoint/2010/main" val="2872285194"/>
              </p:ext>
            </p:extLst>
          </p:nvPr>
        </p:nvGraphicFramePr>
        <p:xfrm>
          <a:off x="4332288" y="3471688"/>
          <a:ext cx="3790950" cy="1828800"/>
        </p:xfrm>
        <a:graphic>
          <a:graphicData uri="http://schemas.openxmlformats.org/presentationml/2006/ole">
            <mc:AlternateContent xmlns:mc="http://schemas.openxmlformats.org/markup-compatibility/2006">
              <mc:Choice xmlns:v="urn:schemas-microsoft-com:vml" Requires="v">
                <p:oleObj name="グラフ" r:id="rId5" imgW="3798137" imgH="1835055" progId="Excel.Chart.8">
                  <p:embed/>
                </p:oleObj>
              </mc:Choice>
              <mc:Fallback>
                <p:oleObj name="グラフ" r:id="rId5" imgW="3798137" imgH="1835055" progId="Excel.Chart.8">
                  <p:embed/>
                  <p:pic>
                    <p:nvPicPr>
                      <p:cNvPr id="48140" name="オブジェクト 4">
                        <a:extLst>
                          <a:ext uri="{FF2B5EF4-FFF2-40B4-BE49-F238E27FC236}">
                            <a16:creationId xmlns:a16="http://schemas.microsoft.com/office/drawing/2014/main" id="{E992B2E0-43DF-C46B-5962-2ED44B891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2288" y="3471688"/>
                        <a:ext cx="37909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テキスト ボックス 16">
            <a:extLst>
              <a:ext uri="{FF2B5EF4-FFF2-40B4-BE49-F238E27FC236}">
                <a16:creationId xmlns:a16="http://schemas.microsoft.com/office/drawing/2014/main" id="{10DC88C9-8A22-6654-D79B-1F4A4D5C574E}"/>
              </a:ext>
            </a:extLst>
          </p:cNvPr>
          <p:cNvSpPr txBox="1"/>
          <p:nvPr/>
        </p:nvSpPr>
        <p:spPr>
          <a:xfrm>
            <a:off x="7423150" y="3855863"/>
            <a:ext cx="1108075" cy="4191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ja-JP" altLang="en-US" sz="2400" b="1" dirty="0">
                <a:solidFill>
                  <a:srgbClr val="FF0000"/>
                </a:solidFill>
                <a:latin typeface="游ゴシック" panose="020B0400000000000000" pitchFamily="50" charset="-128"/>
                <a:ea typeface="游ゴシック" panose="020B0400000000000000" pitchFamily="50" charset="-128"/>
              </a:rPr>
              <a:t>３０％</a:t>
            </a:r>
          </a:p>
        </p:txBody>
      </p:sp>
      <p:sp>
        <p:nvSpPr>
          <p:cNvPr id="48142" name="テキスト ボックス 85">
            <a:extLst>
              <a:ext uri="{FF2B5EF4-FFF2-40B4-BE49-F238E27FC236}">
                <a16:creationId xmlns:a16="http://schemas.microsoft.com/office/drawing/2014/main" id="{00C7606B-731D-C0D1-553D-15118981C8F2}"/>
              </a:ext>
            </a:extLst>
          </p:cNvPr>
          <p:cNvSpPr txBox="1">
            <a:spLocks noChangeArrowheads="1"/>
          </p:cNvSpPr>
          <p:nvPr/>
        </p:nvSpPr>
        <p:spPr bwMode="auto">
          <a:xfrm>
            <a:off x="4600575" y="3792363"/>
            <a:ext cx="1185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a:latin typeface="游ゴシック" panose="020B0400000000000000" pitchFamily="50" charset="-128"/>
                <a:ea typeface="游ゴシック" panose="020B0400000000000000" pitchFamily="50" charset="-128"/>
              </a:rPr>
              <a:t>【</a:t>
            </a:r>
            <a:r>
              <a:rPr lang="ja-JP" altLang="en-US" sz="1400">
                <a:latin typeface="游ゴシック" panose="020B0400000000000000" pitchFamily="50" charset="-128"/>
                <a:ea typeface="游ゴシック" panose="020B0400000000000000" pitchFamily="50" charset="-128"/>
              </a:rPr>
              <a:t>避  　難</a:t>
            </a:r>
            <a:r>
              <a:rPr lang="en-US" altLang="ja-JP" sz="1400">
                <a:latin typeface="游ゴシック" panose="020B0400000000000000" pitchFamily="50" charset="-128"/>
                <a:ea typeface="游ゴシック" panose="020B0400000000000000" pitchFamily="50" charset="-128"/>
              </a:rPr>
              <a:t>】</a:t>
            </a:r>
            <a:endParaRPr lang="ja-JP" altLang="en-US" sz="1400">
              <a:latin typeface="游ゴシック" panose="020B0400000000000000" pitchFamily="50" charset="-128"/>
              <a:ea typeface="游ゴシック" panose="020B0400000000000000" pitchFamily="50" charset="-128"/>
            </a:endParaRPr>
          </a:p>
        </p:txBody>
      </p:sp>
      <p:sp>
        <p:nvSpPr>
          <p:cNvPr id="48143" name="テキスト ボックス 88">
            <a:extLst>
              <a:ext uri="{FF2B5EF4-FFF2-40B4-BE49-F238E27FC236}">
                <a16:creationId xmlns:a16="http://schemas.microsoft.com/office/drawing/2014/main" id="{A21D8F79-90CB-0798-83A1-694E2145B558}"/>
              </a:ext>
            </a:extLst>
          </p:cNvPr>
          <p:cNvSpPr txBox="1">
            <a:spLocks noChangeArrowheads="1"/>
          </p:cNvSpPr>
          <p:nvPr/>
        </p:nvSpPr>
        <p:spPr bwMode="auto">
          <a:xfrm>
            <a:off x="368300" y="3716163"/>
            <a:ext cx="118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a:latin typeface="游ゴシック" panose="020B0400000000000000" pitchFamily="50" charset="-128"/>
                <a:ea typeface="游ゴシック" panose="020B0400000000000000" pitchFamily="50" charset="-128"/>
              </a:rPr>
              <a:t>【</a:t>
            </a:r>
            <a:r>
              <a:rPr lang="ja-JP" altLang="en-US" sz="1400">
                <a:latin typeface="游ゴシック" panose="020B0400000000000000" pitchFamily="50" charset="-128"/>
                <a:ea typeface="游ゴシック" panose="020B0400000000000000" pitchFamily="50" charset="-128"/>
              </a:rPr>
              <a:t>避 　 難</a:t>
            </a:r>
            <a:r>
              <a:rPr lang="en-US" altLang="ja-JP" sz="1400">
                <a:latin typeface="游ゴシック" panose="020B0400000000000000" pitchFamily="50" charset="-128"/>
                <a:ea typeface="游ゴシック" panose="020B0400000000000000" pitchFamily="50" charset="-128"/>
              </a:rPr>
              <a:t>】</a:t>
            </a:r>
            <a:endParaRPr lang="ja-JP" altLang="en-US" sz="1400">
              <a:latin typeface="游ゴシック" panose="020B0400000000000000" pitchFamily="50" charset="-128"/>
              <a:ea typeface="游ゴシック" panose="020B0400000000000000" pitchFamily="50" charset="-128"/>
            </a:endParaRPr>
          </a:p>
        </p:txBody>
      </p:sp>
      <p:graphicFrame>
        <p:nvGraphicFramePr>
          <p:cNvPr id="48144" name="オブジェクト 11">
            <a:extLst>
              <a:ext uri="{FF2B5EF4-FFF2-40B4-BE49-F238E27FC236}">
                <a16:creationId xmlns:a16="http://schemas.microsoft.com/office/drawing/2014/main" id="{68BA88E7-563C-CA73-D384-B13EFC979713}"/>
              </a:ext>
            </a:extLst>
          </p:cNvPr>
          <p:cNvGraphicFramePr>
            <a:graphicFrameLocks noChangeAspect="1"/>
          </p:cNvGraphicFramePr>
          <p:nvPr>
            <p:extLst>
              <p:ext uri="{D42A27DB-BD31-4B8C-83A1-F6EECF244321}">
                <p14:modId xmlns:p14="http://schemas.microsoft.com/office/powerpoint/2010/main" val="2119463961"/>
              </p:ext>
            </p:extLst>
          </p:nvPr>
        </p:nvGraphicFramePr>
        <p:xfrm>
          <a:off x="4154488" y="4732163"/>
          <a:ext cx="4211637" cy="2081213"/>
        </p:xfrm>
        <a:graphic>
          <a:graphicData uri="http://schemas.openxmlformats.org/presentationml/2006/ole">
            <mc:AlternateContent xmlns:mc="http://schemas.openxmlformats.org/markup-compatibility/2006">
              <mc:Choice xmlns:v="urn:schemas-microsoft-com:vml" Requires="v">
                <p:oleObj name="グラフ" r:id="rId7" imgW="4218798" imgH="2085013" progId="Excel.Chart.8">
                  <p:embed/>
                </p:oleObj>
              </mc:Choice>
              <mc:Fallback>
                <p:oleObj name="グラフ" r:id="rId7" imgW="4218798" imgH="2085013" progId="Excel.Chart.8">
                  <p:embed/>
                  <p:pic>
                    <p:nvPicPr>
                      <p:cNvPr id="48144" name="オブジェクト 11">
                        <a:extLst>
                          <a:ext uri="{FF2B5EF4-FFF2-40B4-BE49-F238E27FC236}">
                            <a16:creationId xmlns:a16="http://schemas.microsoft.com/office/drawing/2014/main" id="{68BA88E7-563C-CA73-D384-B13EFC9797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4488" y="4732163"/>
                        <a:ext cx="4211637"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テキスト ボックス 20">
            <a:extLst>
              <a:ext uri="{FF2B5EF4-FFF2-40B4-BE49-F238E27FC236}">
                <a16:creationId xmlns:a16="http://schemas.microsoft.com/office/drawing/2014/main" id="{34D569EB-6285-B5D6-9DFC-4E48B8D80A65}"/>
              </a:ext>
            </a:extLst>
          </p:cNvPr>
          <p:cNvSpPr txBox="1"/>
          <p:nvPr/>
        </p:nvSpPr>
        <p:spPr>
          <a:xfrm>
            <a:off x="7423150" y="5300488"/>
            <a:ext cx="1108075" cy="4619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ja-JP" altLang="en-US" sz="2400" b="1" dirty="0">
                <a:solidFill>
                  <a:srgbClr val="0070C0"/>
                </a:solidFill>
                <a:latin typeface="游ゴシック" panose="020B0400000000000000" pitchFamily="50" charset="-128"/>
                <a:ea typeface="游ゴシック" panose="020B0400000000000000" pitchFamily="50" charset="-128"/>
              </a:rPr>
              <a:t>２１％</a:t>
            </a:r>
          </a:p>
        </p:txBody>
      </p:sp>
      <p:sp>
        <p:nvSpPr>
          <p:cNvPr id="48146" name="テキスト ボックス 91">
            <a:extLst>
              <a:ext uri="{FF2B5EF4-FFF2-40B4-BE49-F238E27FC236}">
                <a16:creationId xmlns:a16="http://schemas.microsoft.com/office/drawing/2014/main" id="{B9301952-2BF3-9F97-9B0E-A24CD588E0FB}"/>
              </a:ext>
            </a:extLst>
          </p:cNvPr>
          <p:cNvSpPr txBox="1">
            <a:spLocks noChangeArrowheads="1"/>
          </p:cNvSpPr>
          <p:nvPr/>
        </p:nvSpPr>
        <p:spPr bwMode="auto">
          <a:xfrm>
            <a:off x="4572000" y="5168726"/>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a:latin typeface="游ゴシック" panose="020B0400000000000000" pitchFamily="50" charset="-128"/>
                <a:ea typeface="游ゴシック" panose="020B0400000000000000" pitchFamily="50" charset="-128"/>
              </a:rPr>
              <a:t>【</a:t>
            </a:r>
            <a:r>
              <a:rPr lang="ja-JP" altLang="en-US" sz="1400">
                <a:latin typeface="游ゴシック" panose="020B0400000000000000" pitchFamily="50" charset="-128"/>
                <a:ea typeface="游ゴシック" panose="020B0400000000000000" pitchFamily="50" charset="-128"/>
              </a:rPr>
              <a:t>事前避難</a:t>
            </a:r>
            <a:r>
              <a:rPr lang="en-US" altLang="ja-JP" sz="1400">
                <a:latin typeface="游ゴシック" panose="020B0400000000000000" pitchFamily="50" charset="-128"/>
                <a:ea typeface="游ゴシック" panose="020B0400000000000000" pitchFamily="50" charset="-128"/>
              </a:rPr>
              <a:t>】</a:t>
            </a:r>
            <a:endParaRPr lang="ja-JP" altLang="en-US" sz="1400">
              <a:latin typeface="游ゴシック" panose="020B0400000000000000" pitchFamily="50" charset="-128"/>
              <a:ea typeface="游ゴシック" panose="020B0400000000000000" pitchFamily="50" charset="-128"/>
            </a:endParaRPr>
          </a:p>
        </p:txBody>
      </p:sp>
      <p:sp>
        <p:nvSpPr>
          <p:cNvPr id="48147" name="テキスト ボックス 92">
            <a:extLst>
              <a:ext uri="{FF2B5EF4-FFF2-40B4-BE49-F238E27FC236}">
                <a16:creationId xmlns:a16="http://schemas.microsoft.com/office/drawing/2014/main" id="{D0CF84CE-94C8-33C4-63FD-F3E66537F978}"/>
              </a:ext>
            </a:extLst>
          </p:cNvPr>
          <p:cNvSpPr txBox="1">
            <a:spLocks noChangeArrowheads="1"/>
          </p:cNvSpPr>
          <p:nvPr/>
        </p:nvSpPr>
        <p:spPr bwMode="auto">
          <a:xfrm>
            <a:off x="368300" y="5168726"/>
            <a:ext cx="1260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a:latin typeface="游ゴシック" panose="020B0400000000000000" pitchFamily="50" charset="-128"/>
                <a:ea typeface="游ゴシック" panose="020B0400000000000000" pitchFamily="50" charset="-128"/>
              </a:rPr>
              <a:t>【</a:t>
            </a:r>
            <a:r>
              <a:rPr lang="ja-JP" altLang="en-US" sz="1400">
                <a:latin typeface="游ゴシック" panose="020B0400000000000000" pitchFamily="50" charset="-128"/>
                <a:ea typeface="游ゴシック" panose="020B0400000000000000" pitchFamily="50" charset="-128"/>
              </a:rPr>
              <a:t>事前避難</a:t>
            </a:r>
            <a:r>
              <a:rPr lang="en-US" altLang="ja-JP" sz="1400">
                <a:latin typeface="游ゴシック" panose="020B0400000000000000" pitchFamily="50" charset="-128"/>
                <a:ea typeface="游ゴシック" panose="020B0400000000000000" pitchFamily="50" charset="-128"/>
              </a:rPr>
              <a:t>】</a:t>
            </a:r>
            <a:endParaRPr lang="ja-JP" altLang="en-US" sz="1400">
              <a:latin typeface="游ゴシック" panose="020B0400000000000000" pitchFamily="50" charset="-128"/>
              <a:ea typeface="游ゴシック" panose="020B0400000000000000" pitchFamily="50" charset="-128"/>
            </a:endParaRPr>
          </a:p>
        </p:txBody>
      </p:sp>
      <p:graphicFrame>
        <p:nvGraphicFramePr>
          <p:cNvPr id="48148" name="オブジェクト 4">
            <a:extLst>
              <a:ext uri="{FF2B5EF4-FFF2-40B4-BE49-F238E27FC236}">
                <a16:creationId xmlns:a16="http://schemas.microsoft.com/office/drawing/2014/main" id="{22EE7FB1-F4C2-CFD1-9DAE-998AD1EC03DC}"/>
              </a:ext>
            </a:extLst>
          </p:cNvPr>
          <p:cNvGraphicFramePr>
            <a:graphicFrameLocks noChangeAspect="1"/>
          </p:cNvGraphicFramePr>
          <p:nvPr>
            <p:extLst>
              <p:ext uri="{D42A27DB-BD31-4B8C-83A1-F6EECF244321}">
                <p14:modId xmlns:p14="http://schemas.microsoft.com/office/powerpoint/2010/main" val="3934248254"/>
              </p:ext>
            </p:extLst>
          </p:nvPr>
        </p:nvGraphicFramePr>
        <p:xfrm>
          <a:off x="4233863" y="2003251"/>
          <a:ext cx="4060825" cy="1866900"/>
        </p:xfrm>
        <a:graphic>
          <a:graphicData uri="http://schemas.openxmlformats.org/presentationml/2006/ole">
            <mc:AlternateContent xmlns:mc="http://schemas.openxmlformats.org/markup-compatibility/2006">
              <mc:Choice xmlns:v="urn:schemas-microsoft-com:vml" Requires="v">
                <p:oleObj name="グラフ" r:id="rId9" imgW="4066384" imgH="1871634" progId="Excel.Chart.8">
                  <p:embed/>
                </p:oleObj>
              </mc:Choice>
              <mc:Fallback>
                <p:oleObj name="グラフ" r:id="rId9" imgW="4066384" imgH="1871634" progId="Excel.Chart.8">
                  <p:embed/>
                  <p:pic>
                    <p:nvPicPr>
                      <p:cNvPr id="48148" name="オブジェクト 4">
                        <a:extLst>
                          <a:ext uri="{FF2B5EF4-FFF2-40B4-BE49-F238E27FC236}">
                            <a16:creationId xmlns:a16="http://schemas.microsoft.com/office/drawing/2014/main" id="{22EE7FB1-F4C2-CFD1-9DAE-998AD1EC03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3863" y="2003251"/>
                        <a:ext cx="40608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テキスト ボックス 18">
            <a:extLst>
              <a:ext uri="{FF2B5EF4-FFF2-40B4-BE49-F238E27FC236}">
                <a16:creationId xmlns:a16="http://schemas.microsoft.com/office/drawing/2014/main" id="{BB231D24-7DE3-796A-DD81-B87A611272B2}"/>
              </a:ext>
            </a:extLst>
          </p:cNvPr>
          <p:cNvSpPr txBox="1"/>
          <p:nvPr/>
        </p:nvSpPr>
        <p:spPr>
          <a:xfrm>
            <a:off x="3176588" y="3814588"/>
            <a:ext cx="1108075" cy="4603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defRPr/>
            </a:pPr>
            <a:r>
              <a:rPr lang="ja-JP" altLang="en-US" sz="2400" dirty="0">
                <a:latin typeface="游ゴシック" panose="020B0400000000000000" pitchFamily="50" charset="-128"/>
                <a:ea typeface="游ゴシック" panose="020B0400000000000000" pitchFamily="50" charset="-128"/>
              </a:rPr>
              <a:t>１３％</a:t>
            </a:r>
          </a:p>
        </p:txBody>
      </p:sp>
      <p:graphicFrame>
        <p:nvGraphicFramePr>
          <p:cNvPr id="48150" name="オブジェクト 4">
            <a:extLst>
              <a:ext uri="{FF2B5EF4-FFF2-40B4-BE49-F238E27FC236}">
                <a16:creationId xmlns:a16="http://schemas.microsoft.com/office/drawing/2014/main" id="{092AF580-3D88-3751-4C24-615237428D22}"/>
              </a:ext>
            </a:extLst>
          </p:cNvPr>
          <p:cNvGraphicFramePr>
            <a:graphicFrameLocks noChangeAspect="1"/>
          </p:cNvGraphicFramePr>
          <p:nvPr>
            <p:extLst>
              <p:ext uri="{D42A27DB-BD31-4B8C-83A1-F6EECF244321}">
                <p14:modId xmlns:p14="http://schemas.microsoft.com/office/powerpoint/2010/main" val="399334791"/>
              </p:ext>
            </p:extLst>
          </p:nvPr>
        </p:nvGraphicFramePr>
        <p:xfrm>
          <a:off x="244475" y="3471688"/>
          <a:ext cx="3687763" cy="1865313"/>
        </p:xfrm>
        <a:graphic>
          <a:graphicData uri="http://schemas.openxmlformats.org/presentationml/2006/ole">
            <mc:AlternateContent xmlns:mc="http://schemas.openxmlformats.org/markup-compatibility/2006">
              <mc:Choice xmlns:v="urn:schemas-microsoft-com:vml" Requires="v">
                <p:oleObj name="グラフ" r:id="rId11" imgW="3694496" imgH="1871634" progId="Excel.Chart.8">
                  <p:embed/>
                </p:oleObj>
              </mc:Choice>
              <mc:Fallback>
                <p:oleObj name="グラフ" r:id="rId11" imgW="3694496" imgH="1871634" progId="Excel.Chart.8">
                  <p:embed/>
                  <p:pic>
                    <p:nvPicPr>
                      <p:cNvPr id="48150" name="オブジェクト 4">
                        <a:extLst>
                          <a:ext uri="{FF2B5EF4-FFF2-40B4-BE49-F238E27FC236}">
                            <a16:creationId xmlns:a16="http://schemas.microsoft.com/office/drawing/2014/main" id="{092AF580-3D88-3751-4C24-615237428D2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4475" y="3471688"/>
                        <a:ext cx="3687763"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8151" name="オブジェクト 11">
            <a:extLst>
              <a:ext uri="{FF2B5EF4-FFF2-40B4-BE49-F238E27FC236}">
                <a16:creationId xmlns:a16="http://schemas.microsoft.com/office/drawing/2014/main" id="{48929381-B114-D6EF-D471-2AE0D9F0F677}"/>
              </a:ext>
            </a:extLst>
          </p:cNvPr>
          <p:cNvGraphicFramePr>
            <a:graphicFrameLocks noChangeAspect="1"/>
          </p:cNvGraphicFramePr>
          <p:nvPr>
            <p:extLst>
              <p:ext uri="{D42A27DB-BD31-4B8C-83A1-F6EECF244321}">
                <p14:modId xmlns:p14="http://schemas.microsoft.com/office/powerpoint/2010/main" val="2736450891"/>
              </p:ext>
            </p:extLst>
          </p:nvPr>
        </p:nvGraphicFramePr>
        <p:xfrm>
          <a:off x="-115888" y="4659138"/>
          <a:ext cx="4454526" cy="2082800"/>
        </p:xfrm>
        <a:graphic>
          <a:graphicData uri="http://schemas.openxmlformats.org/presentationml/2006/ole">
            <mc:AlternateContent xmlns:mc="http://schemas.openxmlformats.org/markup-compatibility/2006">
              <mc:Choice xmlns:v="urn:schemas-microsoft-com:vml" Requires="v">
                <p:oleObj name="グラフ" r:id="rId13" imgW="4456562" imgH="2091109" progId="Excel.Chart.8">
                  <p:embed/>
                </p:oleObj>
              </mc:Choice>
              <mc:Fallback>
                <p:oleObj name="グラフ" r:id="rId13" imgW="4456562" imgH="2091109" progId="Excel.Chart.8">
                  <p:embed/>
                  <p:pic>
                    <p:nvPicPr>
                      <p:cNvPr id="48151" name="オブジェクト 11">
                        <a:extLst>
                          <a:ext uri="{FF2B5EF4-FFF2-40B4-BE49-F238E27FC236}">
                            <a16:creationId xmlns:a16="http://schemas.microsoft.com/office/drawing/2014/main" id="{48929381-B114-D6EF-D471-2AE0D9F0F67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888" y="4659138"/>
                        <a:ext cx="4454526"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テキスト ボックス 18">
            <a:extLst>
              <a:ext uri="{FF2B5EF4-FFF2-40B4-BE49-F238E27FC236}">
                <a16:creationId xmlns:a16="http://schemas.microsoft.com/office/drawing/2014/main" id="{D7EDCC78-AD6A-691F-8933-BCF8403FF7B5}"/>
              </a:ext>
            </a:extLst>
          </p:cNvPr>
          <p:cNvSpPr txBox="1"/>
          <p:nvPr/>
        </p:nvSpPr>
        <p:spPr>
          <a:xfrm>
            <a:off x="3189288" y="2417588"/>
            <a:ext cx="1108075" cy="4619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defRPr/>
            </a:pPr>
            <a:r>
              <a:rPr lang="ja-JP" altLang="en-US" sz="2400" dirty="0">
                <a:latin typeface="游ゴシック" panose="020B0400000000000000" pitchFamily="50" charset="-128"/>
                <a:ea typeface="游ゴシック" panose="020B0400000000000000" pitchFamily="50" charset="-128"/>
              </a:rPr>
              <a:t>１２％</a:t>
            </a:r>
          </a:p>
        </p:txBody>
      </p:sp>
      <p:sp>
        <p:nvSpPr>
          <p:cNvPr id="2" name="テキスト ボックス 1">
            <a:extLst>
              <a:ext uri="{FF2B5EF4-FFF2-40B4-BE49-F238E27FC236}">
                <a16:creationId xmlns:a16="http://schemas.microsoft.com/office/drawing/2014/main" id="{7320005C-B665-E0F9-F169-AD5CB52334C2}"/>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13</a:t>
            </a:fld>
            <a:endParaRPr kumimoji="1" lang="ja-JP" altLang="en-US" sz="1100" dirty="0">
              <a:ea typeface="Meiryo UI" panose="020B0604030504040204" pitchFamily="50" charset="-128"/>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テキスト プレースホルダー 2">
            <a:extLst>
              <a:ext uri="{FF2B5EF4-FFF2-40B4-BE49-F238E27FC236}">
                <a16:creationId xmlns:a16="http://schemas.microsoft.com/office/drawing/2014/main" id="{2AAF8007-77B5-2D36-A7E2-5617CD0BB3C6}"/>
              </a:ext>
            </a:extLst>
          </p:cNvPr>
          <p:cNvSpPr>
            <a:spLocks noGrp="1"/>
          </p:cNvSpPr>
          <p:nvPr>
            <p:ph type="body" sz="quarter" idx="14"/>
          </p:nvPr>
        </p:nvSpPr>
        <p:spPr bwMode="auto">
          <a:xfrm>
            <a:off x="484188" y="234950"/>
            <a:ext cx="74009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平成</a:t>
            </a:r>
            <a:r>
              <a:rPr lang="en-US" altLang="ja-JP" sz="2400" b="1" dirty="0"/>
              <a:t>30</a:t>
            </a:r>
            <a:r>
              <a:rPr lang="ja-JP" altLang="en-US" sz="2400" b="1" dirty="0"/>
              <a:t>年</a:t>
            </a:r>
            <a:r>
              <a:rPr lang="en-US" altLang="ja-JP" sz="2400" b="1" dirty="0"/>
              <a:t>7</a:t>
            </a:r>
            <a:r>
              <a:rPr lang="ja-JP" altLang="en-US" sz="2400" b="1" dirty="0"/>
              <a:t>月豪雨</a:t>
            </a:r>
            <a:endParaRPr lang="en-US" altLang="ja-JP" sz="2400" b="1" dirty="0"/>
          </a:p>
        </p:txBody>
      </p:sp>
      <p:sp>
        <p:nvSpPr>
          <p:cNvPr id="46083" name="テキスト ボックス 1">
            <a:extLst>
              <a:ext uri="{FF2B5EF4-FFF2-40B4-BE49-F238E27FC236}">
                <a16:creationId xmlns:a16="http://schemas.microsoft.com/office/drawing/2014/main" id="{88124CF3-F29C-6A4D-1D13-8AA8ECC50C17}"/>
              </a:ext>
            </a:extLst>
          </p:cNvPr>
          <p:cNvSpPr txBox="1">
            <a:spLocks noChangeArrowheads="1"/>
          </p:cNvSpPr>
          <p:nvPr/>
        </p:nvSpPr>
        <p:spPr bwMode="auto">
          <a:xfrm>
            <a:off x="250825" y="849313"/>
            <a:ext cx="2128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a:solidFill>
                  <a:srgbClr val="D38583"/>
                </a:solidFill>
                <a:latin typeface="ＭＳ Ｐゴシック" panose="020B0600070205080204" pitchFamily="50" charset="-128"/>
                <a:ea typeface="Meiryo UI" panose="020B0604030504040204" pitchFamily="50" charset="-128"/>
              </a:rPr>
              <a:t>■</a:t>
            </a:r>
            <a:r>
              <a:rPr lang="ja-JP" altLang="en-US" sz="1600" b="1">
                <a:solidFill>
                  <a:srgbClr val="D38583"/>
                </a:solidFill>
                <a:latin typeface="Meiryo UI" panose="020B0604030504040204" pitchFamily="50" charset="-128"/>
                <a:ea typeface="Meiryo UI" panose="020B0604030504040204" pitchFamily="50" charset="-128"/>
              </a:rPr>
              <a:t>土砂災害による被害</a:t>
            </a:r>
          </a:p>
        </p:txBody>
      </p:sp>
      <p:grpSp>
        <p:nvGrpSpPr>
          <p:cNvPr id="46084" name="グループ化 4">
            <a:extLst>
              <a:ext uri="{FF2B5EF4-FFF2-40B4-BE49-F238E27FC236}">
                <a16:creationId xmlns:a16="http://schemas.microsoft.com/office/drawing/2014/main" id="{F160A39E-FCE9-6962-23C3-CF3CA112AFFC}"/>
              </a:ext>
            </a:extLst>
          </p:cNvPr>
          <p:cNvGrpSpPr>
            <a:grpSpLocks/>
          </p:cNvGrpSpPr>
          <p:nvPr/>
        </p:nvGrpSpPr>
        <p:grpSpPr bwMode="auto">
          <a:xfrm>
            <a:off x="368300" y="1085850"/>
            <a:ext cx="3729038" cy="1990725"/>
            <a:chOff x="304647" y="1536113"/>
            <a:chExt cx="3729810" cy="1991867"/>
          </a:xfrm>
        </p:grpSpPr>
        <p:sp>
          <p:nvSpPr>
            <p:cNvPr id="3" name="円/楕円 2">
              <a:extLst>
                <a:ext uri="{FF2B5EF4-FFF2-40B4-BE49-F238E27FC236}">
                  <a16:creationId xmlns:a16="http://schemas.microsoft.com/office/drawing/2014/main" id="{A32904CC-631C-6E25-B5BD-862321F21959}"/>
                </a:ext>
              </a:extLst>
            </p:cNvPr>
            <p:cNvSpPr/>
            <p:nvPr/>
          </p:nvSpPr>
          <p:spPr>
            <a:xfrm>
              <a:off x="304647" y="1536113"/>
              <a:ext cx="3729810" cy="1991867"/>
            </a:xfrm>
            <a:prstGeom prst="ellipse">
              <a:avLst/>
            </a:prstGeom>
            <a:solidFill>
              <a:srgbClr val="D3858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096" name="テキスト ボックス 21">
              <a:extLst>
                <a:ext uri="{FF2B5EF4-FFF2-40B4-BE49-F238E27FC236}">
                  <a16:creationId xmlns:a16="http://schemas.microsoft.com/office/drawing/2014/main" id="{B3103808-BFDB-F22E-6BDF-9C74026B0205}"/>
                </a:ext>
              </a:extLst>
            </p:cNvPr>
            <p:cNvSpPr txBox="1">
              <a:spLocks noChangeArrowheads="1"/>
            </p:cNvSpPr>
            <p:nvPr/>
          </p:nvSpPr>
          <p:spPr bwMode="auto">
            <a:xfrm>
              <a:off x="575206" y="1962660"/>
              <a:ext cx="318869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1600" b="1">
                  <a:solidFill>
                    <a:schemeClr val="bg1"/>
                  </a:solidFill>
                  <a:latin typeface="Meiryo UI" panose="020B0604030504040204" pitchFamily="50" charset="-128"/>
                  <a:ea typeface="Meiryo UI" panose="020B0604030504040204" pitchFamily="50" charset="-128"/>
                </a:rPr>
                <a:t>土砂災害発生箇所数</a:t>
              </a:r>
              <a:endParaRPr lang="en-US" altLang="ja-JP" sz="1600" b="1">
                <a:solidFill>
                  <a:schemeClr val="bg1"/>
                </a:solidFill>
                <a:latin typeface="Meiryo UI" panose="020B0604030504040204" pitchFamily="50" charset="-128"/>
                <a:ea typeface="Meiryo UI" panose="020B0604030504040204" pitchFamily="50" charset="-128"/>
              </a:endParaRPr>
            </a:p>
            <a:p>
              <a:pPr algn="ctr"/>
              <a:endParaRPr lang="en-US" altLang="ja-JP" sz="500" b="1">
                <a:solidFill>
                  <a:schemeClr val="bg1"/>
                </a:solidFill>
                <a:latin typeface="Meiryo UI" panose="020B0604030504040204" pitchFamily="50" charset="-128"/>
                <a:ea typeface="Meiryo UI" panose="020B0604030504040204" pitchFamily="50" charset="-128"/>
              </a:endParaRPr>
            </a:p>
            <a:p>
              <a:pPr algn="ctr"/>
              <a:r>
                <a:rPr lang="en-US" altLang="ja-JP" sz="2800" b="1">
                  <a:solidFill>
                    <a:schemeClr val="bg1"/>
                  </a:solidFill>
                  <a:latin typeface="Meiryo UI" panose="020B0604030504040204" pitchFamily="50" charset="-128"/>
                  <a:ea typeface="Meiryo UI" panose="020B0604030504040204" pitchFamily="50" charset="-128"/>
                </a:rPr>
                <a:t>1,242</a:t>
              </a:r>
              <a:r>
                <a:rPr lang="ja-JP" altLang="en-US" sz="2800" b="1">
                  <a:solidFill>
                    <a:schemeClr val="bg1"/>
                  </a:solidFill>
                  <a:latin typeface="Meiryo UI" panose="020B0604030504040204" pitchFamily="50" charset="-128"/>
                  <a:ea typeface="Meiryo UI" panose="020B0604030504040204" pitchFamily="50" charset="-128"/>
                </a:rPr>
                <a:t>箇所</a:t>
              </a:r>
              <a:endParaRPr lang="en-US" altLang="ja-JP" sz="2800" b="1">
                <a:solidFill>
                  <a:schemeClr val="bg1"/>
                </a:solidFill>
                <a:latin typeface="Meiryo UI" panose="020B0604030504040204" pitchFamily="50" charset="-128"/>
                <a:ea typeface="Meiryo UI" panose="020B0604030504040204" pitchFamily="50" charset="-128"/>
              </a:endParaRPr>
            </a:p>
            <a:p>
              <a:pPr algn="ctr"/>
              <a:endParaRPr lang="en-US" altLang="ja-JP" sz="500" b="1">
                <a:solidFill>
                  <a:schemeClr val="bg1"/>
                </a:solidFill>
                <a:latin typeface="Meiryo UI" panose="020B0604030504040204" pitchFamily="50" charset="-128"/>
                <a:ea typeface="Meiryo UI" panose="020B0604030504040204" pitchFamily="50" charset="-128"/>
              </a:endParaRPr>
            </a:p>
            <a:p>
              <a:pPr algn="ctr"/>
              <a:r>
                <a:rPr lang="ja-JP" altLang="en-US" sz="1400" b="1">
                  <a:solidFill>
                    <a:schemeClr val="bg1"/>
                  </a:solidFill>
                  <a:latin typeface="Meiryo UI" panose="020B0604030504040204" pitchFamily="50" charset="-128"/>
                  <a:ea typeface="Meiryo UI" panose="020B0604030504040204" pitchFamily="50" charset="-128"/>
                </a:rPr>
                <a:t>（全国の年間平均発生箇所数に匹敵）</a:t>
              </a:r>
            </a:p>
          </p:txBody>
        </p:sp>
      </p:grpSp>
      <p:grpSp>
        <p:nvGrpSpPr>
          <p:cNvPr id="46085" name="グループ化 3">
            <a:extLst>
              <a:ext uri="{FF2B5EF4-FFF2-40B4-BE49-F238E27FC236}">
                <a16:creationId xmlns:a16="http://schemas.microsoft.com/office/drawing/2014/main" id="{FC30C698-900E-64DF-E43A-7F2251ACC36D}"/>
              </a:ext>
            </a:extLst>
          </p:cNvPr>
          <p:cNvGrpSpPr>
            <a:grpSpLocks/>
          </p:cNvGrpSpPr>
          <p:nvPr/>
        </p:nvGrpSpPr>
        <p:grpSpPr bwMode="auto">
          <a:xfrm>
            <a:off x="4581525" y="1082675"/>
            <a:ext cx="3729038" cy="1990725"/>
            <a:chOff x="4514598" y="1484783"/>
            <a:chExt cx="3729810" cy="1991867"/>
          </a:xfrm>
        </p:grpSpPr>
        <p:sp>
          <p:nvSpPr>
            <p:cNvPr id="26" name="円/楕円 25">
              <a:extLst>
                <a:ext uri="{FF2B5EF4-FFF2-40B4-BE49-F238E27FC236}">
                  <a16:creationId xmlns:a16="http://schemas.microsoft.com/office/drawing/2014/main" id="{41E2E45D-6539-A7A0-1AE2-F9E5676525F3}"/>
                </a:ext>
              </a:extLst>
            </p:cNvPr>
            <p:cNvSpPr/>
            <p:nvPr/>
          </p:nvSpPr>
          <p:spPr>
            <a:xfrm>
              <a:off x="4514598" y="1484783"/>
              <a:ext cx="3729810" cy="1991867"/>
            </a:xfrm>
            <a:prstGeom prst="ellipse">
              <a:avLst/>
            </a:prstGeom>
            <a:solidFill>
              <a:srgbClr val="D3858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092" name="テキスト ボックス 23">
              <a:extLst>
                <a:ext uri="{FF2B5EF4-FFF2-40B4-BE49-F238E27FC236}">
                  <a16:creationId xmlns:a16="http://schemas.microsoft.com/office/drawing/2014/main" id="{5E86790A-D184-2013-8C9A-632D2D28D2AB}"/>
                </a:ext>
              </a:extLst>
            </p:cNvPr>
            <p:cNvSpPr txBox="1">
              <a:spLocks noChangeArrowheads="1"/>
            </p:cNvSpPr>
            <p:nvPr/>
          </p:nvSpPr>
          <p:spPr bwMode="auto">
            <a:xfrm>
              <a:off x="5258844" y="1895941"/>
              <a:ext cx="224131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1600" b="1">
                  <a:solidFill>
                    <a:schemeClr val="bg1"/>
                  </a:solidFill>
                  <a:latin typeface="Meiryo UI" panose="020B0604030504040204" pitchFamily="50" charset="-128"/>
                  <a:ea typeface="Meiryo UI" panose="020B0604030504040204" pitchFamily="50" charset="-128"/>
                </a:rPr>
                <a:t>土砂災害による死者数</a:t>
              </a:r>
              <a:endParaRPr lang="en-US" altLang="ja-JP" sz="1600" b="1">
                <a:solidFill>
                  <a:schemeClr val="bg1"/>
                </a:solidFill>
                <a:latin typeface="Meiryo UI" panose="020B0604030504040204" pitchFamily="50" charset="-128"/>
                <a:ea typeface="Meiryo UI" panose="020B0604030504040204" pitchFamily="50" charset="-128"/>
              </a:endParaRPr>
            </a:p>
            <a:p>
              <a:pPr algn="ctr"/>
              <a:endParaRPr lang="en-US" altLang="ja-JP" sz="500" b="1">
                <a:solidFill>
                  <a:schemeClr val="bg1"/>
                </a:solidFill>
                <a:latin typeface="Meiryo UI" panose="020B0604030504040204" pitchFamily="50" charset="-128"/>
                <a:ea typeface="Meiryo UI" panose="020B0604030504040204" pitchFamily="50" charset="-128"/>
              </a:endParaRPr>
            </a:p>
            <a:p>
              <a:pPr algn="ctr"/>
              <a:r>
                <a:rPr lang="en-US" altLang="ja-JP" sz="2800" b="1">
                  <a:solidFill>
                    <a:schemeClr val="bg1"/>
                  </a:solidFill>
                  <a:latin typeface="Meiryo UI" panose="020B0604030504040204" pitchFamily="50" charset="-128"/>
                  <a:ea typeface="Meiryo UI" panose="020B0604030504040204" pitchFamily="50" charset="-128"/>
                </a:rPr>
                <a:t>87</a:t>
              </a:r>
              <a:r>
                <a:rPr lang="ja-JP" altLang="en-US" sz="2800" b="1">
                  <a:solidFill>
                    <a:schemeClr val="bg1"/>
                  </a:solidFill>
                  <a:latin typeface="Meiryo UI" panose="020B0604030504040204" pitchFamily="50" charset="-128"/>
                  <a:ea typeface="Meiryo UI" panose="020B0604030504040204" pitchFamily="50" charset="-128"/>
                </a:rPr>
                <a:t>名</a:t>
              </a:r>
              <a:endParaRPr lang="en-US" altLang="ja-JP" sz="2800" b="1">
                <a:solidFill>
                  <a:schemeClr val="bg1"/>
                </a:solidFill>
                <a:latin typeface="Meiryo UI" panose="020B0604030504040204" pitchFamily="50" charset="-128"/>
                <a:ea typeface="Meiryo UI" panose="020B0604030504040204" pitchFamily="50" charset="-128"/>
              </a:endParaRPr>
            </a:p>
            <a:p>
              <a:pPr algn="ctr"/>
              <a:endParaRPr lang="en-US" altLang="ja-JP" sz="500" b="1">
                <a:solidFill>
                  <a:schemeClr val="bg1"/>
                </a:solidFill>
                <a:latin typeface="Meiryo UI" panose="020B0604030504040204" pitchFamily="50" charset="-128"/>
                <a:ea typeface="Meiryo UI" panose="020B0604030504040204" pitchFamily="50" charset="-128"/>
              </a:endParaRPr>
            </a:p>
            <a:p>
              <a:pPr algn="ctr"/>
              <a:r>
                <a:rPr lang="ja-JP" altLang="en-US" sz="1400" b="1">
                  <a:solidFill>
                    <a:schemeClr val="bg1"/>
                  </a:solidFill>
                  <a:latin typeface="Meiryo UI" panose="020B0604030504040204" pitchFamily="50" charset="-128"/>
                  <a:ea typeface="Meiryo UI" panose="020B0604030504040204" pitchFamily="50" charset="-128"/>
                </a:rPr>
                <a:t>（直接死</a:t>
              </a:r>
              <a:r>
                <a:rPr lang="en-US" altLang="ja-JP" sz="1400" b="1">
                  <a:solidFill>
                    <a:schemeClr val="bg1"/>
                  </a:solidFill>
                  <a:latin typeface="Meiryo UI" panose="020B0604030504040204" pitchFamily="50" charset="-128"/>
                  <a:ea typeface="Meiryo UI" panose="020B0604030504040204" pitchFamily="50" charset="-128"/>
                </a:rPr>
                <a:t>114</a:t>
              </a:r>
              <a:r>
                <a:rPr lang="ja-JP" altLang="en-US" sz="1400" b="1">
                  <a:solidFill>
                    <a:schemeClr val="bg1"/>
                  </a:solidFill>
                  <a:latin typeface="Meiryo UI" panose="020B0604030504040204" pitchFamily="50" charset="-128"/>
                  <a:ea typeface="Meiryo UI" panose="020B0604030504040204" pitchFamily="50" charset="-128"/>
                </a:rPr>
                <a:t>名の</a:t>
              </a:r>
              <a:r>
                <a:rPr lang="en-US" altLang="ja-JP" sz="1400" b="1">
                  <a:solidFill>
                    <a:schemeClr val="bg1"/>
                  </a:solidFill>
                  <a:latin typeface="Meiryo UI" panose="020B0604030504040204" pitchFamily="50" charset="-128"/>
                  <a:ea typeface="Meiryo UI" panose="020B0604030504040204" pitchFamily="50" charset="-128"/>
                </a:rPr>
                <a:t>76%</a:t>
              </a:r>
              <a:r>
                <a:rPr lang="ja-JP" altLang="en-US" sz="1400" b="1">
                  <a:solidFill>
                    <a:schemeClr val="bg1"/>
                  </a:solidFill>
                  <a:latin typeface="Meiryo UI" panose="020B0604030504040204" pitchFamily="50" charset="-128"/>
                  <a:ea typeface="Meiryo UI" panose="020B0604030504040204" pitchFamily="50" charset="-128"/>
                </a:rPr>
                <a:t>）</a:t>
              </a:r>
            </a:p>
          </p:txBody>
        </p:sp>
      </p:grpSp>
      <p:sp>
        <p:nvSpPr>
          <p:cNvPr id="11" name="正方形/長方形 10">
            <a:extLst>
              <a:ext uri="{FF2B5EF4-FFF2-40B4-BE49-F238E27FC236}">
                <a16:creationId xmlns:a16="http://schemas.microsoft.com/office/drawing/2014/main" id="{67366139-2641-B694-2B28-02A098175FBE}"/>
              </a:ext>
            </a:extLst>
          </p:cNvPr>
          <p:cNvSpPr/>
          <p:nvPr/>
        </p:nvSpPr>
        <p:spPr>
          <a:xfrm>
            <a:off x="495300" y="3138488"/>
            <a:ext cx="7777163" cy="3314700"/>
          </a:xfrm>
          <a:prstGeom prst="rect">
            <a:avLst/>
          </a:prstGeom>
          <a:noFill/>
          <a:ln>
            <a:solidFill>
              <a:srgbClr val="DC43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a:extLst>
              <a:ext uri="{FF2B5EF4-FFF2-40B4-BE49-F238E27FC236}">
                <a16:creationId xmlns:a16="http://schemas.microsoft.com/office/drawing/2014/main" id="{27A47F93-CC0C-B577-9AAA-39B7D87710DA}"/>
              </a:ext>
            </a:extLst>
          </p:cNvPr>
          <p:cNvSpPr/>
          <p:nvPr/>
        </p:nvSpPr>
        <p:spPr>
          <a:xfrm>
            <a:off x="755650" y="3043238"/>
            <a:ext cx="7129463" cy="169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Rectangle 3">
            <a:extLst>
              <a:ext uri="{FF2B5EF4-FFF2-40B4-BE49-F238E27FC236}">
                <a16:creationId xmlns:a16="http://schemas.microsoft.com/office/drawing/2014/main" id="{E50BBD6A-9BA0-C706-657D-C952EF15EBDC}"/>
              </a:ext>
            </a:extLst>
          </p:cNvPr>
          <p:cNvSpPr txBox="1">
            <a:spLocks noChangeArrowheads="1"/>
          </p:cNvSpPr>
          <p:nvPr/>
        </p:nvSpPr>
        <p:spPr bwMode="auto">
          <a:xfrm>
            <a:off x="825500" y="2924175"/>
            <a:ext cx="74930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4" tIns="46023" rIns="92044" bIns="46023"/>
          <a:lst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kumimoji="1"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kumimoji="1"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lgn="just" eaLnBrk="1" hangingPunct="1">
              <a:spcBef>
                <a:spcPts val="100"/>
              </a:spcBef>
              <a:buClr>
                <a:srgbClr val="BE303E"/>
              </a:buClr>
              <a:buFont typeface="Symbol" panose="05050102010706020507" pitchFamily="18" charset="2"/>
              <a:buNone/>
              <a:defRPr/>
            </a:pPr>
            <a:r>
              <a:rPr lang="ja-JP" altLang="en-US" sz="1600" dirty="0">
                <a:solidFill>
                  <a:srgbClr val="BE303E"/>
                </a:solidFill>
                <a:latin typeface="HGP創英角ｺﾞｼｯｸUB" panose="020B0900000000000000" pitchFamily="50" charset="-128"/>
                <a:ea typeface="HGP創英角ｺﾞｼｯｸUB" panose="020B0900000000000000" pitchFamily="50" charset="-128"/>
              </a:rPr>
              <a:t>〇平成３０年７月豪雨災害を踏まえた今後の水害・土砂災害対策のあり方検討会</a:t>
            </a:r>
            <a:endParaRPr lang="en-US" altLang="ja-JP" sz="1600" dirty="0">
              <a:solidFill>
                <a:srgbClr val="BE303E"/>
              </a:solidFill>
              <a:latin typeface="HGP創英角ｺﾞｼｯｸUB" panose="020B0900000000000000" pitchFamily="50" charset="-128"/>
              <a:ea typeface="HGP創英角ｺﾞｼｯｸUB" panose="020B0900000000000000" pitchFamily="50"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BE303E"/>
                </a:solidFill>
                <a:latin typeface="HGP創英角ｺﾞｼｯｸUB" panose="020B0900000000000000" pitchFamily="50" charset="-128"/>
                <a:ea typeface="HGP創英角ｺﾞｼｯｸUB" panose="020B0900000000000000" pitchFamily="50" charset="-128"/>
              </a:rPr>
              <a:t>　</a:t>
            </a:r>
            <a:r>
              <a:rPr lang="ja-JP" altLang="en-US" sz="1600" dirty="0">
                <a:solidFill>
                  <a:srgbClr val="3E1F00"/>
                </a:solidFill>
                <a:latin typeface="HGP明朝E" panose="02020900000000000000" pitchFamily="18" charset="-128"/>
                <a:ea typeface="HGP明朝E" panose="02020900000000000000" pitchFamily="18" charset="-128"/>
              </a:rPr>
              <a:t>☞学識経験者等を交え，事象の検証・分析を行い，当面の施策及び中・長期的な</a:t>
            </a:r>
            <a:endParaRPr lang="en-US" altLang="ja-JP" sz="1600" dirty="0">
              <a:solidFill>
                <a:srgbClr val="3E1F00"/>
              </a:solidFill>
              <a:latin typeface="HGP明朝E" panose="02020900000000000000" pitchFamily="18" charset="-128"/>
              <a:ea typeface="HGP明朝E" panose="02020900000000000000" pitchFamily="18"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3E1F00"/>
                </a:solidFill>
                <a:latin typeface="HGP明朝E" panose="02020900000000000000" pitchFamily="18" charset="-128"/>
                <a:ea typeface="HGP明朝E" panose="02020900000000000000" pitchFamily="18" charset="-128"/>
              </a:rPr>
              <a:t>　対策について検討</a:t>
            </a:r>
            <a:endParaRPr lang="en-US" altLang="ja-JP" sz="1600" dirty="0">
              <a:solidFill>
                <a:srgbClr val="BE303E"/>
              </a:solidFill>
              <a:latin typeface="HGP創英角ｺﾞｼｯｸUB" panose="020B0900000000000000" pitchFamily="50" charset="-128"/>
              <a:ea typeface="HGP創英角ｺﾞｼｯｸUB" panose="020B0900000000000000" pitchFamily="50"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BE303E"/>
                </a:solidFill>
                <a:latin typeface="HGP創英角ｺﾞｼｯｸUB" panose="020B0900000000000000" pitchFamily="50" charset="-128"/>
                <a:ea typeface="HGP創英角ｺﾞｼｯｸUB" panose="020B0900000000000000" pitchFamily="50" charset="-128"/>
              </a:rPr>
              <a:t>土砂災害警戒区域等内での発災</a:t>
            </a:r>
            <a:endParaRPr lang="en-US" altLang="ja-JP" sz="1600" dirty="0">
              <a:solidFill>
                <a:srgbClr val="BE303E"/>
              </a:solidFill>
              <a:latin typeface="HGP創英角ｺﾞｼｯｸUB" panose="020B0900000000000000" pitchFamily="50" charset="-128"/>
              <a:ea typeface="HGP創英角ｺﾞｼｯｸUB" panose="020B0900000000000000" pitchFamily="50"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3E1F00"/>
                </a:solidFill>
                <a:latin typeface="HGP明朝E" panose="02020900000000000000" pitchFamily="18" charset="-128"/>
                <a:ea typeface="HGP明朝E" panose="02020900000000000000" pitchFamily="18" charset="-128"/>
              </a:rPr>
              <a:t>　☞土砂災害の</a:t>
            </a:r>
            <a:r>
              <a:rPr lang="ja-JP" altLang="en-US" sz="1600" dirty="0">
                <a:solidFill>
                  <a:srgbClr val="FF0000"/>
                </a:solidFill>
                <a:latin typeface="HGP明朝E" panose="02020900000000000000" pitchFamily="18" charset="-128"/>
                <a:ea typeface="HGP明朝E" panose="02020900000000000000" pitchFamily="18" charset="-128"/>
              </a:rPr>
              <a:t>約８割は土砂災害警戒区域及び土砂災害危険箇所内で発災。</a:t>
            </a:r>
            <a:endParaRPr lang="en-US" altLang="ja-JP" sz="1600" dirty="0">
              <a:solidFill>
                <a:srgbClr val="FF0000"/>
              </a:solidFill>
              <a:latin typeface="HGP明朝E" panose="02020900000000000000" pitchFamily="18" charset="-128"/>
              <a:ea typeface="HGP明朝E" panose="02020900000000000000" pitchFamily="18"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3E1F00"/>
                </a:solidFill>
                <a:latin typeface="HGP明朝E" panose="02020900000000000000" pitchFamily="18" charset="-128"/>
                <a:ea typeface="HGP明朝E" panose="02020900000000000000" pitchFamily="18" charset="-128"/>
              </a:rPr>
              <a:t>　☞８７名の死者のうち</a:t>
            </a:r>
            <a:r>
              <a:rPr lang="ja-JP" altLang="en-US" sz="1600" dirty="0">
                <a:solidFill>
                  <a:srgbClr val="FF0000"/>
                </a:solidFill>
                <a:latin typeface="HGP明朝E" panose="02020900000000000000" pitchFamily="18" charset="-128"/>
                <a:ea typeface="HGP明朝E" panose="02020900000000000000" pitchFamily="18" charset="-128"/>
              </a:rPr>
              <a:t>９割が土砂災害警戒区域及び土砂災害危険箇所内で被災。</a:t>
            </a:r>
            <a:endParaRPr lang="en-US" altLang="ja-JP" sz="1600" b="1" dirty="0">
              <a:solidFill>
                <a:srgbClr val="FF0000"/>
              </a:solidFill>
              <a:latin typeface="HGP創英角ｺﾞｼｯｸUB" panose="020B0900000000000000" pitchFamily="50" charset="-128"/>
              <a:ea typeface="HGP創英角ｺﾞｼｯｸUB" panose="020B0900000000000000" pitchFamily="50" charset="-128"/>
            </a:endParaRPr>
          </a:p>
          <a:p>
            <a:pPr marL="0" indent="0" algn="just" eaLnBrk="1" hangingPunct="1">
              <a:spcBef>
                <a:spcPts val="100"/>
              </a:spcBef>
              <a:buClr>
                <a:srgbClr val="BE303E"/>
              </a:buClr>
              <a:buFont typeface="Symbol" panose="05050102010706020507" pitchFamily="18" charset="2"/>
              <a:buNone/>
              <a:defRPr/>
            </a:pPr>
            <a:endParaRPr lang="ja-JP" altLang="en-US" sz="500" b="1" dirty="0">
              <a:solidFill>
                <a:srgbClr val="3E1F00"/>
              </a:solidFill>
              <a:latin typeface="+mn-ea"/>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BE303E"/>
                </a:solidFill>
                <a:latin typeface="HGP創英角ｺﾞｼｯｸUB" panose="020B0900000000000000" pitchFamily="50" charset="-128"/>
                <a:ea typeface="HGP創英角ｺﾞｼｯｸUB" panose="020B0900000000000000" pitchFamily="50" charset="-128"/>
              </a:rPr>
              <a:t>課題</a:t>
            </a:r>
            <a:endParaRPr lang="en-US" altLang="ja-JP" sz="1600" dirty="0">
              <a:solidFill>
                <a:srgbClr val="BE303E"/>
              </a:solidFill>
              <a:latin typeface="HGP創英角ｺﾞｼｯｸUB" panose="020B0900000000000000" pitchFamily="50" charset="-128"/>
              <a:ea typeface="HGP創英角ｺﾞｼｯｸUB" panose="020B0900000000000000" pitchFamily="50"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BE303E"/>
                </a:solidFill>
                <a:latin typeface="HGP創英角ｺﾞｼｯｸUB" panose="020B0900000000000000" pitchFamily="50" charset="-128"/>
                <a:ea typeface="HGP創英角ｺﾞｼｯｸUB" panose="020B0900000000000000" pitchFamily="50" charset="-128"/>
              </a:rPr>
              <a:t>　</a:t>
            </a:r>
            <a:r>
              <a:rPr lang="ja-JP" altLang="en-US" sz="1600" dirty="0">
                <a:solidFill>
                  <a:srgbClr val="3E1F00"/>
                </a:solidFill>
                <a:latin typeface="HGP明朝E" panose="02020900000000000000" pitchFamily="18" charset="-128"/>
                <a:ea typeface="HGP明朝E" panose="02020900000000000000" pitchFamily="18" charset="-128"/>
              </a:rPr>
              <a:t>☞指定済小学校区内において，</a:t>
            </a:r>
            <a:r>
              <a:rPr lang="ja-JP" altLang="en-US" sz="1600" dirty="0">
                <a:solidFill>
                  <a:srgbClr val="FF0000"/>
                </a:solidFill>
                <a:latin typeface="HGP明朝E" panose="02020900000000000000" pitchFamily="18" charset="-128"/>
                <a:ea typeface="HGP明朝E" panose="02020900000000000000" pitchFamily="18" charset="-128"/>
              </a:rPr>
              <a:t>住民の３５％が指定状況を把握できていない。</a:t>
            </a:r>
            <a:endParaRPr lang="en-US" altLang="ja-JP" sz="1600" dirty="0">
              <a:solidFill>
                <a:srgbClr val="FF0000"/>
              </a:solidFill>
              <a:latin typeface="HGP創英角ｺﾞｼｯｸUB" panose="020B0900000000000000" pitchFamily="50" charset="-128"/>
              <a:ea typeface="HGP創英角ｺﾞｼｯｸUB" panose="020B0900000000000000" pitchFamily="50"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3E1F00"/>
                </a:solidFill>
                <a:latin typeface="HGP明朝E" panose="02020900000000000000" pitchFamily="18" charset="-128"/>
                <a:ea typeface="HGP明朝E" panose="02020900000000000000" pitchFamily="18" charset="-128"/>
              </a:rPr>
              <a:t>　☞土砂災害危険度情報の</a:t>
            </a:r>
            <a:r>
              <a:rPr lang="ja-JP" altLang="en-US" sz="1600" u="sng" dirty="0">
                <a:solidFill>
                  <a:srgbClr val="3E1F00"/>
                </a:solidFill>
                <a:latin typeface="HGP明朝E" panose="02020900000000000000" pitchFamily="18" charset="-128"/>
                <a:ea typeface="HGP明朝E" panose="02020900000000000000" pitchFamily="18" charset="-128"/>
              </a:rPr>
              <a:t>認知度は５６％と低く</a:t>
            </a:r>
            <a:r>
              <a:rPr lang="ja-JP" altLang="en-US" sz="1600" dirty="0">
                <a:solidFill>
                  <a:srgbClr val="3E1F00"/>
                </a:solidFill>
                <a:latin typeface="HGP明朝E" panose="02020900000000000000" pitchFamily="18" charset="-128"/>
                <a:ea typeface="HGP明朝E" panose="02020900000000000000" pitchFamily="18" charset="-128"/>
              </a:rPr>
              <a:t>，</a:t>
            </a:r>
            <a:r>
              <a:rPr lang="ja-JP" altLang="en-US" sz="1600" dirty="0">
                <a:solidFill>
                  <a:srgbClr val="FF0000"/>
                </a:solidFill>
                <a:latin typeface="HGP明朝E" panose="02020900000000000000" pitchFamily="18" charset="-128"/>
                <a:ea typeface="HGP明朝E" panose="02020900000000000000" pitchFamily="18" charset="-128"/>
              </a:rPr>
              <a:t>土砂災害警戒区域内でも事前の避　　</a:t>
            </a:r>
            <a:endParaRPr lang="en-US" altLang="ja-JP" sz="1600" dirty="0">
              <a:solidFill>
                <a:srgbClr val="FF0000"/>
              </a:solidFill>
              <a:latin typeface="HGP明朝E" panose="02020900000000000000" pitchFamily="18" charset="-128"/>
              <a:ea typeface="HGP明朝E" panose="02020900000000000000" pitchFamily="18"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FF0000"/>
                </a:solidFill>
                <a:latin typeface="HGP明朝E" panose="02020900000000000000" pitchFamily="18" charset="-128"/>
                <a:ea typeface="HGP明朝E" panose="02020900000000000000" pitchFamily="18" charset="-128"/>
              </a:rPr>
              <a:t>　難に結びついていない。</a:t>
            </a:r>
            <a:endParaRPr lang="en-US" altLang="ja-JP" sz="1600" dirty="0">
              <a:solidFill>
                <a:srgbClr val="FF0000"/>
              </a:solidFill>
              <a:latin typeface="HGP明朝E" panose="02020900000000000000" pitchFamily="18" charset="-128"/>
              <a:ea typeface="HGP明朝E" panose="02020900000000000000" pitchFamily="18"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BE303E"/>
                </a:solidFill>
                <a:latin typeface="HGP創英角ｺﾞｼｯｸUB" panose="020B0900000000000000" pitchFamily="50" charset="-128"/>
                <a:ea typeface="HGP創英角ｺﾞｼｯｸUB" panose="020B0900000000000000" pitchFamily="50" charset="-128"/>
              </a:rPr>
              <a:t>施策</a:t>
            </a:r>
            <a:endParaRPr lang="en-US" altLang="ja-JP" sz="1600" dirty="0">
              <a:solidFill>
                <a:srgbClr val="BE303E"/>
              </a:solidFill>
              <a:latin typeface="HGP創英角ｺﾞｼｯｸUB" panose="020B0900000000000000" pitchFamily="50" charset="-128"/>
              <a:ea typeface="HGP創英角ｺﾞｼｯｸUB" panose="020B0900000000000000" pitchFamily="50"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3E1F00"/>
                </a:solidFill>
                <a:latin typeface="HGP明朝E" panose="02020900000000000000" pitchFamily="18" charset="-128"/>
                <a:ea typeface="HGP明朝E" panose="02020900000000000000" pitchFamily="18" charset="-128"/>
              </a:rPr>
              <a:t>　☞</a:t>
            </a:r>
            <a:r>
              <a:rPr lang="ja-JP" altLang="en-US" sz="1600" dirty="0">
                <a:solidFill>
                  <a:srgbClr val="FF0000"/>
                </a:solidFill>
                <a:latin typeface="HGP明朝E" panose="02020900000000000000" pitchFamily="18" charset="-128"/>
                <a:ea typeface="HGP明朝E" panose="02020900000000000000" pitchFamily="18" charset="-128"/>
              </a:rPr>
              <a:t>新たな周知方法を検討し更なる周知を図り</a:t>
            </a:r>
            <a:r>
              <a:rPr lang="ja-JP" altLang="en-US" sz="1600" dirty="0">
                <a:solidFill>
                  <a:srgbClr val="3E1F00"/>
                </a:solidFill>
                <a:latin typeface="HGP明朝E" panose="02020900000000000000" pitchFamily="18" charset="-128"/>
                <a:ea typeface="HGP明朝E" panose="02020900000000000000" pitchFamily="18" charset="-128"/>
              </a:rPr>
              <a:t>，防災情報を適切に活用し，自ら避難　</a:t>
            </a:r>
            <a:endParaRPr lang="en-US" altLang="ja-JP" sz="1600" dirty="0">
              <a:solidFill>
                <a:srgbClr val="3E1F00"/>
              </a:solidFill>
              <a:latin typeface="HGP明朝E" panose="02020900000000000000" pitchFamily="18" charset="-128"/>
              <a:ea typeface="HGP明朝E" panose="02020900000000000000" pitchFamily="18" charset="-128"/>
            </a:endParaRPr>
          </a:p>
          <a:p>
            <a:pPr marL="0" indent="0" algn="just" eaLnBrk="1" hangingPunct="1">
              <a:spcBef>
                <a:spcPts val="100"/>
              </a:spcBef>
              <a:buClr>
                <a:srgbClr val="BE303E"/>
              </a:buClr>
              <a:buFont typeface="Symbol" panose="05050102010706020507" pitchFamily="18" charset="2"/>
              <a:buNone/>
              <a:defRPr/>
            </a:pPr>
            <a:r>
              <a:rPr lang="ja-JP" altLang="en-US" sz="1600" dirty="0">
                <a:solidFill>
                  <a:srgbClr val="3E1F00"/>
                </a:solidFill>
                <a:latin typeface="HGP明朝E" panose="02020900000000000000" pitchFamily="18" charset="-128"/>
                <a:ea typeface="HGP明朝E" panose="02020900000000000000" pitchFamily="18" charset="-128"/>
              </a:rPr>
              <a:t>　行動ができるよう</a:t>
            </a:r>
            <a:r>
              <a:rPr lang="ja-JP" altLang="en-US" sz="1600" dirty="0">
                <a:solidFill>
                  <a:srgbClr val="FF0000"/>
                </a:solidFill>
                <a:latin typeface="HGP明朝E" panose="02020900000000000000" pitchFamily="18" charset="-128"/>
                <a:ea typeface="HGP明朝E" panose="02020900000000000000" pitchFamily="18" charset="-128"/>
              </a:rPr>
              <a:t>防災知識の向上に向けた取り組み</a:t>
            </a:r>
            <a:r>
              <a:rPr lang="ja-JP" altLang="en-US" sz="1600" dirty="0">
                <a:solidFill>
                  <a:srgbClr val="3E1F00"/>
                </a:solidFill>
                <a:latin typeface="HGP明朝E" panose="02020900000000000000" pitchFamily="18" charset="-128"/>
                <a:ea typeface="HGP明朝E" panose="02020900000000000000" pitchFamily="18" charset="-128"/>
              </a:rPr>
              <a:t>を推進する必要がある。</a:t>
            </a:r>
            <a:endParaRPr lang="en-US" altLang="ja-JP" sz="1600" u="sng" dirty="0">
              <a:solidFill>
                <a:srgbClr val="FF0000"/>
              </a:solidFill>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endParaRPr>
          </a:p>
        </p:txBody>
      </p:sp>
      <p:sp>
        <p:nvSpPr>
          <p:cNvPr id="4" name="テキスト ボックス 3">
            <a:extLst>
              <a:ext uri="{FF2B5EF4-FFF2-40B4-BE49-F238E27FC236}">
                <a16:creationId xmlns:a16="http://schemas.microsoft.com/office/drawing/2014/main" id="{A2561FC0-D369-4A30-1569-D700BCD1E6BE}"/>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14</a:t>
            </a:fld>
            <a:endParaRPr kumimoji="1" lang="ja-JP" altLang="en-US" sz="1100" dirty="0">
              <a:ea typeface="Meiryo UI" panose="020B0604030504040204" pitchFamily="50" charset="-128"/>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p:cNvSpPr>
            <a:spLocks noGrp="1"/>
          </p:cNvSpPr>
          <p:nvPr>
            <p:ph type="body" sz="quarter" idx="14"/>
          </p:nvPr>
        </p:nvSpPr>
        <p:spPr bwMode="auto">
          <a:xfrm>
            <a:off x="484188" y="234950"/>
            <a:ext cx="60420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より分かりやすく、より身近に</a:t>
            </a:r>
            <a:endParaRPr lang="en-US" altLang="ja-JP" sz="2400" b="1" dirty="0"/>
          </a:p>
        </p:txBody>
      </p:sp>
      <p:sp>
        <p:nvSpPr>
          <p:cNvPr id="3" name="正方形/長方形 2"/>
          <p:cNvSpPr/>
          <p:nvPr/>
        </p:nvSpPr>
        <p:spPr>
          <a:xfrm>
            <a:off x="323850" y="981075"/>
            <a:ext cx="8569325" cy="5472113"/>
          </a:xfrm>
          <a:prstGeom prst="rect">
            <a:avLst/>
          </a:prstGeom>
          <a:solidFill>
            <a:schemeClr val="accent2">
              <a:lumMod val="20000"/>
              <a:lumOff val="8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6804" name="テキスト ボックス 4"/>
          <p:cNvSpPr txBox="1">
            <a:spLocks noChangeArrowheads="1"/>
          </p:cNvSpPr>
          <p:nvPr/>
        </p:nvSpPr>
        <p:spPr bwMode="auto">
          <a:xfrm>
            <a:off x="323850" y="1346200"/>
            <a:ext cx="8496300" cy="787400"/>
          </a:xfrm>
          <a:prstGeom prst="rect">
            <a:avLst/>
          </a:prstGeom>
          <a:solidFill>
            <a:schemeClr val="bg1"/>
          </a:solidFill>
          <a:ln w="9525">
            <a:solidFill>
              <a:srgbClr val="C00000"/>
            </a:solidFill>
            <a:prstDash val="dash"/>
            <a:miter lim="800000"/>
            <a:headEnd/>
            <a:tailEnd/>
          </a:ln>
        </p:spPr>
        <p:txBody>
          <a:bodyPr anchor="ctr"/>
          <a:lstStyle/>
          <a:p>
            <a:pPr eaLnBrk="1" hangingPunct="1"/>
            <a:r>
              <a:rPr lang="ja-JP" altLang="en-US" sz="1600" dirty="0">
                <a:latin typeface="Meiryo UI" panose="020B0604030504040204" pitchFamily="50" charset="-128"/>
                <a:ea typeface="Meiryo UI" panose="020B0604030504040204" pitchFamily="50" charset="-128"/>
              </a:rPr>
              <a:t>身の回りの土砂災害リスクを正しく認識してもらうために，スマホの</a:t>
            </a:r>
            <a:r>
              <a:rPr lang="en-US" altLang="ja-JP" sz="1600" dirty="0">
                <a:latin typeface="Meiryo UI" panose="020B0604030504040204" pitchFamily="50" charset="-128"/>
                <a:ea typeface="Meiryo UI" panose="020B0604030504040204" pitchFamily="50" charset="-128"/>
              </a:rPr>
              <a:t>GPS</a:t>
            </a:r>
            <a:r>
              <a:rPr lang="ja-JP" altLang="en-US" sz="1600" dirty="0">
                <a:latin typeface="Meiryo UI" panose="020B0604030504040204" pitchFamily="50" charset="-128"/>
                <a:ea typeface="Meiryo UI" panose="020B0604030504040204" pitchFamily="50" charset="-128"/>
              </a:rPr>
              <a:t>機能を活用し，周囲の土砂災害警戒区域を</a:t>
            </a:r>
            <a:r>
              <a:rPr lang="ja-JP" altLang="en-US" sz="1600" dirty="0">
                <a:solidFill>
                  <a:srgbClr val="C00000"/>
                </a:solidFill>
                <a:latin typeface="Meiryo UI" panose="020B0604030504040204" pitchFamily="50" charset="-128"/>
                <a:ea typeface="Meiryo UI" panose="020B0604030504040204" pitchFamily="50" charset="-128"/>
              </a:rPr>
              <a:t>ＡＲで表示し土砂災害リスクを可視化</a:t>
            </a:r>
            <a:r>
              <a:rPr lang="ja-JP" altLang="en-US" sz="1600" dirty="0">
                <a:latin typeface="Meiryo UI" panose="020B0604030504040204" pitchFamily="50" charset="-128"/>
                <a:ea typeface="Meiryo UI" panose="020B0604030504040204" pitchFamily="50" charset="-128"/>
              </a:rPr>
              <a:t>。（令和４年６月末より運用開始）</a:t>
            </a:r>
            <a:endParaRPr lang="en-US" altLang="ja-JP" sz="1600" dirty="0">
              <a:latin typeface="Meiryo UI" panose="020B0604030504040204" pitchFamily="50" charset="-128"/>
              <a:ea typeface="Meiryo UI" panose="020B0604030504040204" pitchFamily="50" charset="-128"/>
            </a:endParaRPr>
          </a:p>
          <a:p>
            <a:pPr eaLnBrk="1" hangingPunct="1"/>
            <a:r>
              <a:rPr lang="ja-JP" altLang="en-US" sz="1600" u="sng" dirty="0">
                <a:latin typeface="Meiryo UI" panose="020B0604030504040204" pitchFamily="50" charset="-128"/>
                <a:ea typeface="Meiryo UI" panose="020B0604030504040204" pitchFamily="50" charset="-128"/>
              </a:rPr>
              <a:t>防災出前講座でも活用中。</a:t>
            </a:r>
            <a:endParaRPr lang="en-US" altLang="ja-JP" sz="1600" u="sng" dirty="0">
              <a:latin typeface="Meiryo UI" panose="020B0604030504040204" pitchFamily="50" charset="-128"/>
              <a:ea typeface="Meiryo UI" panose="020B0604030504040204" pitchFamily="50" charset="-128"/>
            </a:endParaRPr>
          </a:p>
        </p:txBody>
      </p:sp>
      <p:sp>
        <p:nvSpPr>
          <p:cNvPr id="76805" name="テキスト ボックス 1"/>
          <p:cNvSpPr txBox="1">
            <a:spLocks noChangeArrowheads="1"/>
          </p:cNvSpPr>
          <p:nvPr/>
        </p:nvSpPr>
        <p:spPr bwMode="auto">
          <a:xfrm>
            <a:off x="325438" y="1000125"/>
            <a:ext cx="3101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400">
                <a:solidFill>
                  <a:srgbClr val="C00000"/>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〇住民が分かりやすい防災情報の提供</a:t>
            </a:r>
          </a:p>
        </p:txBody>
      </p:sp>
      <p:pic>
        <p:nvPicPr>
          <p:cNvPr id="76806" name="Picture 3" descr="DSC004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333625"/>
            <a:ext cx="57118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76807" name="Picture 4" descr="IMG_0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588" y="2333625"/>
            <a:ext cx="1198562" cy="2593975"/>
          </a:xfrm>
          <a:prstGeom prst="rect">
            <a:avLst/>
          </a:prstGeom>
          <a:noFill/>
          <a:ln w="9525">
            <a:solidFill>
              <a:srgbClr val="17365D"/>
            </a:solidFill>
            <a:miter lim="800000"/>
            <a:headEnd/>
            <a:tailEnd/>
          </a:ln>
          <a:extLst>
            <a:ext uri="{909E8E84-426E-40DD-AFC4-6F175D3DCCD1}">
              <a14:hiddenFill xmlns:a14="http://schemas.microsoft.com/office/drawing/2010/main">
                <a:solidFill>
                  <a:srgbClr val="FFFFFF"/>
                </a:solidFill>
              </a14:hiddenFill>
            </a:ext>
          </a:extLst>
        </p:spPr>
      </p:pic>
      <p:pic>
        <p:nvPicPr>
          <p:cNvPr id="76808" name="Picture 2" descr="ポータ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2335213"/>
            <a:ext cx="1268412" cy="2590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9" name="テキスト ボックス 9"/>
          <p:cNvSpPr txBox="1">
            <a:spLocks noChangeArrowheads="1"/>
          </p:cNvSpPr>
          <p:nvPr/>
        </p:nvSpPr>
        <p:spPr bwMode="auto">
          <a:xfrm>
            <a:off x="6149975" y="4926013"/>
            <a:ext cx="14239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800">
                <a:latin typeface="Meiryo UI" panose="020B0604030504040204" pitchFamily="50" charset="-128"/>
                <a:ea typeface="Meiryo UI" panose="020B0604030504040204" pitchFamily="50" charset="-128"/>
              </a:rPr>
              <a:t>土砂災害警戒区域マップ画面</a:t>
            </a:r>
          </a:p>
        </p:txBody>
      </p:sp>
      <p:sp>
        <p:nvSpPr>
          <p:cNvPr id="76810" name="テキスト ボックス 10"/>
          <p:cNvSpPr txBox="1">
            <a:spLocks noChangeArrowheads="1"/>
          </p:cNvSpPr>
          <p:nvPr/>
        </p:nvSpPr>
        <p:spPr bwMode="auto">
          <a:xfrm>
            <a:off x="7743825" y="4926013"/>
            <a:ext cx="942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800">
                <a:latin typeface="Meiryo UI" panose="020B0604030504040204" pitchFamily="50" charset="-128"/>
                <a:ea typeface="Meiryo UI" panose="020B0604030504040204" pitchFamily="50" charset="-128"/>
              </a:rPr>
              <a:t>「キキミル</a:t>
            </a:r>
            <a:r>
              <a:rPr lang="en-US" altLang="ja-JP" sz="800">
                <a:latin typeface="Meiryo UI" panose="020B0604030504040204" pitchFamily="50" charset="-128"/>
                <a:ea typeface="Meiryo UI" panose="020B0604030504040204" pitchFamily="50" charset="-128"/>
              </a:rPr>
              <a:t>AR</a:t>
            </a:r>
            <a:r>
              <a:rPr lang="ja-JP" altLang="en-US" sz="800">
                <a:latin typeface="Meiryo UI" panose="020B0604030504040204" pitchFamily="50" charset="-128"/>
                <a:ea typeface="Meiryo UI" panose="020B0604030504040204" pitchFamily="50" charset="-128"/>
              </a:rPr>
              <a:t>」画面</a:t>
            </a:r>
          </a:p>
        </p:txBody>
      </p:sp>
      <p:sp>
        <p:nvSpPr>
          <p:cNvPr id="15" name="テキスト ボックス 4"/>
          <p:cNvSpPr txBox="1">
            <a:spLocks noChangeArrowheads="1"/>
          </p:cNvSpPr>
          <p:nvPr/>
        </p:nvSpPr>
        <p:spPr bwMode="auto">
          <a:xfrm>
            <a:off x="6227763" y="5314950"/>
            <a:ext cx="2592387" cy="825500"/>
          </a:xfrm>
          <a:prstGeom prst="rect">
            <a:avLst/>
          </a:prstGeom>
          <a:solidFill>
            <a:schemeClr val="bg1"/>
          </a:solidFill>
          <a:ln w="9525">
            <a:solidFill>
              <a:srgbClr val="C00000"/>
            </a:solidFill>
            <a:prstDash val="dash"/>
            <a:miter lim="800000"/>
            <a:headEnd/>
            <a:tailEnd/>
          </a:ln>
        </p:spPr>
        <p:txBody>
          <a:bodyPr anchor="ctr"/>
          <a:lstStyle/>
          <a:p>
            <a:pPr algn="ctr" eaLnBrk="1" hangingPunct="1">
              <a:defRPr/>
            </a:pPr>
            <a:r>
              <a:rPr lang="ja-JP" altLang="en-US" sz="3200" b="1" u="sng" dirty="0">
                <a:solidFill>
                  <a:srgbClr val="D7042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キキミル</a:t>
            </a:r>
            <a:r>
              <a:rPr lang="en-US" altLang="ja-JP" sz="3200" b="1" u="sng" dirty="0">
                <a:solidFill>
                  <a:srgbClr val="D7042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AR</a:t>
            </a:r>
            <a:endParaRPr lang="en-US" altLang="ja-JP" sz="1200" b="1" u="sng" dirty="0">
              <a:solidFill>
                <a:srgbClr val="D70422"/>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5001" y="5077148"/>
            <a:ext cx="1060127" cy="1060127"/>
          </a:xfrm>
          <a:prstGeom prst="rect">
            <a:avLst/>
          </a:prstGeom>
        </p:spPr>
      </p:pic>
      <p:sp>
        <p:nvSpPr>
          <p:cNvPr id="4" name="テキスト ボックス 3">
            <a:extLst>
              <a:ext uri="{FF2B5EF4-FFF2-40B4-BE49-F238E27FC236}">
                <a16:creationId xmlns:a16="http://schemas.microsoft.com/office/drawing/2014/main" id="{B49F6F1C-EA17-D803-555D-A8187890F819}"/>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15</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45067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テキスト プレースホルダー 2"/>
          <p:cNvSpPr>
            <a:spLocks noGrp="1"/>
          </p:cNvSpPr>
          <p:nvPr>
            <p:ph type="body" sz="quarter" idx="14"/>
          </p:nvPr>
        </p:nvSpPr>
        <p:spPr bwMode="auto">
          <a:xfrm>
            <a:off x="484188" y="234950"/>
            <a:ext cx="6464300"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a:t>防災教育（出前講座）の充実</a:t>
            </a:r>
            <a:endParaRPr lang="en-US" altLang="ja-JP" sz="2400" b="1"/>
          </a:p>
        </p:txBody>
      </p:sp>
      <p:sp>
        <p:nvSpPr>
          <p:cNvPr id="87043" name="テキスト ボックス 3"/>
          <p:cNvSpPr txBox="1">
            <a:spLocks noChangeArrowheads="1"/>
          </p:cNvSpPr>
          <p:nvPr/>
        </p:nvSpPr>
        <p:spPr bwMode="auto">
          <a:xfrm>
            <a:off x="323528" y="901105"/>
            <a:ext cx="8712472" cy="791737"/>
          </a:xfrm>
          <a:prstGeom prst="rect">
            <a:avLst/>
          </a:prstGeom>
          <a:solidFill>
            <a:schemeClr val="bg1"/>
          </a:solidFill>
          <a:ln w="9525">
            <a:solidFill>
              <a:schemeClr val="tx1"/>
            </a:solidFill>
            <a:miter lim="800000"/>
            <a:headEnd/>
            <a:tailEnd/>
          </a:ln>
        </p:spPr>
        <p:txBody>
          <a:bodyPr wrap="square" lIns="72000" tIns="72000" rIns="72000" bIns="72000" anchor="ctr">
            <a:spAutoFit/>
          </a:bodyPr>
          <a:lstStyle>
            <a:lvl1pPr marL="263525" indent="-171450">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buFont typeface="Meiryo UI" panose="020B0604030504040204" pitchFamily="50" charset="-128"/>
              <a:buChar char="○"/>
            </a:pPr>
            <a:r>
              <a:rPr lang="ja-JP" altLang="en-US" sz="1400" dirty="0">
                <a:latin typeface="Meiryo UI" panose="020B0604030504040204" pitchFamily="50" charset="-128"/>
                <a:ea typeface="Meiryo UI" panose="020B0604030504040204" pitchFamily="50" charset="-128"/>
              </a:rPr>
              <a:t>自然災害や防災に関する出前講座を「ひろしま出前講座」として一元化。</a:t>
            </a:r>
            <a:endParaRPr lang="en-US" altLang="ja-JP" sz="1400" dirty="0">
              <a:latin typeface="Meiryo UI" panose="020B0604030504040204" pitchFamily="50" charset="-128"/>
              <a:ea typeface="Meiryo UI" panose="020B0604030504040204" pitchFamily="50" charset="-128"/>
            </a:endParaRPr>
          </a:p>
          <a:p>
            <a:pPr algn="just" eaLnBrk="1" hangingPunct="1">
              <a:buFont typeface="Meiryo UI" panose="020B0604030504040204" pitchFamily="50" charset="-128"/>
              <a:buChar char="○"/>
            </a:pPr>
            <a:r>
              <a:rPr lang="ja-JP" altLang="en-US" sz="1400" dirty="0">
                <a:latin typeface="Meiryo UI" panose="020B0604030504040204" pitchFamily="50" charset="-128"/>
                <a:ea typeface="Meiryo UI" panose="020B0604030504040204" pitchFamily="50" charset="-128"/>
              </a:rPr>
              <a:t>砂防課では毎年５０校程度で出前講座を実施。</a:t>
            </a:r>
            <a:endParaRPr lang="en-US" altLang="ja-JP" sz="1400" dirty="0">
              <a:latin typeface="Meiryo UI" panose="020B0604030504040204" pitchFamily="50" charset="-128"/>
              <a:ea typeface="Meiryo UI" panose="020B0604030504040204" pitchFamily="50" charset="-128"/>
            </a:endParaRPr>
          </a:p>
          <a:p>
            <a:pPr algn="just" eaLnBrk="1" hangingPunct="1">
              <a:buFont typeface="Meiryo UI" panose="020B0604030504040204" pitchFamily="50" charset="-128"/>
              <a:buChar char="○"/>
            </a:pPr>
            <a:r>
              <a:rPr lang="en-US" altLang="ja-JP" sz="1400" dirty="0">
                <a:latin typeface="Meiryo UI" panose="020B0604030504040204" pitchFamily="50" charset="-128"/>
                <a:ea typeface="Meiryo UI" panose="020B0604030504040204" pitchFamily="50" charset="-128"/>
              </a:rPr>
              <a:t>VR</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AR</a:t>
            </a:r>
            <a:r>
              <a:rPr lang="ja-JP" altLang="en-US" sz="1400" dirty="0">
                <a:latin typeface="Meiryo UI" panose="020B0604030504040204" pitchFamily="50" charset="-128"/>
                <a:ea typeface="Meiryo UI" panose="020B0604030504040204" pitchFamily="50" charset="-128"/>
              </a:rPr>
              <a:t>など</a:t>
            </a:r>
            <a:r>
              <a:rPr lang="en-US" altLang="ja-JP" sz="1400" dirty="0">
                <a:latin typeface="Meiryo UI" panose="020B0604030504040204" pitchFamily="50" charset="-128"/>
                <a:ea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rPr>
              <a:t>を活用することで、より効果の高い防災教育に取り組んでいる。</a:t>
            </a:r>
            <a:endParaRPr lang="en-US" altLang="ja-JP" sz="1400" dirty="0">
              <a:latin typeface="Meiryo UI" panose="020B0604030504040204" pitchFamily="50" charset="-128"/>
              <a:ea typeface="Meiryo UI" panose="020B0604030504040204" pitchFamily="50" charset="-128"/>
            </a:endParaRPr>
          </a:p>
        </p:txBody>
      </p:sp>
      <p:sp>
        <p:nvSpPr>
          <p:cNvPr id="8" name="正方形/長方形 7"/>
          <p:cNvSpPr/>
          <p:nvPr/>
        </p:nvSpPr>
        <p:spPr>
          <a:xfrm>
            <a:off x="1835150" y="4302125"/>
            <a:ext cx="1493838" cy="782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7045" name="グループ化 2"/>
          <p:cNvGrpSpPr>
            <a:grpSpLocks/>
          </p:cNvGrpSpPr>
          <p:nvPr/>
        </p:nvGrpSpPr>
        <p:grpSpPr bwMode="auto">
          <a:xfrm>
            <a:off x="5580063" y="3933825"/>
            <a:ext cx="3486150" cy="2544763"/>
            <a:chOff x="5333892" y="3851916"/>
            <a:chExt cx="3486579" cy="2545751"/>
          </a:xfrm>
        </p:grpSpPr>
        <p:pic>
          <p:nvPicPr>
            <p:cNvPr id="87053" name="図 6"/>
            <p:cNvPicPr>
              <a:picLocks noChangeAspect="1"/>
            </p:cNvPicPr>
            <p:nvPr/>
          </p:nvPicPr>
          <p:blipFill>
            <a:blip r:embed="rId3">
              <a:extLst>
                <a:ext uri="{28A0092B-C50C-407E-A947-70E740481C1C}">
                  <a14:useLocalDpi xmlns:a14="http://schemas.microsoft.com/office/drawing/2010/main" val="0"/>
                </a:ext>
              </a:extLst>
            </a:blip>
            <a:srcRect b="12650"/>
            <a:stretch>
              <a:fillRect/>
            </a:stretch>
          </p:blipFill>
          <p:spPr bwMode="auto">
            <a:xfrm>
              <a:off x="5333892" y="3851916"/>
              <a:ext cx="3486579" cy="228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4" name="テキスト ボックス 18"/>
            <p:cNvSpPr txBox="1">
              <a:spLocks noChangeArrowheads="1"/>
            </p:cNvSpPr>
            <p:nvPr/>
          </p:nvSpPr>
          <p:spPr bwMode="auto">
            <a:xfrm>
              <a:off x="5881983" y="6136057"/>
              <a:ext cx="239039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ja-JP" altLang="en-US" sz="1100" dirty="0">
                  <a:latin typeface="Meiryo UI" panose="020B0604030504040204" pitchFamily="50" charset="-128"/>
                  <a:ea typeface="Meiryo UI" panose="020B0604030504040204" pitchFamily="50" charset="-128"/>
                </a:rPr>
                <a:t>現場での防災教育（出前講座）風景</a:t>
              </a:r>
              <a:endParaRPr lang="en-US" altLang="ja-JP" sz="1100" dirty="0">
                <a:latin typeface="Meiryo UI" panose="020B0604030504040204" pitchFamily="50" charset="-128"/>
                <a:ea typeface="Meiryo UI" panose="020B0604030504040204" pitchFamily="50" charset="-128"/>
              </a:endParaRPr>
            </a:p>
          </p:txBody>
        </p:sp>
      </p:grpSp>
      <p:pic>
        <p:nvPicPr>
          <p:cNvPr id="87046"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8" y="1741488"/>
            <a:ext cx="3370262"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図 1"/>
          <p:cNvPicPr>
            <a:picLocks noChangeAspect="1"/>
          </p:cNvPicPr>
          <p:nvPr/>
        </p:nvPicPr>
        <p:blipFill>
          <a:blip r:embed="rId5">
            <a:extLst>
              <a:ext uri="{28A0092B-C50C-407E-A947-70E740481C1C}">
                <a14:useLocalDpi xmlns:a14="http://schemas.microsoft.com/office/drawing/2010/main" val="0"/>
              </a:ext>
            </a:extLst>
          </a:blip>
          <a:srcRect l="7718" t="8253" r="9807" b="16338"/>
          <a:stretch>
            <a:fillRect/>
          </a:stretch>
        </p:blipFill>
        <p:spPr bwMode="auto">
          <a:xfrm>
            <a:off x="3703638" y="1989138"/>
            <a:ext cx="3460750"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7048" name="図 4"/>
          <p:cNvPicPr>
            <a:picLocks noChangeAspect="1"/>
          </p:cNvPicPr>
          <p:nvPr/>
        </p:nvPicPr>
        <p:blipFill>
          <a:blip r:embed="rId6">
            <a:extLst>
              <a:ext uri="{28A0092B-C50C-407E-A947-70E740481C1C}">
                <a14:useLocalDpi xmlns:a14="http://schemas.microsoft.com/office/drawing/2010/main" val="0"/>
              </a:ext>
            </a:extLst>
          </a:blip>
          <a:srcRect r="52574"/>
          <a:stretch>
            <a:fillRect/>
          </a:stretch>
        </p:blipFill>
        <p:spPr bwMode="auto">
          <a:xfrm>
            <a:off x="7277100" y="1876425"/>
            <a:ext cx="11826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図 4"/>
          <p:cNvPicPr>
            <a:picLocks noChangeAspect="1"/>
          </p:cNvPicPr>
          <p:nvPr/>
        </p:nvPicPr>
        <p:blipFill>
          <a:blip r:embed="rId6">
            <a:extLst>
              <a:ext uri="{28A0092B-C50C-407E-A947-70E740481C1C}">
                <a14:useLocalDpi xmlns:a14="http://schemas.microsoft.com/office/drawing/2010/main" val="0"/>
              </a:ext>
            </a:extLst>
          </a:blip>
          <a:srcRect l="47679"/>
          <a:stretch>
            <a:fillRect/>
          </a:stretch>
        </p:blipFill>
        <p:spPr bwMode="auto">
          <a:xfrm>
            <a:off x="7258050" y="2652713"/>
            <a:ext cx="13049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0" name="テキスト ボックス 18"/>
          <p:cNvSpPr txBox="1">
            <a:spLocks noChangeArrowheads="1"/>
          </p:cNvSpPr>
          <p:nvPr/>
        </p:nvSpPr>
        <p:spPr bwMode="auto">
          <a:xfrm>
            <a:off x="4602163" y="1727200"/>
            <a:ext cx="15414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ja-JP" sz="1100" dirty="0">
                <a:latin typeface="Meiryo UI" panose="020B0604030504040204" pitchFamily="50" charset="-128"/>
                <a:ea typeface="Meiryo UI" panose="020B0604030504040204" pitchFamily="50" charset="-128"/>
              </a:rPr>
              <a:t>VR</a:t>
            </a:r>
            <a:r>
              <a:rPr lang="ja-JP" altLang="en-US" sz="1100" dirty="0">
                <a:latin typeface="Meiryo UI" panose="020B0604030504040204" pitchFamily="50" charset="-128"/>
                <a:ea typeface="Meiryo UI" panose="020B0604030504040204" pitchFamily="50" charset="-128"/>
              </a:rPr>
              <a:t>を活用した防災教育</a:t>
            </a:r>
            <a:endParaRPr lang="en-US" altLang="ja-JP" sz="1100" dirty="0">
              <a:latin typeface="Meiryo UI" panose="020B0604030504040204" pitchFamily="50" charset="-128"/>
              <a:ea typeface="Meiryo UI" panose="020B0604030504040204" pitchFamily="50" charset="-128"/>
            </a:endParaRPr>
          </a:p>
        </p:txBody>
      </p:sp>
      <p:pic>
        <p:nvPicPr>
          <p:cNvPr id="16" name="図 6"/>
          <p:cNvPicPr>
            <a:picLocks noChangeAspect="1"/>
          </p:cNvPicPr>
          <p:nvPr/>
        </p:nvPicPr>
        <p:blipFill>
          <a:blip r:embed="rId7"/>
          <a:srcRect l="2052" t="19675" r="77562" b="19518"/>
          <a:stretch>
            <a:fillRect/>
          </a:stretch>
        </p:blipFill>
        <p:spPr bwMode="auto">
          <a:xfrm>
            <a:off x="3703638" y="4581525"/>
            <a:ext cx="1500187" cy="838200"/>
          </a:xfrm>
          <a:prstGeom prst="rect">
            <a:avLst/>
          </a:prstGeom>
          <a:noFill/>
          <a:ln w="1270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7052" name="テキスト ボックス 18"/>
          <p:cNvSpPr txBox="1">
            <a:spLocks noChangeArrowheads="1"/>
          </p:cNvSpPr>
          <p:nvPr/>
        </p:nvSpPr>
        <p:spPr bwMode="auto">
          <a:xfrm>
            <a:off x="4177206" y="5419725"/>
            <a:ext cx="8499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ja-JP" sz="1000" dirty="0">
                <a:latin typeface="Meiryo UI" panose="020B0604030504040204" pitchFamily="50" charset="-128"/>
                <a:ea typeface="Meiryo UI" panose="020B0604030504040204" pitchFamily="50" charset="-128"/>
              </a:rPr>
              <a:t>VR</a:t>
            </a:r>
            <a:r>
              <a:rPr lang="ja-JP" altLang="en-US" sz="1000" dirty="0">
                <a:latin typeface="Meiryo UI" panose="020B0604030504040204" pitchFamily="50" charset="-128"/>
                <a:ea typeface="Meiryo UI" panose="020B0604030504040204" pitchFamily="50" charset="-128"/>
              </a:rPr>
              <a:t>映像の例</a:t>
            </a:r>
            <a:endParaRPr lang="en-US" altLang="ja-JP" sz="10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651536F1-EBC3-7EBD-762A-48C63A61A1AD}"/>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16</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513208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テキスト プレースホルダー 2">
            <a:extLst>
              <a:ext uri="{FF2B5EF4-FFF2-40B4-BE49-F238E27FC236}">
                <a16:creationId xmlns:a16="http://schemas.microsoft.com/office/drawing/2014/main" id="{688EB20F-8EFE-5433-8AF6-6E5E37329097}"/>
              </a:ext>
            </a:extLst>
          </p:cNvPr>
          <p:cNvSpPr>
            <a:spLocks noGrp="1"/>
          </p:cNvSpPr>
          <p:nvPr>
            <p:ph type="body" sz="quarter" idx="14"/>
          </p:nvPr>
        </p:nvSpPr>
        <p:spPr bwMode="auto">
          <a:xfrm>
            <a:off x="484188" y="234950"/>
            <a:ext cx="6464300"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土砂災害警戒区域の認知度向上に向けて</a:t>
            </a:r>
            <a:endParaRPr lang="en-US" altLang="ja-JP" sz="2400" b="1" dirty="0"/>
          </a:p>
        </p:txBody>
      </p:sp>
      <p:sp>
        <p:nvSpPr>
          <p:cNvPr id="62468" name="テキスト ボックス 3">
            <a:extLst>
              <a:ext uri="{FF2B5EF4-FFF2-40B4-BE49-F238E27FC236}">
                <a16:creationId xmlns:a16="http://schemas.microsoft.com/office/drawing/2014/main" id="{AF5A4F0C-FA8E-BFCE-CF19-CE3ADBF03C1C}"/>
              </a:ext>
            </a:extLst>
          </p:cNvPr>
          <p:cNvSpPr txBox="1">
            <a:spLocks noChangeArrowheads="1"/>
          </p:cNvSpPr>
          <p:nvPr/>
        </p:nvSpPr>
        <p:spPr bwMode="auto">
          <a:xfrm>
            <a:off x="323850" y="990114"/>
            <a:ext cx="8712200" cy="1323439"/>
          </a:xfrm>
          <a:prstGeom prst="rect">
            <a:avLst/>
          </a:prstGeom>
          <a:solidFill>
            <a:schemeClr val="bg1"/>
          </a:solidFill>
          <a:ln w="9525">
            <a:solidFill>
              <a:srgbClr val="BE303E"/>
            </a:solidFill>
            <a:miter lim="800000"/>
            <a:headEnd/>
            <a:tailEnd/>
          </a:ln>
        </p:spPr>
        <p:txBody>
          <a:bodyPr lIns="36000">
            <a:spAutoFit/>
          </a:bodyPr>
          <a:lstStyle>
            <a:lvl1pPr marL="377825" indent="-285750">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buFont typeface="Meiryo UI" panose="020B0604030504040204" pitchFamily="50" charset="-128"/>
              <a:buChar char="⃝"/>
            </a:pPr>
            <a:r>
              <a:rPr lang="ja-JP" altLang="en-US" sz="1600" dirty="0">
                <a:solidFill>
                  <a:srgbClr val="BE303E"/>
                </a:solidFill>
                <a:latin typeface="Meiryo UI" panose="020B0604030504040204" pitchFamily="50" charset="-128"/>
                <a:ea typeface="Meiryo UI" panose="020B0604030504040204" pitchFamily="50" charset="-128"/>
              </a:rPr>
              <a:t>土砂災害警戒区域の認知度向上を図るために，令和２年６月に策定した「標識設置実施計画」に基づき，令和２年度から５年度までの４年間で，土砂災害警戒区域等を有する</a:t>
            </a:r>
            <a:r>
              <a:rPr lang="ja-JP" altLang="en-US" sz="1600" b="1" u="sng" dirty="0">
                <a:solidFill>
                  <a:srgbClr val="BE303E"/>
                </a:solidFill>
                <a:latin typeface="Meiryo UI" panose="020B0604030504040204" pitchFamily="50" charset="-128"/>
                <a:ea typeface="Meiryo UI" panose="020B0604030504040204" pitchFamily="50" charset="-128"/>
              </a:rPr>
              <a:t>県内全</a:t>
            </a:r>
            <a:r>
              <a:rPr lang="en-US" altLang="ja-JP" sz="1600" b="1" u="sng" dirty="0">
                <a:solidFill>
                  <a:srgbClr val="BE303E"/>
                </a:solidFill>
                <a:latin typeface="Meiryo UI" panose="020B0604030504040204" pitchFamily="50" charset="-128"/>
                <a:ea typeface="Meiryo UI" panose="020B0604030504040204" pitchFamily="50" charset="-128"/>
              </a:rPr>
              <a:t>420</a:t>
            </a:r>
            <a:r>
              <a:rPr lang="ja-JP" altLang="en-US" sz="1600" b="1" u="sng" dirty="0">
                <a:solidFill>
                  <a:srgbClr val="BE303E"/>
                </a:solidFill>
                <a:latin typeface="Meiryo UI" panose="020B0604030504040204" pitchFamily="50" charset="-128"/>
                <a:ea typeface="Meiryo UI" panose="020B0604030504040204" pitchFamily="50" charset="-128"/>
              </a:rPr>
              <a:t>小学校区への標識設置が完了</a:t>
            </a:r>
            <a:r>
              <a:rPr lang="ja-JP" altLang="en-US" sz="1600" dirty="0">
                <a:solidFill>
                  <a:srgbClr val="BE303E"/>
                </a:solidFill>
                <a:latin typeface="Meiryo UI" panose="020B0604030504040204" pitchFamily="50" charset="-128"/>
                <a:ea typeface="Meiryo UI" panose="020B0604030504040204" pitchFamily="50" charset="-128"/>
              </a:rPr>
              <a:t>。</a:t>
            </a:r>
          </a:p>
          <a:p>
            <a:pPr algn="just" eaLnBrk="1" hangingPunct="1">
              <a:buFont typeface="Meiryo UI" panose="020B0604030504040204" pitchFamily="50" charset="-128"/>
              <a:buChar char="⃝"/>
            </a:pPr>
            <a:r>
              <a:rPr lang="ja-JP" altLang="en-US" sz="1600" dirty="0">
                <a:solidFill>
                  <a:srgbClr val="BE303E"/>
                </a:solidFill>
                <a:latin typeface="Meiryo UI" panose="020B0604030504040204" pitchFamily="50" charset="-128"/>
                <a:ea typeface="Meiryo UI" panose="020B0604030504040204" pitchFamily="50" charset="-128"/>
              </a:rPr>
              <a:t>小学校の多くは避難場所となっており，防災訓練や地域のイベント等により，地域住民の目に触れる機会が多いことから，正門付近に標識の設置を行っている。</a:t>
            </a:r>
          </a:p>
        </p:txBody>
      </p:sp>
      <p:sp>
        <p:nvSpPr>
          <p:cNvPr id="62469" name="テキスト ボックス 12">
            <a:extLst>
              <a:ext uri="{FF2B5EF4-FFF2-40B4-BE49-F238E27FC236}">
                <a16:creationId xmlns:a16="http://schemas.microsoft.com/office/drawing/2014/main" id="{46830E4E-A726-3058-7352-8E9383ED2F75}"/>
              </a:ext>
            </a:extLst>
          </p:cNvPr>
          <p:cNvSpPr txBox="1">
            <a:spLocks noChangeArrowheads="1"/>
          </p:cNvSpPr>
          <p:nvPr/>
        </p:nvSpPr>
        <p:spPr bwMode="auto">
          <a:xfrm>
            <a:off x="2927938" y="6050436"/>
            <a:ext cx="3384550" cy="30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p>
            <a:pPr algn="ctr" eaLnBrk="1" hangingPunct="1"/>
            <a:r>
              <a:rPr lang="ja-JP" altLang="en-US" sz="1400" dirty="0">
                <a:solidFill>
                  <a:srgbClr val="000000"/>
                </a:solidFill>
                <a:latin typeface="Calibri" panose="020F0502020204030204" pitchFamily="34" charset="0"/>
              </a:rPr>
              <a:t>標識の例</a:t>
            </a:r>
          </a:p>
        </p:txBody>
      </p:sp>
      <p:pic>
        <p:nvPicPr>
          <p:cNvPr id="62470" name="図 16">
            <a:extLst>
              <a:ext uri="{FF2B5EF4-FFF2-40B4-BE49-F238E27FC236}">
                <a16:creationId xmlns:a16="http://schemas.microsoft.com/office/drawing/2014/main" id="{81641563-755C-5172-5E8E-F27DD8FDB1E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668428" y="2869321"/>
            <a:ext cx="4453769" cy="311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図 11">
            <a:extLst>
              <a:ext uri="{FF2B5EF4-FFF2-40B4-BE49-F238E27FC236}">
                <a16:creationId xmlns:a16="http://schemas.microsoft.com/office/drawing/2014/main" id="{3392EBA3-91BF-1ADA-5EC2-981F51B77AB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2267" y="2852936"/>
            <a:ext cx="4379733" cy="314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46AC7694-B620-B140-98AF-12E350B3E1EB}"/>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17</a:t>
            </a:fld>
            <a:endParaRPr kumimoji="1" lang="ja-JP" altLang="en-US" sz="1100" dirty="0">
              <a:ea typeface="Meiryo UI" panose="020B0604030504040204" pitchFamily="50" charset="-128"/>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テキスト プレースホルダー 2">
            <a:extLst>
              <a:ext uri="{FF2B5EF4-FFF2-40B4-BE49-F238E27FC236}">
                <a16:creationId xmlns:a16="http://schemas.microsoft.com/office/drawing/2014/main" id="{5431736D-01A9-4AF6-F70A-8B35B1A97178}"/>
              </a:ext>
            </a:extLst>
          </p:cNvPr>
          <p:cNvSpPr>
            <a:spLocks noGrp="1"/>
          </p:cNvSpPr>
          <p:nvPr>
            <p:ph type="body" sz="quarter" idx="14"/>
          </p:nvPr>
        </p:nvSpPr>
        <p:spPr bwMode="auto">
          <a:xfrm>
            <a:off x="484188" y="234950"/>
            <a:ext cx="6968132"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ja-JP" sz="1800" b="1" dirty="0"/>
              <a:t>【</a:t>
            </a:r>
            <a:r>
              <a:rPr lang="ja-JP" altLang="en-US" sz="1800" b="1" dirty="0"/>
              <a:t>令和３年</a:t>
            </a:r>
            <a:r>
              <a:rPr lang="en-US" altLang="ja-JP" sz="1800" b="1" dirty="0"/>
              <a:t>】</a:t>
            </a:r>
            <a:r>
              <a:rPr lang="ja-JP" altLang="en-US" sz="1800" b="1" dirty="0"/>
              <a:t>事前の避難により難を逃れた事例</a:t>
            </a:r>
            <a:r>
              <a:rPr lang="en-US" altLang="ja-JP" sz="1800" b="1" dirty="0"/>
              <a:t>(</a:t>
            </a:r>
            <a:r>
              <a:rPr lang="ja-JP" altLang="en-US" sz="1800" b="1" dirty="0"/>
              <a:t>広島市安佐南区山本）</a:t>
            </a:r>
          </a:p>
        </p:txBody>
      </p:sp>
      <p:pic>
        <p:nvPicPr>
          <p:cNvPr id="42018" name="図 42017">
            <a:extLst>
              <a:ext uri="{FF2B5EF4-FFF2-40B4-BE49-F238E27FC236}">
                <a16:creationId xmlns:a16="http://schemas.microsoft.com/office/drawing/2014/main" id="{52CC91BF-B2C7-0F2E-FACE-F88B7B5B6807}"/>
              </a:ext>
            </a:extLst>
          </p:cNvPr>
          <p:cNvPicPr>
            <a:picLocks noChangeAspect="1"/>
          </p:cNvPicPr>
          <p:nvPr/>
        </p:nvPicPr>
        <p:blipFill>
          <a:blip r:embed="rId3"/>
          <a:stretch>
            <a:fillRect/>
          </a:stretch>
        </p:blipFill>
        <p:spPr>
          <a:xfrm>
            <a:off x="179512" y="908720"/>
            <a:ext cx="8784976" cy="5563818"/>
          </a:xfrm>
          <a:prstGeom prst="rect">
            <a:avLst/>
          </a:prstGeom>
        </p:spPr>
      </p:pic>
      <p:sp>
        <p:nvSpPr>
          <p:cNvPr id="2" name="テキスト ボックス 1">
            <a:extLst>
              <a:ext uri="{FF2B5EF4-FFF2-40B4-BE49-F238E27FC236}">
                <a16:creationId xmlns:a16="http://schemas.microsoft.com/office/drawing/2014/main" id="{8AF8BDBE-9CEA-926F-B9A0-7C298D20940D}"/>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18</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656420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49E85F49-7F5B-C7F7-B93D-FE408A217A20}"/>
              </a:ext>
            </a:extLst>
          </p:cNvPr>
          <p:cNvSpPr>
            <a:spLocks noGrp="1"/>
          </p:cNvSpPr>
          <p:nvPr>
            <p:ph type="body" sz="quarter" idx="14"/>
          </p:nvPr>
        </p:nvSpPr>
        <p:spPr bwMode="auto">
          <a:xfrm>
            <a:off x="484188" y="234950"/>
            <a:ext cx="639127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平成</a:t>
            </a:r>
            <a:r>
              <a:rPr lang="en-US" altLang="ja-JP" sz="2400" b="1" dirty="0"/>
              <a:t>11</a:t>
            </a:r>
            <a:r>
              <a:rPr lang="ja-JP" altLang="en-US" sz="2400" b="1" dirty="0"/>
              <a:t>年</a:t>
            </a:r>
            <a:r>
              <a:rPr lang="en-US" altLang="ja-JP" sz="2400" b="1" dirty="0"/>
              <a:t>6.29</a:t>
            </a:r>
            <a:r>
              <a:rPr lang="ja-JP" altLang="en-US" sz="2400" b="1" dirty="0"/>
              <a:t>災害を受けたソフト対策</a:t>
            </a:r>
            <a:endParaRPr lang="en-US" altLang="ja-JP" sz="2400" b="1" dirty="0"/>
          </a:p>
        </p:txBody>
      </p:sp>
      <p:sp>
        <p:nvSpPr>
          <p:cNvPr id="3" name="テキスト ボックス 2">
            <a:extLst>
              <a:ext uri="{FF2B5EF4-FFF2-40B4-BE49-F238E27FC236}">
                <a16:creationId xmlns:a16="http://schemas.microsoft.com/office/drawing/2014/main" id="{A53A261A-EF7E-B37B-1520-49E69C0A29E3}"/>
              </a:ext>
            </a:extLst>
          </p:cNvPr>
          <p:cNvSpPr txBox="1"/>
          <p:nvPr/>
        </p:nvSpPr>
        <p:spPr>
          <a:xfrm>
            <a:off x="239399" y="807298"/>
            <a:ext cx="8928992" cy="646331"/>
          </a:xfrm>
          <a:prstGeom prst="rect">
            <a:avLst/>
          </a:prstGeom>
          <a:noFill/>
        </p:spPr>
        <p:txBody>
          <a:bodyPr wrap="square" rtlCol="0">
            <a:spAutoFit/>
          </a:bodyPr>
          <a:lstStyle/>
          <a:p>
            <a:r>
              <a:rPr kumimoji="1" lang="ja-JP" altLang="en-US" b="1" dirty="0">
                <a:latin typeface="+mn-ea"/>
                <a:ea typeface="+mn-ea"/>
                <a:cs typeface="Meiryo UI" panose="020B0604030504040204" pitchFamily="50" charset="-128"/>
              </a:rPr>
              <a:t>　</a:t>
            </a:r>
            <a:r>
              <a:rPr kumimoji="1" lang="ja-JP" altLang="en-US" b="1" dirty="0">
                <a:latin typeface="ＭＳ Ｐゴシック" panose="020B0600070205080204" pitchFamily="50" charset="-128"/>
                <a:cs typeface="Meiryo UI" panose="020B0604030504040204" pitchFamily="50" charset="-128"/>
              </a:rPr>
              <a:t>「</a:t>
            </a:r>
            <a:r>
              <a:rPr kumimoji="1" lang="en-US" altLang="zh-TW" b="1" dirty="0">
                <a:latin typeface="ＭＳ Ｐゴシック" panose="020B0600070205080204" pitchFamily="50" charset="-128"/>
                <a:cs typeface="Meiryo UI" panose="020B0604030504040204" pitchFamily="50" charset="-128"/>
              </a:rPr>
              <a:t>6.29</a:t>
            </a:r>
            <a:r>
              <a:rPr kumimoji="1" lang="zh-TW" altLang="en-US" b="1" dirty="0">
                <a:latin typeface="ＭＳ Ｐゴシック" panose="020B0600070205080204" pitchFamily="50" charset="-128"/>
                <a:cs typeface="Meiryo UI" panose="020B0604030504040204" pitchFamily="50" charset="-128"/>
              </a:rPr>
              <a:t>広島県土砂災害対策検討委員会</a:t>
            </a:r>
            <a:r>
              <a:rPr kumimoji="1" lang="en-US" altLang="zh-TW" b="1" dirty="0">
                <a:latin typeface="ＭＳ Ｐゴシック" panose="020B0600070205080204" pitchFamily="50" charset="-128"/>
                <a:cs typeface="Meiryo UI" panose="020B0604030504040204" pitchFamily="50" charset="-128"/>
              </a:rPr>
              <a:t>｣</a:t>
            </a:r>
            <a:r>
              <a:rPr kumimoji="1" lang="ja-JP" altLang="en-US" b="1" dirty="0">
                <a:latin typeface="+mn-ea"/>
                <a:ea typeface="+mn-ea"/>
                <a:cs typeface="Meiryo UI" panose="020B0604030504040204" pitchFamily="50" charset="-128"/>
              </a:rPr>
              <a:t>の提言を受け、都市型災害に対し、従来のハード整備のみならず、警戒避難体制の整備等のソフト対策の推進を決定。</a:t>
            </a:r>
            <a:endParaRPr kumimoji="1" lang="en-US" altLang="ja-JP" b="1" dirty="0">
              <a:latin typeface="+mn-ea"/>
              <a:ea typeface="+mn-ea"/>
              <a:cs typeface="Meiryo UI" panose="020B0604030504040204" pitchFamily="50" charset="-128"/>
            </a:endParaRPr>
          </a:p>
        </p:txBody>
      </p:sp>
      <p:sp>
        <p:nvSpPr>
          <p:cNvPr id="4" name="テキスト ボックス 3">
            <a:extLst>
              <a:ext uri="{FF2B5EF4-FFF2-40B4-BE49-F238E27FC236}">
                <a16:creationId xmlns:a16="http://schemas.microsoft.com/office/drawing/2014/main" id="{FC984A8B-55A0-3587-3947-F2F63131BC6E}"/>
              </a:ext>
            </a:extLst>
          </p:cNvPr>
          <p:cNvSpPr txBox="1"/>
          <p:nvPr/>
        </p:nvSpPr>
        <p:spPr>
          <a:xfrm>
            <a:off x="434666" y="1507499"/>
            <a:ext cx="8063030" cy="1477328"/>
          </a:xfrm>
          <a:prstGeom prst="rect">
            <a:avLst/>
          </a:prstGeom>
          <a:noFill/>
        </p:spPr>
        <p:txBody>
          <a:bodyPr wrap="square" rtlCol="0">
            <a:spAutoFit/>
          </a:bodyPr>
          <a:lstStyle/>
          <a:p>
            <a:r>
              <a:rPr kumimoji="1" lang="ja-JP" altLang="en-US" dirty="0">
                <a:latin typeface="+mj-ea"/>
                <a:ea typeface="+mj-ea"/>
                <a:cs typeface="Meiryo UI" panose="020B0604030504040204" pitchFamily="50" charset="-128"/>
              </a:rPr>
              <a:t>〇土砂災害防止法への対応</a:t>
            </a:r>
            <a:endParaRPr kumimoji="1" lang="en-US" altLang="ja-JP" dirty="0">
              <a:latin typeface="+mj-ea"/>
              <a:ea typeface="+mj-ea"/>
              <a:cs typeface="Meiryo UI" panose="020B0604030504040204" pitchFamily="50" charset="-128"/>
            </a:endParaRPr>
          </a:p>
          <a:p>
            <a:r>
              <a:rPr lang="ja-JP" altLang="en-US" dirty="0">
                <a:latin typeface="+mj-ea"/>
                <a:ea typeface="+mj-ea"/>
                <a:cs typeface="Meiryo UI" panose="020B0604030504040204" pitchFamily="50" charset="-128"/>
              </a:rPr>
              <a:t>・</a:t>
            </a:r>
            <a:r>
              <a:rPr lang="en-US" altLang="ja-JP" dirty="0">
                <a:latin typeface="+mj-ea"/>
                <a:ea typeface="+mj-ea"/>
                <a:cs typeface="Meiryo UI" panose="020B0604030504040204" pitchFamily="50" charset="-128"/>
              </a:rPr>
              <a:t>H12.5.8</a:t>
            </a:r>
            <a:r>
              <a:rPr lang="ja-JP" altLang="en-US" dirty="0">
                <a:latin typeface="+mj-ea"/>
                <a:ea typeface="+mj-ea"/>
                <a:cs typeface="Meiryo UI" panose="020B0604030504040204" pitchFamily="50" charset="-128"/>
              </a:rPr>
              <a:t>　　土砂災害防止法公布</a:t>
            </a:r>
            <a:endParaRPr lang="en-US" altLang="ja-JP" dirty="0">
              <a:latin typeface="+mj-ea"/>
              <a:ea typeface="+mj-ea"/>
              <a:cs typeface="Meiryo UI" panose="020B0604030504040204" pitchFamily="50" charset="-128"/>
            </a:endParaRPr>
          </a:p>
          <a:p>
            <a:r>
              <a:rPr lang="ja-JP" altLang="en-US" dirty="0">
                <a:latin typeface="+mj-ea"/>
                <a:ea typeface="+mj-ea"/>
                <a:cs typeface="Meiryo UI" panose="020B0604030504040204" pitchFamily="50" charset="-128"/>
              </a:rPr>
              <a:t>・</a:t>
            </a:r>
            <a:r>
              <a:rPr lang="en-US" altLang="ja-JP" dirty="0">
                <a:latin typeface="+mj-ea"/>
                <a:ea typeface="+mj-ea"/>
                <a:cs typeface="Meiryo UI" panose="020B0604030504040204" pitchFamily="50" charset="-128"/>
              </a:rPr>
              <a:t>H13.4.1</a:t>
            </a:r>
            <a:r>
              <a:rPr lang="ja-JP" altLang="en-US" dirty="0">
                <a:latin typeface="+mj-ea"/>
                <a:ea typeface="+mj-ea"/>
                <a:cs typeface="Meiryo UI" panose="020B0604030504040204" pitchFamily="50" charset="-128"/>
              </a:rPr>
              <a:t>　　土砂災害防止法施行、全県</a:t>
            </a:r>
            <a:r>
              <a:rPr lang="en-US" altLang="ja-JP" dirty="0">
                <a:latin typeface="+mj-ea"/>
                <a:ea typeface="+mj-ea"/>
                <a:cs typeface="Meiryo UI" panose="020B0604030504040204" pitchFamily="50" charset="-128"/>
              </a:rPr>
              <a:t>13</a:t>
            </a:r>
            <a:r>
              <a:rPr lang="ja-JP" altLang="en-US" dirty="0">
                <a:latin typeface="+mj-ea"/>
                <a:ea typeface="+mj-ea"/>
                <a:cs typeface="Meiryo UI" panose="020B0604030504040204" pitchFamily="50" charset="-128"/>
              </a:rPr>
              <a:t>出先機関で基礎調査着手</a:t>
            </a:r>
            <a:endParaRPr lang="en-US" altLang="ja-JP" dirty="0">
              <a:latin typeface="+mj-ea"/>
              <a:ea typeface="+mj-ea"/>
              <a:cs typeface="Meiryo UI" panose="020B0604030504040204" pitchFamily="50" charset="-128"/>
            </a:endParaRPr>
          </a:p>
          <a:p>
            <a:r>
              <a:rPr lang="ja-JP" altLang="en-US" dirty="0">
                <a:latin typeface="+mj-ea"/>
                <a:ea typeface="+mj-ea"/>
                <a:cs typeface="Meiryo UI" panose="020B0604030504040204" pitchFamily="50" charset="-128"/>
              </a:rPr>
              <a:t>・</a:t>
            </a:r>
            <a:r>
              <a:rPr lang="en-US" altLang="ja-JP" dirty="0">
                <a:latin typeface="+mj-ea"/>
                <a:ea typeface="+mj-ea"/>
                <a:cs typeface="Meiryo UI" panose="020B0604030504040204" pitchFamily="50" charset="-128"/>
              </a:rPr>
              <a:t>H14.2.27</a:t>
            </a:r>
            <a:r>
              <a:rPr lang="ja-JP" altLang="en-US" dirty="0">
                <a:latin typeface="+mj-ea"/>
                <a:ea typeface="+mj-ea"/>
                <a:cs typeface="Meiryo UI" panose="020B0604030504040204" pitchFamily="50" charset="-128"/>
              </a:rPr>
              <a:t>　</a:t>
            </a:r>
            <a:r>
              <a:rPr lang="zh-TW" altLang="en-US" dirty="0">
                <a:latin typeface="ＭＳ Ｐゴシック" panose="020B0600070205080204" pitchFamily="50" charset="-128"/>
                <a:cs typeface="Meiryo UI" panose="020B0604030504040204" pitchFamily="50" charset="-128"/>
              </a:rPr>
              <a:t>広島県土砂災害警戒区域等法指定検討委員会</a:t>
            </a:r>
            <a:r>
              <a:rPr lang="ja-JP" altLang="en-US" dirty="0">
                <a:latin typeface="ＭＳ Ｐゴシック" panose="020B0600070205080204" pitchFamily="50" charset="-128"/>
                <a:cs typeface="Meiryo UI" panose="020B0604030504040204" pitchFamily="50" charset="-128"/>
              </a:rPr>
              <a:t>　</a:t>
            </a:r>
            <a:r>
              <a:rPr lang="ja-JP" altLang="en-US" dirty="0">
                <a:latin typeface="+mj-ea"/>
                <a:ea typeface="+mj-ea"/>
                <a:cs typeface="Meiryo UI" panose="020B0604030504040204" pitchFamily="50" charset="-128"/>
              </a:rPr>
              <a:t>設置</a:t>
            </a:r>
            <a:endParaRPr lang="en-US" altLang="ja-JP" dirty="0">
              <a:latin typeface="+mj-ea"/>
              <a:ea typeface="+mj-ea"/>
              <a:cs typeface="Meiryo UI" panose="020B0604030504040204" pitchFamily="50" charset="-128"/>
            </a:endParaRPr>
          </a:p>
          <a:p>
            <a:r>
              <a:rPr lang="ja-JP" altLang="en-US" dirty="0">
                <a:latin typeface="+mj-ea"/>
                <a:ea typeface="+mj-ea"/>
                <a:cs typeface="Meiryo UI" panose="020B0604030504040204" pitchFamily="50" charset="-128"/>
              </a:rPr>
              <a:t>・</a:t>
            </a:r>
            <a:r>
              <a:rPr lang="en-US" altLang="ja-JP" b="1" dirty="0">
                <a:solidFill>
                  <a:srgbClr val="FF0000"/>
                </a:solidFill>
                <a:latin typeface="+mj-ea"/>
                <a:ea typeface="+mj-ea"/>
                <a:cs typeface="Meiryo UI" panose="020B0604030504040204" pitchFamily="50" charset="-128"/>
              </a:rPr>
              <a:t>H15.3.31</a:t>
            </a:r>
            <a:r>
              <a:rPr lang="ja-JP" altLang="en-US" b="1" dirty="0">
                <a:solidFill>
                  <a:srgbClr val="FF0000"/>
                </a:solidFill>
                <a:latin typeface="+mj-ea"/>
                <a:ea typeface="+mj-ea"/>
                <a:cs typeface="Meiryo UI" panose="020B0604030504040204" pitchFamily="50" charset="-128"/>
              </a:rPr>
              <a:t>　広島市安佐北区、佐伯区の１３か所で全国初の警戒区域指定</a:t>
            </a:r>
            <a:endParaRPr lang="en-US" altLang="ja-JP" b="1" dirty="0">
              <a:solidFill>
                <a:srgbClr val="FF0000"/>
              </a:solidFill>
              <a:latin typeface="+mj-ea"/>
              <a:ea typeface="+mj-ea"/>
              <a:cs typeface="Meiryo UI" panose="020B0604030504040204" pitchFamily="50" charset="-128"/>
            </a:endParaRPr>
          </a:p>
        </p:txBody>
      </p:sp>
      <p:sp>
        <p:nvSpPr>
          <p:cNvPr id="5" name="テキスト ボックス 4">
            <a:extLst>
              <a:ext uri="{FF2B5EF4-FFF2-40B4-BE49-F238E27FC236}">
                <a16:creationId xmlns:a16="http://schemas.microsoft.com/office/drawing/2014/main" id="{E97A534B-5592-6524-53C6-A2F1457CF149}"/>
              </a:ext>
            </a:extLst>
          </p:cNvPr>
          <p:cNvSpPr txBox="1"/>
          <p:nvPr/>
        </p:nvSpPr>
        <p:spPr>
          <a:xfrm>
            <a:off x="434666" y="2895950"/>
            <a:ext cx="8659812" cy="1477328"/>
          </a:xfrm>
          <a:prstGeom prst="rect">
            <a:avLst/>
          </a:prstGeom>
          <a:noFill/>
        </p:spPr>
        <p:txBody>
          <a:bodyPr wrap="square" rtlCol="0">
            <a:spAutoFit/>
          </a:bodyPr>
          <a:lstStyle/>
          <a:p>
            <a:r>
              <a:rPr kumimoji="1" lang="ja-JP" altLang="en-US" dirty="0">
                <a:latin typeface="+mn-ea"/>
                <a:ea typeface="+mn-ea"/>
                <a:cs typeface="Meiryo UI" panose="020B0604030504040204" pitchFamily="50" charset="-128"/>
              </a:rPr>
              <a:t>〇その他の主な取り組み</a:t>
            </a:r>
            <a:endParaRPr kumimoji="1" lang="en-US" altLang="ja-JP" dirty="0">
              <a:latin typeface="+mn-ea"/>
              <a:ea typeface="+mn-ea"/>
              <a:cs typeface="Meiryo UI" panose="020B0604030504040204" pitchFamily="50" charset="-128"/>
            </a:endParaRPr>
          </a:p>
          <a:p>
            <a:r>
              <a:rPr lang="ja-JP" altLang="en-US" dirty="0">
                <a:latin typeface="+mn-ea"/>
                <a:ea typeface="+mn-ea"/>
                <a:cs typeface="Meiryo UI" panose="020B0604030504040204" pitchFamily="50" charset="-128"/>
              </a:rPr>
              <a:t>・</a:t>
            </a:r>
            <a:r>
              <a:rPr lang="en-US" altLang="ja-JP" dirty="0">
                <a:latin typeface="+mn-ea"/>
                <a:ea typeface="+mn-ea"/>
                <a:cs typeface="Meiryo UI" panose="020B0604030504040204" pitchFamily="50" charset="-128"/>
              </a:rPr>
              <a:t>H13.6</a:t>
            </a:r>
            <a:r>
              <a:rPr lang="ja-JP" altLang="en-US" dirty="0">
                <a:latin typeface="+mn-ea"/>
                <a:ea typeface="+mn-ea"/>
                <a:cs typeface="Meiryo UI" panose="020B0604030504040204" pitchFamily="50" charset="-128"/>
              </a:rPr>
              <a:t>　</a:t>
            </a:r>
            <a:r>
              <a:rPr lang="ja-JP" altLang="en-US" b="1" dirty="0">
                <a:solidFill>
                  <a:srgbClr val="FF0000"/>
                </a:solidFill>
                <a:latin typeface="+mn-ea"/>
                <a:ea typeface="+mn-ea"/>
                <a:cs typeface="Meiryo UI" panose="020B0604030504040204" pitchFamily="50" charset="-128"/>
              </a:rPr>
              <a:t>雨量情報等を提供する</a:t>
            </a:r>
            <a:r>
              <a:rPr lang="en-US" altLang="ja-JP" b="1" dirty="0">
                <a:solidFill>
                  <a:srgbClr val="FF0000"/>
                </a:solidFill>
                <a:latin typeface="+mn-ea"/>
                <a:ea typeface="+mn-ea"/>
                <a:cs typeface="Meiryo UI" panose="020B0604030504040204" pitchFamily="50" charset="-128"/>
              </a:rPr>
              <a:t>｢</a:t>
            </a:r>
            <a:r>
              <a:rPr lang="ja-JP" altLang="en-US" b="1" dirty="0">
                <a:solidFill>
                  <a:srgbClr val="FF0000"/>
                </a:solidFill>
                <a:latin typeface="+mn-ea"/>
                <a:ea typeface="+mn-ea"/>
                <a:cs typeface="Meiryo UI" panose="020B0604030504040204" pitchFamily="50" charset="-128"/>
              </a:rPr>
              <a:t>広島県防災情報システム</a:t>
            </a:r>
            <a:r>
              <a:rPr lang="en-US" altLang="ja-JP" b="1" dirty="0">
                <a:solidFill>
                  <a:srgbClr val="FF0000"/>
                </a:solidFill>
                <a:latin typeface="+mn-ea"/>
                <a:ea typeface="+mn-ea"/>
                <a:cs typeface="Meiryo UI" panose="020B0604030504040204" pitchFamily="50" charset="-128"/>
              </a:rPr>
              <a:t>｣</a:t>
            </a:r>
            <a:r>
              <a:rPr lang="ja-JP" altLang="en-US" b="1" dirty="0">
                <a:solidFill>
                  <a:srgbClr val="FF0000"/>
                </a:solidFill>
                <a:latin typeface="+mn-ea"/>
                <a:ea typeface="+mn-ea"/>
                <a:cs typeface="Meiryo UI" panose="020B0604030504040204" pitchFamily="50" charset="-128"/>
              </a:rPr>
              <a:t>を公開</a:t>
            </a:r>
            <a:endParaRPr lang="en-US" altLang="ja-JP" b="1" dirty="0">
              <a:solidFill>
                <a:srgbClr val="FF0000"/>
              </a:solidFill>
              <a:latin typeface="+mn-ea"/>
              <a:ea typeface="+mn-ea"/>
              <a:cs typeface="Meiryo UI" panose="020B0604030504040204" pitchFamily="50" charset="-128"/>
            </a:endParaRPr>
          </a:p>
          <a:p>
            <a:r>
              <a:rPr kumimoji="1" lang="ja-JP" altLang="en-US" dirty="0">
                <a:latin typeface="+mn-ea"/>
                <a:ea typeface="+mn-ea"/>
                <a:cs typeface="Meiryo UI" panose="020B0604030504040204" pitchFamily="50" charset="-128"/>
              </a:rPr>
              <a:t>・</a:t>
            </a:r>
            <a:r>
              <a:rPr kumimoji="1" lang="en-US" altLang="ja-JP" dirty="0">
                <a:latin typeface="+mn-ea"/>
                <a:ea typeface="+mn-ea"/>
                <a:cs typeface="Meiryo UI" panose="020B0604030504040204" pitchFamily="50" charset="-128"/>
              </a:rPr>
              <a:t>H14.6</a:t>
            </a:r>
            <a:r>
              <a:rPr kumimoji="1" lang="ja-JP" altLang="en-US" dirty="0">
                <a:latin typeface="+mn-ea"/>
                <a:ea typeface="+mn-ea"/>
                <a:cs typeface="Meiryo UI" panose="020B0604030504040204" pitchFamily="50" charset="-128"/>
              </a:rPr>
              <a:t>　防災情報システムにおいて</a:t>
            </a:r>
            <a:r>
              <a:rPr kumimoji="1" lang="en-US" altLang="ja-JP" b="1" dirty="0">
                <a:solidFill>
                  <a:srgbClr val="FF0000"/>
                </a:solidFill>
                <a:latin typeface="+mn-ea"/>
                <a:ea typeface="+mn-ea"/>
                <a:cs typeface="Meiryo UI" panose="020B0604030504040204" pitchFamily="50" charset="-128"/>
              </a:rPr>
              <a:t>｢</a:t>
            </a:r>
            <a:r>
              <a:rPr kumimoji="1" lang="ja-JP" altLang="en-US" b="1" dirty="0">
                <a:solidFill>
                  <a:srgbClr val="FF0000"/>
                </a:solidFill>
                <a:latin typeface="+mn-ea"/>
                <a:ea typeface="+mn-ea"/>
                <a:cs typeface="Meiryo UI" panose="020B0604030504040204" pitchFamily="50" charset="-128"/>
              </a:rPr>
              <a:t>土砂災害危険箇所図</a:t>
            </a:r>
            <a:r>
              <a:rPr kumimoji="1" lang="en-US" altLang="ja-JP" b="1" dirty="0">
                <a:solidFill>
                  <a:srgbClr val="FF0000"/>
                </a:solidFill>
                <a:latin typeface="+mn-ea"/>
                <a:ea typeface="+mn-ea"/>
                <a:cs typeface="Meiryo UI" panose="020B0604030504040204" pitchFamily="50" charset="-128"/>
              </a:rPr>
              <a:t>｣</a:t>
            </a:r>
            <a:r>
              <a:rPr lang="ja-JP" altLang="en-US" b="1" dirty="0">
                <a:solidFill>
                  <a:srgbClr val="FF0000"/>
                </a:solidFill>
                <a:latin typeface="+mn-ea"/>
                <a:ea typeface="+mn-ea"/>
                <a:cs typeface="Meiryo UI" panose="020B0604030504040204" pitchFamily="50" charset="-128"/>
              </a:rPr>
              <a:t>を</a:t>
            </a:r>
            <a:r>
              <a:rPr kumimoji="1" lang="ja-JP" altLang="en-US" b="1" dirty="0">
                <a:solidFill>
                  <a:srgbClr val="FF0000"/>
                </a:solidFill>
                <a:latin typeface="+mn-ea"/>
                <a:ea typeface="+mn-ea"/>
                <a:cs typeface="Meiryo UI" panose="020B0604030504040204" pitchFamily="50" charset="-128"/>
              </a:rPr>
              <a:t>公表</a:t>
            </a:r>
            <a:endParaRPr kumimoji="1" lang="en-US" altLang="ja-JP" b="1" dirty="0">
              <a:solidFill>
                <a:srgbClr val="FF0000"/>
              </a:solidFill>
              <a:latin typeface="+mn-ea"/>
              <a:ea typeface="+mn-ea"/>
              <a:cs typeface="Meiryo UI" panose="020B0604030504040204" pitchFamily="50" charset="-128"/>
            </a:endParaRPr>
          </a:p>
          <a:p>
            <a:r>
              <a:rPr lang="ja-JP" altLang="en-US" dirty="0">
                <a:latin typeface="+mn-ea"/>
                <a:ea typeface="+mn-ea"/>
                <a:cs typeface="Meiryo UI" panose="020B0604030504040204" pitchFamily="50" charset="-128"/>
              </a:rPr>
              <a:t>・</a:t>
            </a:r>
            <a:r>
              <a:rPr lang="en-US" altLang="ja-JP" dirty="0">
                <a:latin typeface="+mn-ea"/>
                <a:ea typeface="+mn-ea"/>
                <a:cs typeface="Meiryo UI" panose="020B0604030504040204" pitchFamily="50" charset="-128"/>
              </a:rPr>
              <a:t>H17.6</a:t>
            </a:r>
            <a:r>
              <a:rPr lang="ja-JP" altLang="en-US" dirty="0">
                <a:latin typeface="+mn-ea"/>
                <a:ea typeface="+mn-ea"/>
                <a:cs typeface="Meiryo UI" panose="020B0604030504040204" pitchFamily="50" charset="-128"/>
              </a:rPr>
              <a:t>　広島県防災情報メール通知サービスの運用開始</a:t>
            </a:r>
            <a:endParaRPr lang="en-US" altLang="ja-JP" dirty="0">
              <a:latin typeface="+mn-ea"/>
              <a:ea typeface="+mn-ea"/>
              <a:cs typeface="Meiryo UI" panose="020B0604030504040204" pitchFamily="50" charset="-128"/>
            </a:endParaRPr>
          </a:p>
          <a:p>
            <a:r>
              <a:rPr kumimoji="1" lang="ja-JP" altLang="en-US" dirty="0">
                <a:latin typeface="+mn-ea"/>
                <a:ea typeface="+mn-ea"/>
                <a:cs typeface="Meiryo UI" panose="020B0604030504040204" pitchFamily="50" charset="-128"/>
              </a:rPr>
              <a:t>・</a:t>
            </a:r>
            <a:r>
              <a:rPr kumimoji="1" lang="en-US" altLang="ja-JP" dirty="0">
                <a:latin typeface="+mn-ea"/>
                <a:ea typeface="+mn-ea"/>
                <a:cs typeface="Meiryo UI" panose="020B0604030504040204" pitchFamily="50" charset="-128"/>
              </a:rPr>
              <a:t>H18.9</a:t>
            </a:r>
            <a:r>
              <a:rPr kumimoji="1" lang="ja-JP" altLang="en-US" dirty="0">
                <a:latin typeface="+mn-ea"/>
                <a:ea typeface="+mn-ea"/>
                <a:cs typeface="Meiryo UI" panose="020B0604030504040204" pitchFamily="50" charset="-128"/>
              </a:rPr>
              <a:t>　土砂災害危険度情報公表開始</a:t>
            </a:r>
          </a:p>
        </p:txBody>
      </p:sp>
      <p:grpSp>
        <p:nvGrpSpPr>
          <p:cNvPr id="7" name="Group 3">
            <a:extLst>
              <a:ext uri="{FF2B5EF4-FFF2-40B4-BE49-F238E27FC236}">
                <a16:creationId xmlns:a16="http://schemas.microsoft.com/office/drawing/2014/main" id="{5381E72D-AB86-DBB9-9C37-785CF530F6E8}"/>
              </a:ext>
            </a:extLst>
          </p:cNvPr>
          <p:cNvGrpSpPr>
            <a:grpSpLocks/>
          </p:cNvGrpSpPr>
          <p:nvPr/>
        </p:nvGrpSpPr>
        <p:grpSpPr bwMode="auto">
          <a:xfrm>
            <a:off x="1835696" y="4387513"/>
            <a:ext cx="2649386" cy="1921742"/>
            <a:chOff x="912" y="768"/>
            <a:chExt cx="4128" cy="3024"/>
          </a:xfrm>
        </p:grpSpPr>
        <p:grpSp>
          <p:nvGrpSpPr>
            <p:cNvPr id="9" name="Group 4">
              <a:extLst>
                <a:ext uri="{FF2B5EF4-FFF2-40B4-BE49-F238E27FC236}">
                  <a16:creationId xmlns:a16="http://schemas.microsoft.com/office/drawing/2014/main" id="{7EAB55F8-D768-A647-7568-BA5D3B4E52CE}"/>
                </a:ext>
              </a:extLst>
            </p:cNvPr>
            <p:cNvGrpSpPr>
              <a:grpSpLocks/>
            </p:cNvGrpSpPr>
            <p:nvPr/>
          </p:nvGrpSpPr>
          <p:grpSpPr bwMode="auto">
            <a:xfrm>
              <a:off x="912" y="768"/>
              <a:ext cx="4128" cy="3024"/>
              <a:chOff x="672" y="1042"/>
              <a:chExt cx="4512" cy="3278"/>
            </a:xfrm>
          </p:grpSpPr>
          <p:pic>
            <p:nvPicPr>
              <p:cNvPr id="1029" name="Picture 5">
                <a:extLst>
                  <a:ext uri="{FF2B5EF4-FFF2-40B4-BE49-F238E27FC236}">
                    <a16:creationId xmlns:a16="http://schemas.microsoft.com/office/drawing/2014/main" id="{71C6731D-C884-5879-1527-C9AB13776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042"/>
                <a:ext cx="4512" cy="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E6C86A2-8612-D3F9-0D19-467635C14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1968"/>
                <a:ext cx="312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7">
              <a:extLst>
                <a:ext uri="{FF2B5EF4-FFF2-40B4-BE49-F238E27FC236}">
                  <a16:creationId xmlns:a16="http://schemas.microsoft.com/office/drawing/2014/main" id="{E3EA77B4-DC93-B89F-52D2-FAD253035B77}"/>
                </a:ext>
              </a:extLst>
            </p:cNvPr>
            <p:cNvSpPr>
              <a:spLocks noChangeArrowheads="1"/>
            </p:cNvSpPr>
            <p:nvPr/>
          </p:nvSpPr>
          <p:spPr bwMode="auto">
            <a:xfrm>
              <a:off x="1200" y="1104"/>
              <a:ext cx="1296" cy="96"/>
            </a:xfrm>
            <a:prstGeom prst="rect">
              <a:avLst/>
            </a:prstGeom>
            <a:solidFill>
              <a:srgbClr val="FFFFCC"/>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rgbClr val="5F5F5F"/>
                    </a:outerShdw>
                  </a:effectLst>
                </a14:hiddenEffects>
              </a:ext>
            </a:extLst>
          </p:spPr>
          <p:txBody>
            <a:bodyPr vert="horz" wrap="square" lIns="91440" tIns="45720" rIns="91440" bIns="45720" numCol="1" anchor="ctr" anchorCtr="0" compatLnSpc="1">
              <a:prstTxWarp prst="textNoShape">
                <a:avLst/>
              </a:prstTxWarp>
            </a:bodyPr>
            <a:lstStyle/>
            <a:p>
              <a:endParaRPr lang="ja-JP" altLang="en-US"/>
            </a:p>
          </p:txBody>
        </p:sp>
      </p:grpSp>
      <p:sp>
        <p:nvSpPr>
          <p:cNvPr id="8" name="Text Box 8">
            <a:extLst>
              <a:ext uri="{FF2B5EF4-FFF2-40B4-BE49-F238E27FC236}">
                <a16:creationId xmlns:a16="http://schemas.microsoft.com/office/drawing/2014/main" id="{2FA7F41A-D8CC-4389-5136-CDE2A1859C41}"/>
              </a:ext>
            </a:extLst>
          </p:cNvPr>
          <p:cNvSpPr txBox="1">
            <a:spLocks noChangeArrowheads="1"/>
          </p:cNvSpPr>
          <p:nvPr/>
        </p:nvSpPr>
        <p:spPr bwMode="auto">
          <a:xfrm>
            <a:off x="1815335" y="6268515"/>
            <a:ext cx="3413125" cy="30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a:ln>
                  <a:noFill/>
                </a:ln>
                <a:solidFill>
                  <a:schemeClr val="tx1"/>
                </a:solidFill>
                <a:effectLst/>
                <a:latin typeface="+mj-ea"/>
                <a:ea typeface="+mj-ea"/>
              </a:rPr>
              <a:t>防災情報システムにおける</a:t>
            </a:r>
            <a:r>
              <a:rPr kumimoji="0" lang="en-US" altLang="ja-JP" sz="900" b="0" i="0" u="none" strike="noStrike" cap="none" normalizeH="0" baseline="0" dirty="0">
                <a:ln>
                  <a:noFill/>
                </a:ln>
                <a:solidFill>
                  <a:schemeClr val="tx1"/>
                </a:solidFill>
                <a:effectLst/>
                <a:latin typeface="+mj-ea"/>
                <a:ea typeface="+mj-ea"/>
              </a:rPr>
              <a:t>｢</a:t>
            </a:r>
            <a:r>
              <a:rPr kumimoji="0" lang="ja-JP" altLang="en-US" sz="900" b="0" i="0" u="none" strike="noStrike" cap="none" normalizeH="0" baseline="0" dirty="0">
                <a:ln>
                  <a:noFill/>
                </a:ln>
                <a:solidFill>
                  <a:schemeClr val="tx1"/>
                </a:solidFill>
                <a:effectLst/>
                <a:latin typeface="+mj-ea"/>
                <a:ea typeface="+mj-ea"/>
              </a:rPr>
              <a:t>土砂災害危険箇所図</a:t>
            </a:r>
            <a:r>
              <a:rPr kumimoji="0" lang="en-US" altLang="ja-JP" sz="900" b="0" i="0" u="none" strike="noStrike" cap="none" normalizeH="0" baseline="0" dirty="0">
                <a:ln>
                  <a:noFill/>
                </a:ln>
                <a:solidFill>
                  <a:schemeClr val="tx1"/>
                </a:solidFill>
                <a:effectLst/>
                <a:latin typeface="+mj-ea"/>
                <a:ea typeface="+mj-ea"/>
              </a:rPr>
              <a:t>｣</a:t>
            </a:r>
            <a:endParaRPr kumimoji="0" lang="ja-JP" altLang="ja-JP" sz="1800" b="0" i="0" u="none" strike="noStrike" cap="none" normalizeH="0" baseline="0" dirty="0">
              <a:ln>
                <a:noFill/>
              </a:ln>
              <a:solidFill>
                <a:schemeClr val="tx1"/>
              </a:solidFill>
              <a:effectLst/>
              <a:latin typeface="+mj-ea"/>
              <a:ea typeface="+mj-ea"/>
            </a:endParaRPr>
          </a:p>
        </p:txBody>
      </p:sp>
      <p:sp>
        <p:nvSpPr>
          <p:cNvPr id="12" name="Text Box 10">
            <a:extLst>
              <a:ext uri="{FF2B5EF4-FFF2-40B4-BE49-F238E27FC236}">
                <a16:creationId xmlns:a16="http://schemas.microsoft.com/office/drawing/2014/main" id="{C8700BAD-9BA5-9CED-D9D3-59A3DD2DC85F}"/>
              </a:ext>
            </a:extLst>
          </p:cNvPr>
          <p:cNvSpPr txBox="1">
            <a:spLocks noChangeArrowheads="1"/>
          </p:cNvSpPr>
          <p:nvPr/>
        </p:nvSpPr>
        <p:spPr bwMode="auto">
          <a:xfrm>
            <a:off x="5401431" y="6010468"/>
            <a:ext cx="3061335" cy="30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a:ln>
                  <a:noFill/>
                </a:ln>
                <a:solidFill>
                  <a:schemeClr val="tx1"/>
                </a:solidFill>
                <a:effectLst/>
                <a:latin typeface="ＭＳ Ｐゴシック" panose="020B0600070205080204" pitchFamily="50" charset="-128"/>
              </a:rPr>
              <a:t>防災情報</a:t>
            </a:r>
            <a:r>
              <a:rPr kumimoji="0" lang="en-US" altLang="ja-JP" sz="900" b="0" i="0" u="none" strike="noStrike" cap="none" normalizeH="0" baseline="0" dirty="0">
                <a:ln>
                  <a:noFill/>
                </a:ln>
                <a:solidFill>
                  <a:schemeClr val="tx1"/>
                </a:solidFill>
                <a:effectLst/>
                <a:latin typeface="ＭＳ Ｐゴシック" panose="020B0600070205080204" pitchFamily="50" charset="-128"/>
              </a:rPr>
              <a:t>Web</a:t>
            </a:r>
            <a:r>
              <a:rPr kumimoji="0" lang="ja-JP" altLang="en-US" sz="900" b="0" i="0" u="none" strike="noStrike" cap="none" normalizeH="0" baseline="0" dirty="0">
                <a:ln>
                  <a:noFill/>
                </a:ln>
                <a:solidFill>
                  <a:schemeClr val="tx1"/>
                </a:solidFill>
                <a:effectLst/>
                <a:latin typeface="ＭＳ Ｐゴシック" panose="020B0600070205080204" pitchFamily="50" charset="-128"/>
              </a:rPr>
              <a:t>内における雨量情報等画面</a:t>
            </a:r>
            <a:endParaRPr kumimoji="0" lang="ja-JP" altLang="ja-JP" sz="1800" b="0" i="0" u="none" strike="noStrike" cap="none" normalizeH="0" baseline="0" dirty="0">
              <a:ln>
                <a:noFill/>
              </a:ln>
              <a:solidFill>
                <a:schemeClr val="tx1"/>
              </a:solidFill>
              <a:effectLst/>
              <a:latin typeface="ＭＳ Ｐゴシック" panose="020B0600070205080204" pitchFamily="50" charset="-128"/>
            </a:endParaRPr>
          </a:p>
        </p:txBody>
      </p:sp>
      <p:grpSp>
        <p:nvGrpSpPr>
          <p:cNvPr id="13" name="Group 11">
            <a:extLst>
              <a:ext uri="{FF2B5EF4-FFF2-40B4-BE49-F238E27FC236}">
                <a16:creationId xmlns:a16="http://schemas.microsoft.com/office/drawing/2014/main" id="{4F6A4D27-F5B3-2E8F-B292-EE1A3C282C7A}"/>
              </a:ext>
            </a:extLst>
          </p:cNvPr>
          <p:cNvGrpSpPr>
            <a:grpSpLocks/>
          </p:cNvGrpSpPr>
          <p:nvPr/>
        </p:nvGrpSpPr>
        <p:grpSpPr bwMode="auto">
          <a:xfrm>
            <a:off x="4945231" y="4431032"/>
            <a:ext cx="1483995" cy="1600835"/>
            <a:chOff x="422" y="229"/>
            <a:chExt cx="2511" cy="2580"/>
          </a:xfrm>
        </p:grpSpPr>
        <p:pic>
          <p:nvPicPr>
            <p:cNvPr id="1036" name="Picture 12">
              <a:extLst>
                <a:ext uri="{FF2B5EF4-FFF2-40B4-BE49-F238E27FC236}">
                  <a16:creationId xmlns:a16="http://schemas.microsoft.com/office/drawing/2014/main" id="{320B2BBB-A95B-03D0-F45E-00BCC41F2C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 y="229"/>
              <a:ext cx="2506" cy="196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0A87F1F6-2D1D-103E-F680-31CB91F90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 y="864"/>
              <a:ext cx="2421" cy="194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a:extLst>
              <a:ext uri="{FF2B5EF4-FFF2-40B4-BE49-F238E27FC236}">
                <a16:creationId xmlns:a16="http://schemas.microsoft.com/office/drawing/2014/main" id="{EE637ABC-BCD2-8104-EBE8-428683A3A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4488182"/>
            <a:ext cx="1774825" cy="152781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C36ADCBB-9666-61D2-DFDA-CA3C32B9C4EF}"/>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7070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テキスト プレースホルダー 2"/>
          <p:cNvSpPr>
            <a:spLocks noGrp="1"/>
          </p:cNvSpPr>
          <p:nvPr>
            <p:ph type="body" sz="quarter" idx="14"/>
          </p:nvPr>
        </p:nvSpPr>
        <p:spPr bwMode="auto">
          <a:xfrm>
            <a:off x="484188" y="234950"/>
            <a:ext cx="6464300"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ja-JP" altLang="en-US" sz="2400" b="1"/>
              <a:t>土砂災害警戒区域に対する住民理解</a:t>
            </a:r>
            <a:endParaRPr lang="en-US" altLang="ja-JP" sz="2400" b="1"/>
          </a:p>
        </p:txBody>
      </p:sp>
      <p:sp>
        <p:nvSpPr>
          <p:cNvPr id="13" name="テキスト ボックス 12"/>
          <p:cNvSpPr txBox="1"/>
          <p:nvPr/>
        </p:nvSpPr>
        <p:spPr>
          <a:xfrm>
            <a:off x="322263" y="1125538"/>
            <a:ext cx="3529012" cy="338137"/>
          </a:xfrm>
          <a:prstGeom prst="rect">
            <a:avLst/>
          </a:prstGeom>
          <a:noFill/>
          <a:ln w="28575">
            <a:solidFill>
              <a:schemeClr val="accent6">
                <a:lumMod val="50000"/>
              </a:schemeClr>
            </a:solidFill>
          </a:ln>
        </p:spPr>
        <p:txBody>
          <a:bodyPr wrap="none">
            <a:spAutoFit/>
          </a:bodyPr>
          <a:lstStyle/>
          <a:p>
            <a:pPr eaLnBrk="0" fontAlgn="base" hangingPunct="0">
              <a:spcBef>
                <a:spcPct val="0"/>
              </a:spcBef>
              <a:spcAft>
                <a:spcPct val="0"/>
              </a:spcAft>
              <a:defRPr/>
            </a:pPr>
            <a:r>
              <a:rPr lang="ja-JP" altLang="en-US" sz="1600" b="1" dirty="0">
                <a:solidFill>
                  <a:srgbClr val="F79646">
                    <a:lumMod val="50000"/>
                  </a:srgbClr>
                </a:solidFill>
                <a:latin typeface="Arial" panose="020B0604020202020204" pitchFamily="34" charset="0"/>
              </a:rPr>
              <a:t>平成３０年</a:t>
            </a:r>
            <a:r>
              <a:rPr lang="en-US" altLang="ja-JP" sz="1600" b="1" dirty="0">
                <a:solidFill>
                  <a:srgbClr val="F79646">
                    <a:lumMod val="50000"/>
                  </a:srgbClr>
                </a:solidFill>
                <a:latin typeface="Arial" panose="020B0604020202020204" pitchFamily="34" charset="0"/>
              </a:rPr>
              <a:t>7</a:t>
            </a:r>
            <a:r>
              <a:rPr lang="ja-JP" altLang="en-US" sz="1600" b="1" dirty="0">
                <a:solidFill>
                  <a:srgbClr val="F79646">
                    <a:lumMod val="50000"/>
                  </a:srgbClr>
                </a:solidFill>
                <a:latin typeface="Arial" panose="020B0604020202020204" pitchFamily="34" charset="0"/>
              </a:rPr>
              <a:t>月豪雨後の住民アンケート</a:t>
            </a:r>
          </a:p>
        </p:txBody>
      </p:sp>
      <p:sp>
        <p:nvSpPr>
          <p:cNvPr id="14" name="テキスト ボックス 13"/>
          <p:cNvSpPr txBox="1"/>
          <p:nvPr/>
        </p:nvSpPr>
        <p:spPr>
          <a:xfrm>
            <a:off x="4746625" y="1125538"/>
            <a:ext cx="4135438" cy="338137"/>
          </a:xfrm>
          <a:prstGeom prst="rect">
            <a:avLst/>
          </a:prstGeom>
          <a:noFill/>
          <a:ln w="28575">
            <a:solidFill>
              <a:schemeClr val="accent6">
                <a:lumMod val="50000"/>
              </a:schemeClr>
            </a:solidFill>
          </a:ln>
        </p:spPr>
        <p:txBody>
          <a:bodyPr wrap="none">
            <a:spAutoFit/>
          </a:bodyPr>
          <a:lstStyle/>
          <a:p>
            <a:pPr eaLnBrk="0" fontAlgn="base" hangingPunct="0">
              <a:spcBef>
                <a:spcPct val="0"/>
              </a:spcBef>
              <a:spcAft>
                <a:spcPct val="0"/>
              </a:spcAft>
              <a:defRPr/>
            </a:pPr>
            <a:r>
              <a:rPr lang="ja-JP" altLang="en-US" sz="1600" b="1" dirty="0">
                <a:solidFill>
                  <a:srgbClr val="F79646">
                    <a:lumMod val="50000"/>
                  </a:srgbClr>
                </a:solidFill>
                <a:latin typeface="Arial" panose="020B0604020202020204" pitchFamily="34" charset="0"/>
              </a:rPr>
              <a:t>令和３年度　防災減災に関する県民意識調査</a:t>
            </a:r>
          </a:p>
        </p:txBody>
      </p:sp>
      <p:graphicFrame>
        <p:nvGraphicFramePr>
          <p:cNvPr id="15" name="グラフ 14"/>
          <p:cNvGraphicFramePr>
            <a:graphicFrameLocks/>
          </p:cNvGraphicFramePr>
          <p:nvPr/>
        </p:nvGraphicFramePr>
        <p:xfrm>
          <a:off x="71438" y="2298218"/>
          <a:ext cx="4068000" cy="39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グラフ 15"/>
          <p:cNvGraphicFramePr>
            <a:graphicFrameLocks/>
          </p:cNvGraphicFramePr>
          <p:nvPr/>
        </p:nvGraphicFramePr>
        <p:xfrm>
          <a:off x="4780564" y="2298218"/>
          <a:ext cx="4068000" cy="3960000"/>
        </p:xfrm>
        <a:graphic>
          <a:graphicData uri="http://schemas.openxmlformats.org/drawingml/2006/chart">
            <c:chart xmlns:c="http://schemas.openxmlformats.org/drawingml/2006/chart" xmlns:r="http://schemas.openxmlformats.org/officeDocument/2006/relationships" r:id="rId4"/>
          </a:graphicData>
        </a:graphic>
      </p:graphicFrame>
      <p:sp>
        <p:nvSpPr>
          <p:cNvPr id="17" name="円弧 16"/>
          <p:cNvSpPr/>
          <p:nvPr/>
        </p:nvSpPr>
        <p:spPr>
          <a:xfrm>
            <a:off x="714375" y="2508250"/>
            <a:ext cx="2735263" cy="2698750"/>
          </a:xfrm>
          <a:prstGeom prst="arc">
            <a:avLst>
              <a:gd name="adj1" fmla="val 16132106"/>
              <a:gd name="adj2" fmla="val 8145640"/>
            </a:avLst>
          </a:prstGeom>
          <a:ln w="3810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ja-JP" altLang="en-US">
              <a:solidFill>
                <a:prstClr val="black"/>
              </a:solidFill>
            </a:endParaRPr>
          </a:p>
        </p:txBody>
      </p:sp>
      <p:sp>
        <p:nvSpPr>
          <p:cNvPr id="18" name="円弧 17"/>
          <p:cNvSpPr/>
          <p:nvPr/>
        </p:nvSpPr>
        <p:spPr>
          <a:xfrm>
            <a:off x="5446713" y="2508250"/>
            <a:ext cx="2735262" cy="2698750"/>
          </a:xfrm>
          <a:prstGeom prst="arc">
            <a:avLst>
              <a:gd name="adj1" fmla="val 16132106"/>
              <a:gd name="adj2" fmla="val 11677563"/>
            </a:avLst>
          </a:prstGeom>
          <a:ln w="38100">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ja-JP" altLang="en-US">
              <a:solidFill>
                <a:prstClr val="black"/>
              </a:solidFill>
            </a:endParaRPr>
          </a:p>
        </p:txBody>
      </p:sp>
      <p:sp>
        <p:nvSpPr>
          <p:cNvPr id="88073" name="テキスト ボックス 18"/>
          <p:cNvSpPr txBox="1">
            <a:spLocks noChangeArrowheads="1"/>
          </p:cNvSpPr>
          <p:nvPr/>
        </p:nvSpPr>
        <p:spPr bwMode="auto">
          <a:xfrm>
            <a:off x="2354263" y="2063750"/>
            <a:ext cx="2498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ja-JP" altLang="en-US" sz="1200">
                <a:solidFill>
                  <a:prstClr val="black"/>
                </a:solidFill>
                <a:latin typeface="Meiryo UI" panose="020B0604030504040204" pitchFamily="50" charset="-128"/>
                <a:ea typeface="Meiryo UI" panose="020B0604030504040204" pitchFamily="50" charset="-128"/>
              </a:rPr>
              <a:t>土砂災害リスクの理解度：</a:t>
            </a:r>
            <a:r>
              <a:rPr lang="en-US" altLang="ja-JP" sz="1600">
                <a:solidFill>
                  <a:srgbClr val="FF0000"/>
                </a:solidFill>
                <a:latin typeface="HGP創英角ｺﾞｼｯｸUB" panose="020B0900000000000000" pitchFamily="50" charset="-128"/>
                <a:ea typeface="HGP創英角ｺﾞｼｯｸUB" panose="020B0900000000000000" pitchFamily="50" charset="-128"/>
              </a:rPr>
              <a:t>62.9</a:t>
            </a:r>
            <a:r>
              <a:rPr lang="ja-JP" altLang="en-US" sz="1600">
                <a:solidFill>
                  <a:srgbClr val="FF0000"/>
                </a:solidFill>
                <a:latin typeface="HGP創英角ｺﾞｼｯｸUB" panose="020B0900000000000000" pitchFamily="50" charset="-128"/>
                <a:ea typeface="HGP創英角ｺﾞｼｯｸUB" panose="020B0900000000000000" pitchFamily="50" charset="-128"/>
              </a:rPr>
              <a:t>％</a:t>
            </a:r>
          </a:p>
        </p:txBody>
      </p:sp>
      <p:sp>
        <p:nvSpPr>
          <p:cNvPr id="88074" name="テキスト ボックス 19"/>
          <p:cNvSpPr txBox="1">
            <a:spLocks noChangeArrowheads="1"/>
          </p:cNvSpPr>
          <p:nvPr/>
        </p:nvSpPr>
        <p:spPr bwMode="auto">
          <a:xfrm>
            <a:off x="6534150" y="2063750"/>
            <a:ext cx="2497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ja-JP" altLang="en-US" sz="1200">
                <a:solidFill>
                  <a:prstClr val="black"/>
                </a:solidFill>
                <a:latin typeface="Meiryo UI" panose="020B0604030504040204" pitchFamily="50" charset="-128"/>
                <a:ea typeface="Meiryo UI" panose="020B0604030504040204" pitchFamily="50" charset="-128"/>
              </a:rPr>
              <a:t>土砂災害リスクの理解度：</a:t>
            </a:r>
            <a:r>
              <a:rPr lang="en-US" altLang="ja-JP" sz="1600">
                <a:solidFill>
                  <a:srgbClr val="FF0000"/>
                </a:solidFill>
                <a:latin typeface="HGP創英角ｺﾞｼｯｸUB" panose="020B0900000000000000" pitchFamily="50" charset="-128"/>
                <a:ea typeface="HGP創英角ｺﾞｼｯｸUB" panose="020B0900000000000000" pitchFamily="50" charset="-128"/>
              </a:rPr>
              <a:t>79.4</a:t>
            </a:r>
            <a:r>
              <a:rPr lang="ja-JP" altLang="en-US" sz="1600">
                <a:solidFill>
                  <a:srgbClr val="FF0000"/>
                </a:solidFill>
                <a:latin typeface="HGP創英角ｺﾞｼｯｸUB" panose="020B0900000000000000" pitchFamily="50" charset="-128"/>
                <a:ea typeface="HGP創英角ｺﾞｼｯｸUB" panose="020B0900000000000000" pitchFamily="50" charset="-128"/>
              </a:rPr>
              <a:t>％</a:t>
            </a:r>
          </a:p>
        </p:txBody>
      </p:sp>
      <p:sp>
        <p:nvSpPr>
          <p:cNvPr id="88075" name="テキスト ボックス 20"/>
          <p:cNvSpPr txBox="1">
            <a:spLocks noChangeArrowheads="1"/>
          </p:cNvSpPr>
          <p:nvPr/>
        </p:nvSpPr>
        <p:spPr bwMode="auto">
          <a:xfrm>
            <a:off x="2851150" y="5035550"/>
            <a:ext cx="873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ja-JP" sz="1200">
                <a:solidFill>
                  <a:prstClr val="black"/>
                </a:solidFill>
                <a:latin typeface="Meiryo UI" panose="020B0604030504040204" pitchFamily="50" charset="-128"/>
                <a:ea typeface="Meiryo UI" panose="020B0604030504040204" pitchFamily="50" charset="-128"/>
              </a:rPr>
              <a:t>n</a:t>
            </a:r>
            <a:r>
              <a:rPr lang="ja-JP" altLang="en-US" sz="1200">
                <a:solidFill>
                  <a:prstClr val="black"/>
                </a:solidFill>
                <a:latin typeface="Meiryo UI" panose="020B0604030504040204" pitchFamily="50" charset="-128"/>
                <a:ea typeface="Meiryo UI" panose="020B0604030504040204" pitchFamily="50" charset="-128"/>
              </a:rPr>
              <a:t>＝</a:t>
            </a:r>
            <a:r>
              <a:rPr lang="en-US" altLang="ja-JP" sz="1200">
                <a:solidFill>
                  <a:prstClr val="black"/>
                </a:solidFill>
                <a:latin typeface="Meiryo UI" panose="020B0604030504040204" pitchFamily="50" charset="-128"/>
                <a:ea typeface="Meiryo UI" panose="020B0604030504040204" pitchFamily="50" charset="-128"/>
              </a:rPr>
              <a:t>2,037</a:t>
            </a:r>
            <a:endParaRPr lang="ja-JP" altLang="en-US" sz="1200">
              <a:solidFill>
                <a:prstClr val="black"/>
              </a:solidFill>
              <a:latin typeface="Meiryo UI" panose="020B0604030504040204" pitchFamily="50" charset="-128"/>
              <a:ea typeface="Meiryo UI" panose="020B0604030504040204" pitchFamily="50" charset="-128"/>
            </a:endParaRPr>
          </a:p>
        </p:txBody>
      </p:sp>
      <p:sp>
        <p:nvSpPr>
          <p:cNvPr id="88076" name="テキスト ボックス 21"/>
          <p:cNvSpPr txBox="1">
            <a:spLocks noChangeArrowheads="1"/>
          </p:cNvSpPr>
          <p:nvPr/>
        </p:nvSpPr>
        <p:spPr bwMode="auto">
          <a:xfrm>
            <a:off x="7529513" y="5035550"/>
            <a:ext cx="873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ja-JP" sz="1200">
                <a:solidFill>
                  <a:prstClr val="black"/>
                </a:solidFill>
                <a:latin typeface="Meiryo UI" panose="020B0604030504040204" pitchFamily="50" charset="-128"/>
                <a:ea typeface="Meiryo UI" panose="020B0604030504040204" pitchFamily="50" charset="-128"/>
              </a:rPr>
              <a:t>n</a:t>
            </a:r>
            <a:r>
              <a:rPr lang="ja-JP" altLang="en-US" sz="1200">
                <a:solidFill>
                  <a:prstClr val="black"/>
                </a:solidFill>
                <a:latin typeface="Meiryo UI" panose="020B0604030504040204" pitchFamily="50" charset="-128"/>
                <a:ea typeface="Meiryo UI" panose="020B0604030504040204" pitchFamily="50" charset="-128"/>
              </a:rPr>
              <a:t>＝</a:t>
            </a:r>
            <a:r>
              <a:rPr lang="en-US" altLang="ja-JP" sz="1200">
                <a:solidFill>
                  <a:prstClr val="black"/>
                </a:solidFill>
                <a:latin typeface="Meiryo UI" panose="020B0604030504040204" pitchFamily="50" charset="-128"/>
                <a:ea typeface="Meiryo UI" panose="020B0604030504040204" pitchFamily="50" charset="-128"/>
              </a:rPr>
              <a:t>2,051</a:t>
            </a:r>
            <a:endParaRPr lang="ja-JP" altLang="en-US" sz="1200">
              <a:solidFill>
                <a:prstClr val="black"/>
              </a:solidFill>
              <a:latin typeface="Meiryo UI" panose="020B0604030504040204" pitchFamily="50" charset="-128"/>
              <a:ea typeface="Meiryo UI" panose="020B0604030504040204" pitchFamily="50" charset="-128"/>
            </a:endParaRPr>
          </a:p>
        </p:txBody>
      </p:sp>
      <p:sp>
        <p:nvSpPr>
          <p:cNvPr id="88077" name="テキスト ボックス 22"/>
          <p:cNvSpPr txBox="1">
            <a:spLocks noChangeArrowheads="1"/>
          </p:cNvSpPr>
          <p:nvPr/>
        </p:nvSpPr>
        <p:spPr bwMode="auto">
          <a:xfrm>
            <a:off x="6996113" y="3154363"/>
            <a:ext cx="827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ja-JP" sz="1600">
                <a:solidFill>
                  <a:prstClr val="white"/>
                </a:solidFill>
                <a:latin typeface="HGP創英角ｺﾞｼｯｸUB" panose="020B0900000000000000" pitchFamily="50" charset="-128"/>
                <a:ea typeface="HGP創英角ｺﾞｼｯｸUB" panose="020B0900000000000000" pitchFamily="50" charset="-128"/>
              </a:rPr>
              <a:t>34.6</a:t>
            </a:r>
            <a:r>
              <a:rPr lang="ja-JP" altLang="en-US" sz="1600">
                <a:solidFill>
                  <a:prstClr val="white"/>
                </a:solidFill>
                <a:latin typeface="HGP創英角ｺﾞｼｯｸUB" panose="020B0900000000000000" pitchFamily="50" charset="-128"/>
                <a:ea typeface="HGP創英角ｺﾞｼｯｸUB" panose="020B0900000000000000" pitchFamily="50" charset="-128"/>
              </a:rPr>
              <a:t>％</a:t>
            </a:r>
          </a:p>
        </p:txBody>
      </p:sp>
      <p:sp>
        <p:nvSpPr>
          <p:cNvPr id="88078" name="テキスト ボックス 23"/>
          <p:cNvSpPr txBox="1">
            <a:spLocks noChangeArrowheads="1"/>
          </p:cNvSpPr>
          <p:nvPr/>
        </p:nvSpPr>
        <p:spPr bwMode="auto">
          <a:xfrm>
            <a:off x="6119813" y="4224338"/>
            <a:ext cx="827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ja-JP" sz="1600">
                <a:solidFill>
                  <a:prstClr val="white"/>
                </a:solidFill>
                <a:latin typeface="HGP創英角ｺﾞｼｯｸUB" panose="020B0900000000000000" pitchFamily="50" charset="-128"/>
                <a:ea typeface="HGP創英角ｺﾞｼｯｸUB" panose="020B0900000000000000" pitchFamily="50" charset="-128"/>
              </a:rPr>
              <a:t>44.9</a:t>
            </a:r>
            <a:r>
              <a:rPr lang="ja-JP" altLang="en-US" sz="1600">
                <a:solidFill>
                  <a:prstClr val="white"/>
                </a:solidFill>
                <a:latin typeface="HGP創英角ｺﾞｼｯｸUB" panose="020B0900000000000000" pitchFamily="50" charset="-128"/>
                <a:ea typeface="HGP創英角ｺﾞｼｯｸUB" panose="020B0900000000000000" pitchFamily="50" charset="-128"/>
              </a:rPr>
              <a:t>％</a:t>
            </a:r>
          </a:p>
        </p:txBody>
      </p:sp>
      <p:sp>
        <p:nvSpPr>
          <p:cNvPr id="88079" name="テキスト ボックス 24"/>
          <p:cNvSpPr txBox="1">
            <a:spLocks noChangeArrowheads="1"/>
          </p:cNvSpPr>
          <p:nvPr/>
        </p:nvSpPr>
        <p:spPr bwMode="auto">
          <a:xfrm>
            <a:off x="5916613" y="2946400"/>
            <a:ext cx="850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ja-JP" sz="1600">
                <a:solidFill>
                  <a:prstClr val="white"/>
                </a:solidFill>
                <a:latin typeface="HGP創英角ｺﾞｼｯｸUB" panose="020B0900000000000000" pitchFamily="50" charset="-128"/>
                <a:ea typeface="HGP創英角ｺﾞｼｯｸUB" panose="020B0900000000000000" pitchFamily="50" charset="-128"/>
              </a:rPr>
              <a:t>20.6</a:t>
            </a:r>
            <a:r>
              <a:rPr lang="ja-JP" altLang="en-US" sz="1600">
                <a:solidFill>
                  <a:prstClr val="white"/>
                </a:solidFill>
                <a:latin typeface="HGP創英角ｺﾞｼｯｸUB" panose="020B0900000000000000" pitchFamily="50" charset="-128"/>
                <a:ea typeface="HGP創英角ｺﾞｼｯｸUB" panose="020B0900000000000000" pitchFamily="50" charset="-128"/>
              </a:rPr>
              <a:t>％</a:t>
            </a:r>
          </a:p>
        </p:txBody>
      </p:sp>
      <p:sp>
        <p:nvSpPr>
          <p:cNvPr id="88080" name="テキスト ボックス 25"/>
          <p:cNvSpPr txBox="1">
            <a:spLocks noChangeArrowheads="1"/>
          </p:cNvSpPr>
          <p:nvPr/>
        </p:nvSpPr>
        <p:spPr bwMode="auto">
          <a:xfrm>
            <a:off x="2082800" y="2795588"/>
            <a:ext cx="850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ja-JP" sz="1600">
                <a:solidFill>
                  <a:prstClr val="white"/>
                </a:solidFill>
                <a:latin typeface="HGP創英角ｺﾞｼｯｸUB" panose="020B0900000000000000" pitchFamily="50" charset="-128"/>
                <a:ea typeface="HGP創英角ｺﾞｼｯｸUB" panose="020B0900000000000000" pitchFamily="50" charset="-128"/>
              </a:rPr>
              <a:t>13.5</a:t>
            </a:r>
            <a:r>
              <a:rPr lang="ja-JP" altLang="en-US" sz="1600">
                <a:solidFill>
                  <a:prstClr val="white"/>
                </a:solidFill>
                <a:latin typeface="HGP創英角ｺﾞｼｯｸUB" panose="020B0900000000000000" pitchFamily="50" charset="-128"/>
                <a:ea typeface="HGP創英角ｺﾞｼｯｸUB" panose="020B0900000000000000" pitchFamily="50" charset="-128"/>
              </a:rPr>
              <a:t>％</a:t>
            </a:r>
          </a:p>
        </p:txBody>
      </p:sp>
      <p:sp>
        <p:nvSpPr>
          <p:cNvPr id="88081" name="テキスト ボックス 26"/>
          <p:cNvSpPr txBox="1">
            <a:spLocks noChangeArrowheads="1"/>
          </p:cNvSpPr>
          <p:nvPr/>
        </p:nvSpPr>
        <p:spPr bwMode="auto">
          <a:xfrm>
            <a:off x="1928813" y="4100513"/>
            <a:ext cx="827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ja-JP" sz="1600">
                <a:solidFill>
                  <a:prstClr val="white"/>
                </a:solidFill>
                <a:latin typeface="HGP創英角ｺﾞｼｯｸUB" panose="020B0900000000000000" pitchFamily="50" charset="-128"/>
                <a:ea typeface="HGP創英角ｺﾞｼｯｸUB" panose="020B0900000000000000" pitchFamily="50" charset="-128"/>
              </a:rPr>
              <a:t>49.4</a:t>
            </a:r>
            <a:r>
              <a:rPr lang="ja-JP" altLang="en-US" sz="1600">
                <a:solidFill>
                  <a:prstClr val="white"/>
                </a:solidFill>
                <a:latin typeface="HGP創英角ｺﾞｼｯｸUB" panose="020B0900000000000000" pitchFamily="50" charset="-128"/>
                <a:ea typeface="HGP創英角ｺﾞｼｯｸUB" panose="020B0900000000000000" pitchFamily="50" charset="-128"/>
              </a:rPr>
              <a:t>％</a:t>
            </a:r>
          </a:p>
        </p:txBody>
      </p:sp>
      <p:sp>
        <p:nvSpPr>
          <p:cNvPr id="88082" name="テキスト ボックス 27"/>
          <p:cNvSpPr txBox="1">
            <a:spLocks noChangeArrowheads="1"/>
          </p:cNvSpPr>
          <p:nvPr/>
        </p:nvSpPr>
        <p:spPr bwMode="auto">
          <a:xfrm>
            <a:off x="989013" y="3336925"/>
            <a:ext cx="827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ja-JP" sz="1600">
                <a:solidFill>
                  <a:prstClr val="white"/>
                </a:solidFill>
                <a:latin typeface="HGP創英角ｺﾞｼｯｸUB" panose="020B0900000000000000" pitchFamily="50" charset="-128"/>
                <a:ea typeface="HGP創英角ｺﾞｼｯｸUB" panose="020B0900000000000000" pitchFamily="50" charset="-128"/>
              </a:rPr>
              <a:t>37.1</a:t>
            </a:r>
            <a:r>
              <a:rPr lang="ja-JP" altLang="en-US" sz="1600">
                <a:solidFill>
                  <a:prstClr val="white"/>
                </a:solidFill>
                <a:latin typeface="HGP創英角ｺﾞｼｯｸUB" panose="020B0900000000000000" pitchFamily="50" charset="-128"/>
                <a:ea typeface="HGP創英角ｺﾞｼｯｸUB" panose="020B0900000000000000" pitchFamily="50" charset="-128"/>
              </a:rPr>
              <a:t>％</a:t>
            </a:r>
          </a:p>
        </p:txBody>
      </p:sp>
      <p:sp>
        <p:nvSpPr>
          <p:cNvPr id="2" name="テキスト ボックス 1">
            <a:extLst>
              <a:ext uri="{FF2B5EF4-FFF2-40B4-BE49-F238E27FC236}">
                <a16:creationId xmlns:a16="http://schemas.microsoft.com/office/drawing/2014/main" id="{023C5647-177B-D709-AC3B-ADE4999048E4}"/>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19</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908681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テキスト プレースホルダー 2"/>
          <p:cNvSpPr>
            <a:spLocks noGrp="1"/>
          </p:cNvSpPr>
          <p:nvPr>
            <p:ph type="body" sz="quarter" idx="14"/>
          </p:nvPr>
        </p:nvSpPr>
        <p:spPr bwMode="auto">
          <a:xfrm>
            <a:off x="484188" y="234950"/>
            <a:ext cx="6751637"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住民避難の実態</a:t>
            </a:r>
            <a:endParaRPr lang="en-US" altLang="ja-JP" sz="2400" b="1" dirty="0"/>
          </a:p>
        </p:txBody>
      </p:sp>
      <p:graphicFrame>
        <p:nvGraphicFramePr>
          <p:cNvPr id="35" name="グラフ 34"/>
          <p:cNvGraphicFramePr>
            <a:graphicFrameLocks/>
          </p:cNvGraphicFramePr>
          <p:nvPr/>
        </p:nvGraphicFramePr>
        <p:xfrm>
          <a:off x="-139468" y="1494503"/>
          <a:ext cx="4423096" cy="4693776"/>
        </p:xfrm>
        <a:graphic>
          <a:graphicData uri="http://schemas.openxmlformats.org/drawingml/2006/chart">
            <c:chart xmlns:c="http://schemas.openxmlformats.org/drawingml/2006/chart" xmlns:r="http://schemas.openxmlformats.org/officeDocument/2006/relationships" r:id="rId3"/>
          </a:graphicData>
        </a:graphic>
      </p:graphicFrame>
      <p:sp>
        <p:nvSpPr>
          <p:cNvPr id="36" name="テキスト ボックス 35"/>
          <p:cNvSpPr txBox="1"/>
          <p:nvPr/>
        </p:nvSpPr>
        <p:spPr>
          <a:xfrm>
            <a:off x="539552" y="908720"/>
            <a:ext cx="3089307" cy="338554"/>
          </a:xfrm>
          <a:prstGeom prst="rect">
            <a:avLst/>
          </a:prstGeom>
          <a:noFill/>
          <a:ln w="28575">
            <a:solidFill>
              <a:srgbClr val="70AD47">
                <a:lumMod val="50000"/>
              </a:srgbClr>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70AD47">
                    <a:lumMod val="50000"/>
                  </a:srgbClr>
                </a:solidFill>
                <a:effectLst/>
                <a:uLnTx/>
                <a:uFillTx/>
              </a:rPr>
              <a:t>平成３０年７月豪雨の際の避難率</a:t>
            </a:r>
          </a:p>
        </p:txBody>
      </p:sp>
      <p:sp>
        <p:nvSpPr>
          <p:cNvPr id="37" name="テキスト ボックス 36"/>
          <p:cNvSpPr txBox="1"/>
          <p:nvPr/>
        </p:nvSpPr>
        <p:spPr>
          <a:xfrm>
            <a:off x="5220072" y="908720"/>
            <a:ext cx="2948243" cy="338554"/>
          </a:xfrm>
          <a:prstGeom prst="rect">
            <a:avLst/>
          </a:prstGeom>
          <a:noFill/>
          <a:ln w="28575">
            <a:solidFill>
              <a:srgbClr val="70AD47">
                <a:lumMod val="50000"/>
              </a:srgbClr>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70AD47">
                    <a:lumMod val="50000"/>
                  </a:srgbClr>
                </a:solidFill>
                <a:effectLst/>
                <a:uLnTx/>
                <a:uFillTx/>
              </a:rPr>
              <a:t>令和３年８月豪雨の際の避難率</a:t>
            </a:r>
          </a:p>
        </p:txBody>
      </p:sp>
      <p:sp>
        <p:nvSpPr>
          <p:cNvPr id="38" name="円弧 37"/>
          <p:cNvSpPr/>
          <p:nvPr/>
        </p:nvSpPr>
        <p:spPr>
          <a:xfrm>
            <a:off x="671118" y="1786321"/>
            <a:ext cx="2936147" cy="3010831"/>
          </a:xfrm>
          <a:prstGeom prst="arc">
            <a:avLst>
              <a:gd name="adj1" fmla="val 16023809"/>
              <a:gd name="adj2" fmla="val 19167732"/>
            </a:avLst>
          </a:prstGeom>
          <a:noFill/>
          <a:ln w="38100" cap="flat" cmpd="sng" algn="ctr">
            <a:solidFill>
              <a:srgbClr val="FF0000"/>
            </a:solidFill>
            <a:prstDash val="solid"/>
            <a:miter lim="800000"/>
            <a:headEnd type="arrow" w="sm" len="sm"/>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9" name="テキスト ボックス 38"/>
          <p:cNvSpPr txBox="1"/>
          <p:nvPr/>
        </p:nvSpPr>
        <p:spPr>
          <a:xfrm>
            <a:off x="2459356" y="1362254"/>
            <a:ext cx="1904689" cy="338554"/>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実質的避難率：</a:t>
            </a:r>
            <a:r>
              <a:rPr lang="en-US" altLang="ja-JP" sz="1600" dirty="0">
                <a:solidFill>
                  <a:srgbClr val="FF0000"/>
                </a:solidFill>
                <a:latin typeface="HGP創英角ｺﾞｼｯｸUB" panose="020B0900000000000000" pitchFamily="50" charset="-128"/>
                <a:ea typeface="HGP創英角ｺﾞｼｯｸUB" panose="020B0900000000000000" pitchFamily="50" charset="-128"/>
              </a:rPr>
              <a:t>13.1</a:t>
            </a: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a:t>
            </a:r>
          </a:p>
        </p:txBody>
      </p:sp>
      <p:sp>
        <p:nvSpPr>
          <p:cNvPr id="40" name="テキスト ボックス 39"/>
          <p:cNvSpPr txBox="1"/>
          <p:nvPr/>
        </p:nvSpPr>
        <p:spPr>
          <a:xfrm>
            <a:off x="2885593" y="4622889"/>
            <a:ext cx="721672" cy="276999"/>
          </a:xfrm>
          <a:prstGeom prst="rect">
            <a:avLst/>
          </a:prstGeom>
          <a:noFill/>
        </p:spPr>
        <p:txBody>
          <a:bodyPr wrap="none" rtlCol="0">
            <a:spAutoFit/>
          </a:bodyPr>
          <a:lstStyle/>
          <a:p>
            <a:r>
              <a:rPr lang="en-US" altLang="ja-JP" sz="1200" dirty="0">
                <a:solidFill>
                  <a:prstClr val="black"/>
                </a:solidFill>
                <a:latin typeface="Meiryo UI" panose="020B0604030504040204" pitchFamily="50" charset="-128"/>
                <a:ea typeface="Meiryo UI" panose="020B0604030504040204" pitchFamily="50" charset="-128"/>
              </a:rPr>
              <a:t>n</a:t>
            </a:r>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275</a:t>
            </a:r>
            <a:endParaRPr lang="ja-JP" altLang="en-US" sz="1200" dirty="0">
              <a:solidFill>
                <a:prstClr val="black"/>
              </a:solidFill>
              <a:latin typeface="Meiryo UI" panose="020B0604030504040204" pitchFamily="50" charset="-128"/>
              <a:ea typeface="Meiryo UI" panose="020B0604030504040204" pitchFamily="50" charset="-128"/>
            </a:endParaRPr>
          </a:p>
        </p:txBody>
      </p:sp>
      <p:graphicFrame>
        <p:nvGraphicFramePr>
          <p:cNvPr id="41" name="グラフ 40"/>
          <p:cNvGraphicFramePr>
            <a:graphicFrameLocks/>
          </p:cNvGraphicFramePr>
          <p:nvPr/>
        </p:nvGraphicFramePr>
        <p:xfrm>
          <a:off x="4862129" y="1498562"/>
          <a:ext cx="3677863" cy="3997490"/>
        </p:xfrm>
        <a:graphic>
          <a:graphicData uri="http://schemas.openxmlformats.org/drawingml/2006/chart">
            <c:chart xmlns:c="http://schemas.openxmlformats.org/drawingml/2006/chart" xmlns:r="http://schemas.openxmlformats.org/officeDocument/2006/relationships" r:id="rId4"/>
          </a:graphicData>
        </a:graphic>
      </p:graphicFrame>
      <p:sp>
        <p:nvSpPr>
          <p:cNvPr id="42" name="円弧 41"/>
          <p:cNvSpPr/>
          <p:nvPr/>
        </p:nvSpPr>
        <p:spPr>
          <a:xfrm>
            <a:off x="5315628" y="1786321"/>
            <a:ext cx="2936147" cy="3010831"/>
          </a:xfrm>
          <a:prstGeom prst="arc">
            <a:avLst>
              <a:gd name="adj1" fmla="val 16023809"/>
              <a:gd name="adj2" fmla="val 17314489"/>
            </a:avLst>
          </a:prstGeom>
          <a:noFill/>
          <a:ln w="38100" cap="flat" cmpd="sng" algn="ctr">
            <a:solidFill>
              <a:srgbClr val="FF0000"/>
            </a:solidFill>
            <a:prstDash val="solid"/>
            <a:miter lim="800000"/>
            <a:headEnd type="arrow" w="sm" len="sm"/>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3" name="テキスト ボックス 42"/>
          <p:cNvSpPr txBox="1"/>
          <p:nvPr/>
        </p:nvSpPr>
        <p:spPr>
          <a:xfrm>
            <a:off x="7045627" y="1362254"/>
            <a:ext cx="1774845" cy="338554"/>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実質的避難率：</a:t>
            </a:r>
            <a:r>
              <a:rPr lang="en-US" altLang="ja-JP" sz="1600" dirty="0">
                <a:solidFill>
                  <a:srgbClr val="FF0000"/>
                </a:solidFill>
                <a:latin typeface="HGP創英角ｺﾞｼｯｸUB" panose="020B0900000000000000" pitchFamily="50" charset="-128"/>
                <a:ea typeface="HGP創英角ｺﾞｼｯｸUB" panose="020B0900000000000000" pitchFamily="50" charset="-128"/>
              </a:rPr>
              <a:t>5.7</a:t>
            </a: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a:t>
            </a:r>
          </a:p>
        </p:txBody>
      </p:sp>
      <p:sp>
        <p:nvSpPr>
          <p:cNvPr id="44" name="テキスト ボックス 43"/>
          <p:cNvSpPr txBox="1"/>
          <p:nvPr/>
        </p:nvSpPr>
        <p:spPr>
          <a:xfrm>
            <a:off x="7530103" y="4622889"/>
            <a:ext cx="872355" cy="276999"/>
          </a:xfrm>
          <a:prstGeom prst="rect">
            <a:avLst/>
          </a:prstGeom>
          <a:noFill/>
        </p:spPr>
        <p:txBody>
          <a:bodyPr wrap="none" rtlCol="0">
            <a:spAutoFit/>
          </a:bodyPr>
          <a:lstStyle/>
          <a:p>
            <a:r>
              <a:rPr lang="en-US" altLang="ja-JP" sz="1200" dirty="0">
                <a:solidFill>
                  <a:prstClr val="black"/>
                </a:solidFill>
                <a:latin typeface="Meiryo UI" panose="020B0604030504040204" pitchFamily="50" charset="-128"/>
                <a:ea typeface="Meiryo UI" panose="020B0604030504040204" pitchFamily="50" charset="-128"/>
              </a:rPr>
              <a:t>n</a:t>
            </a:r>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2,066</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45" name="テキスト ボックス 17"/>
          <p:cNvSpPr txBox="1"/>
          <p:nvPr/>
        </p:nvSpPr>
        <p:spPr>
          <a:xfrm>
            <a:off x="5956230" y="3572808"/>
            <a:ext cx="82747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600" dirty="0">
                <a:solidFill>
                  <a:prstClr val="white"/>
                </a:solidFill>
                <a:latin typeface="HGP創英角ｺﾞｼｯｸUB" panose="020B0900000000000000" pitchFamily="50" charset="-128"/>
                <a:ea typeface="HGP創英角ｺﾞｼｯｸUB" panose="020B0900000000000000" pitchFamily="50" charset="-128"/>
              </a:rPr>
              <a:t>94.3</a:t>
            </a:r>
            <a:r>
              <a:rPr lang="ja-JP" altLang="en-US" sz="1600" dirty="0">
                <a:solidFill>
                  <a:prstClr val="white"/>
                </a:solidFill>
                <a:latin typeface="HGP創英角ｺﾞｼｯｸUB" panose="020B0900000000000000" pitchFamily="50" charset="-128"/>
                <a:ea typeface="HGP創英角ｺﾞｼｯｸUB" panose="020B0900000000000000" pitchFamily="50" charset="-128"/>
              </a:rPr>
              <a:t>％</a:t>
            </a:r>
          </a:p>
        </p:txBody>
      </p:sp>
      <p:sp>
        <p:nvSpPr>
          <p:cNvPr id="46" name="テキスト ボックス 45"/>
          <p:cNvSpPr txBox="1"/>
          <p:nvPr/>
        </p:nvSpPr>
        <p:spPr>
          <a:xfrm>
            <a:off x="126684" y="6284782"/>
            <a:ext cx="4428000" cy="430887"/>
          </a:xfrm>
          <a:prstGeom prst="rect">
            <a:avLst/>
          </a:prstGeom>
          <a:solidFill>
            <a:schemeClr val="bg1"/>
          </a:solidFill>
          <a:ln>
            <a:solidFill>
              <a:sysClr val="windowText" lastClr="000000"/>
            </a:solidFill>
            <a:prstDash val="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広島県内在住のインターネットモニター（成人男女）に対してアンケート調査</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有効回答（</a:t>
            </a:r>
            <a:r>
              <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2,037</a:t>
            </a: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）のうち，土砂災害警戒区域内に居住する方のみ抽出</a:t>
            </a:r>
          </a:p>
        </p:txBody>
      </p:sp>
      <p:sp>
        <p:nvSpPr>
          <p:cNvPr id="47" name="テキスト ボックス 46"/>
          <p:cNvSpPr txBox="1"/>
          <p:nvPr/>
        </p:nvSpPr>
        <p:spPr>
          <a:xfrm>
            <a:off x="4736994" y="6284782"/>
            <a:ext cx="4320000" cy="430887"/>
          </a:xfrm>
          <a:prstGeom prst="rect">
            <a:avLst/>
          </a:prstGeom>
          <a:solidFill>
            <a:schemeClr val="bg1"/>
          </a:solidFill>
          <a:ln>
            <a:solidFill>
              <a:sysClr val="windowText" lastClr="000000"/>
            </a:solidFill>
            <a:prstDash val="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広島県内の土砂災害警戒区域内に居住する</a:t>
            </a:r>
            <a:r>
              <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18</a:t>
            </a: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歳以上の男女</a:t>
            </a:r>
            <a:r>
              <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5000</a:t>
            </a: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人に対しアンケート用紙を郵送することにより調査（回答率</a:t>
            </a:r>
            <a:r>
              <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55.2</a:t>
            </a: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p>
        </p:txBody>
      </p:sp>
      <p:sp>
        <p:nvSpPr>
          <p:cNvPr id="2" name="テキスト ボックス 1">
            <a:extLst>
              <a:ext uri="{FF2B5EF4-FFF2-40B4-BE49-F238E27FC236}">
                <a16:creationId xmlns:a16="http://schemas.microsoft.com/office/drawing/2014/main" id="{DBD41AE0-2FCE-4F12-3697-C99055632460}"/>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20</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706904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3A7602DF-90D8-81EC-48B4-A5780A7BDA11}"/>
              </a:ext>
            </a:extLst>
          </p:cNvPr>
          <p:cNvSpPr>
            <a:spLocks noGrp="1"/>
          </p:cNvSpPr>
          <p:nvPr>
            <p:ph type="body" sz="quarter" idx="14"/>
          </p:nvPr>
        </p:nvSpPr>
        <p:spPr bwMode="auto">
          <a:xfrm>
            <a:off x="484188" y="234950"/>
            <a:ext cx="7112148"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土砂災害リスクの更なる理解向上に向けた取り組み</a:t>
            </a:r>
            <a:endParaRPr lang="en-US" altLang="ja-JP" sz="2400" b="1" dirty="0"/>
          </a:p>
        </p:txBody>
      </p:sp>
      <p:sp>
        <p:nvSpPr>
          <p:cNvPr id="74756" name="テキスト ボックス 4">
            <a:extLst>
              <a:ext uri="{FF2B5EF4-FFF2-40B4-BE49-F238E27FC236}">
                <a16:creationId xmlns:a16="http://schemas.microsoft.com/office/drawing/2014/main" id="{0BB845C7-3A06-0BC3-CBFA-9F87A5CE30D1}"/>
              </a:ext>
            </a:extLst>
          </p:cNvPr>
          <p:cNvSpPr txBox="1">
            <a:spLocks noChangeArrowheads="1"/>
          </p:cNvSpPr>
          <p:nvPr/>
        </p:nvSpPr>
        <p:spPr bwMode="auto">
          <a:xfrm>
            <a:off x="362450" y="913472"/>
            <a:ext cx="8193088" cy="1077218"/>
          </a:xfrm>
          <a:prstGeom prst="rect">
            <a:avLst/>
          </a:prstGeom>
          <a:solidFill>
            <a:schemeClr val="bg1"/>
          </a:solidFill>
          <a:ln w="9525">
            <a:solidFill>
              <a:srgbClr val="C00000"/>
            </a:solidFill>
            <a:prstDash val="dash"/>
            <a:miter lim="800000"/>
            <a:headEnd/>
            <a:tailEnd/>
          </a:ln>
        </p:spPr>
        <p:txBody>
          <a:bodyPr>
            <a:spAutoFit/>
          </a:bodyPr>
          <a:lstStyle>
            <a:lvl1pPr marL="285750" indent="-285750">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buFontTx/>
              <a:buChar char="○"/>
              <a:defRPr/>
            </a:pPr>
            <a:r>
              <a:rPr lang="ja-JP" altLang="en-US" sz="1600" dirty="0">
                <a:latin typeface="Meiryo UI" panose="020B0604030504040204" pitchFamily="50" charset="-128"/>
                <a:ea typeface="Meiryo UI" panose="020B0604030504040204" pitchFamily="50" charset="-128"/>
              </a:rPr>
              <a:t>「土砂災害ポータルひろしま（スマホ版）」のＡＲ表示の機能向上を図り，画面内の警戒区域情報から，土砂災害警戒情報が発表されている地区であることをアラート表示できるようにする。</a:t>
            </a:r>
            <a:endParaRPr lang="en-US" altLang="ja-JP" sz="1600" dirty="0">
              <a:latin typeface="Meiryo UI" panose="020B0604030504040204" pitchFamily="50" charset="-128"/>
              <a:ea typeface="Meiryo UI" panose="020B0604030504040204" pitchFamily="50" charset="-128"/>
            </a:endParaRPr>
          </a:p>
          <a:p>
            <a:pPr eaLnBrk="1" hangingPunct="1">
              <a:buFontTx/>
              <a:buChar char="○"/>
              <a:defRPr/>
            </a:pPr>
            <a:r>
              <a:rPr lang="ja-JP" altLang="en-US" sz="1600" dirty="0">
                <a:latin typeface="Meiryo UI" panose="020B0604030504040204" pitchFamily="50" charset="-128"/>
                <a:ea typeface="Meiryo UI" panose="020B0604030504040204" pitchFamily="50" charset="-128"/>
              </a:rPr>
              <a:t>雨量判定図に過去の災害の事例を重ねることにより、現状の災害リスクを可視化し、住民の自律的な避難行動の促進を図る。</a:t>
            </a:r>
          </a:p>
        </p:txBody>
      </p:sp>
      <p:pic>
        <p:nvPicPr>
          <p:cNvPr id="64520" name="図 1">
            <a:extLst>
              <a:ext uri="{FF2B5EF4-FFF2-40B4-BE49-F238E27FC236}">
                <a16:creationId xmlns:a16="http://schemas.microsoft.com/office/drawing/2014/main" id="{5CA6A341-B36D-B9B5-315B-68BFCE1F1B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653" y="2204864"/>
            <a:ext cx="4129630" cy="33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77F505AD-575A-97C1-32E0-029E919FAD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55302"/>
          <a:stretch/>
        </p:blipFill>
        <p:spPr>
          <a:xfrm>
            <a:off x="4441097" y="2204864"/>
            <a:ext cx="4630895" cy="2697068"/>
          </a:xfrm>
          <a:prstGeom prst="rect">
            <a:avLst/>
          </a:prstGeom>
        </p:spPr>
      </p:pic>
      <p:sp>
        <p:nvSpPr>
          <p:cNvPr id="4" name="コンテンツ プレースホルダー 2">
            <a:extLst>
              <a:ext uri="{FF2B5EF4-FFF2-40B4-BE49-F238E27FC236}">
                <a16:creationId xmlns:a16="http://schemas.microsoft.com/office/drawing/2014/main" id="{57A92377-BA66-666D-F3B6-6AFDDA2EDF59}"/>
              </a:ext>
            </a:extLst>
          </p:cNvPr>
          <p:cNvSpPr txBox="1">
            <a:spLocks/>
          </p:cNvSpPr>
          <p:nvPr/>
        </p:nvSpPr>
        <p:spPr>
          <a:xfrm>
            <a:off x="6738483" y="4953731"/>
            <a:ext cx="1852404" cy="1040394"/>
          </a:xfrm>
          <a:prstGeom prst="rect">
            <a:avLst/>
          </a:prstGeom>
          <a:solidFill>
            <a:schemeClr val="bg1"/>
          </a:solidFill>
          <a:ln>
            <a:solidFill>
              <a:schemeClr val="tx1"/>
            </a:solidFill>
          </a:ln>
        </p:spPr>
        <p:txBody>
          <a:bodyPr>
            <a:normAutofit/>
          </a:bodyPr>
          <a:lstStyle>
            <a:lvl1pPr marL="341313" indent="-341313" algn="l" defTabSz="912813"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1" indent="0">
              <a:buFont typeface="Arial" panose="020B0604020202020204" pitchFamily="34" charset="0"/>
              <a:buNone/>
            </a:pPr>
            <a:r>
              <a:rPr lang="ja-JP" altLang="en-US" sz="1050" dirty="0"/>
              <a:t>対象災害</a:t>
            </a:r>
            <a:r>
              <a:rPr lang="en-US" altLang="ja-JP" sz="1050" dirty="0"/>
              <a:t>(</a:t>
            </a:r>
            <a:r>
              <a:rPr lang="ja-JP" altLang="en-US" sz="1050" dirty="0"/>
              <a:t>例</a:t>
            </a:r>
            <a:r>
              <a:rPr lang="en-US" altLang="ja-JP" sz="1050" dirty="0"/>
              <a:t>)</a:t>
            </a:r>
          </a:p>
          <a:p>
            <a:pPr marL="269875" lvl="2" indent="-179388"/>
            <a:r>
              <a:rPr lang="ja-JP" altLang="en-US" sz="1000" dirty="0"/>
              <a:t>平成</a:t>
            </a:r>
            <a:r>
              <a:rPr lang="en-US" altLang="ja-JP" sz="1000" dirty="0"/>
              <a:t>11</a:t>
            </a:r>
            <a:r>
              <a:rPr lang="ja-JP" altLang="en-US" sz="1000" dirty="0"/>
              <a:t>年</a:t>
            </a:r>
            <a:r>
              <a:rPr lang="en-US" altLang="ja-JP" sz="1000" dirty="0"/>
              <a:t>6.29</a:t>
            </a:r>
            <a:r>
              <a:rPr lang="ja-JP" altLang="en-US" sz="1000" dirty="0"/>
              <a:t>広島災害</a:t>
            </a:r>
            <a:endParaRPr lang="en-US" altLang="ja-JP" sz="1000" dirty="0"/>
          </a:p>
          <a:p>
            <a:pPr marL="269875" lvl="2" indent="-179388"/>
            <a:r>
              <a:rPr lang="ja-JP" altLang="en-US" sz="1000" dirty="0"/>
              <a:t>平成</a:t>
            </a:r>
            <a:r>
              <a:rPr lang="en-US" altLang="ja-JP" sz="1000" dirty="0"/>
              <a:t>22</a:t>
            </a:r>
            <a:r>
              <a:rPr lang="ja-JP" altLang="en-US" sz="1000" dirty="0"/>
              <a:t>年庄原災害</a:t>
            </a:r>
            <a:endParaRPr lang="en-US" altLang="ja-JP" sz="1000" dirty="0"/>
          </a:p>
          <a:p>
            <a:pPr marL="269875" lvl="2" indent="-179388"/>
            <a:r>
              <a:rPr lang="ja-JP" altLang="en-US" sz="1000" dirty="0"/>
              <a:t>平成</a:t>
            </a:r>
            <a:r>
              <a:rPr lang="en-US" altLang="ja-JP" sz="1000" dirty="0"/>
              <a:t>26</a:t>
            </a:r>
            <a:r>
              <a:rPr lang="ja-JP" altLang="en-US" sz="1000" dirty="0"/>
              <a:t>年</a:t>
            </a:r>
            <a:r>
              <a:rPr lang="en-US" altLang="ja-JP" sz="1000" dirty="0"/>
              <a:t>8.20</a:t>
            </a:r>
            <a:r>
              <a:rPr lang="ja-JP" altLang="en-US" sz="1000" dirty="0"/>
              <a:t>広島災害</a:t>
            </a:r>
            <a:endParaRPr lang="en-US" altLang="ja-JP" sz="1000" dirty="0"/>
          </a:p>
          <a:p>
            <a:pPr marL="269875" lvl="2" indent="-179388"/>
            <a:r>
              <a:rPr lang="ja-JP" altLang="en-US" sz="1000" dirty="0"/>
              <a:t>平成</a:t>
            </a:r>
            <a:r>
              <a:rPr lang="en-US" altLang="ja-JP" sz="1000" dirty="0"/>
              <a:t>30</a:t>
            </a:r>
            <a:r>
              <a:rPr lang="ja-JP" altLang="en-US" sz="1000" dirty="0"/>
              <a:t>年</a:t>
            </a:r>
            <a:r>
              <a:rPr lang="en-US" altLang="ja-JP" sz="1000" dirty="0"/>
              <a:t>7</a:t>
            </a:r>
            <a:r>
              <a:rPr lang="ja-JP" altLang="en-US" sz="1000" dirty="0"/>
              <a:t>月豪雨災害</a:t>
            </a:r>
          </a:p>
        </p:txBody>
      </p:sp>
      <p:sp>
        <p:nvSpPr>
          <p:cNvPr id="5" name="テキスト ボックス 4">
            <a:extLst>
              <a:ext uri="{FF2B5EF4-FFF2-40B4-BE49-F238E27FC236}">
                <a16:creationId xmlns:a16="http://schemas.microsoft.com/office/drawing/2014/main" id="{24AF0AA0-3983-9C71-6C06-DE154023CA85}"/>
              </a:ext>
            </a:extLst>
          </p:cNvPr>
          <p:cNvSpPr txBox="1"/>
          <p:nvPr/>
        </p:nvSpPr>
        <p:spPr>
          <a:xfrm>
            <a:off x="4454810" y="4974706"/>
            <a:ext cx="2061680" cy="738664"/>
          </a:xfrm>
          <a:prstGeom prst="rect">
            <a:avLst/>
          </a:prstGeom>
          <a:solidFill>
            <a:schemeClr val="bg1"/>
          </a:solidFill>
          <a:ln w="19050">
            <a:solidFill>
              <a:srgbClr val="FF0000"/>
            </a:solidFill>
          </a:ln>
        </p:spPr>
        <p:txBody>
          <a:bodyPr wrap="square" lIns="90000" tIns="0" rIns="90000" bIns="0" rtlCol="0">
            <a:spAutoFit/>
          </a:bodyPr>
          <a:lstStyle/>
          <a:p>
            <a:pPr>
              <a:buFontTx/>
              <a:buNone/>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★過去の大規模災害時のスネークラインを重ねて表示することで、災害リスクの理解向上に寄与</a:t>
            </a:r>
          </a:p>
        </p:txBody>
      </p:sp>
      <p:cxnSp>
        <p:nvCxnSpPr>
          <p:cNvPr id="6" name="直線矢印コネクタ 5">
            <a:extLst>
              <a:ext uri="{FF2B5EF4-FFF2-40B4-BE49-F238E27FC236}">
                <a16:creationId xmlns:a16="http://schemas.microsoft.com/office/drawing/2014/main" id="{76D478ED-290A-DD2D-C2FD-CF84DED83F6A}"/>
              </a:ext>
            </a:extLst>
          </p:cNvPr>
          <p:cNvCxnSpPr>
            <a:cxnSpLocks/>
          </p:cNvCxnSpPr>
          <p:nvPr/>
        </p:nvCxnSpPr>
        <p:spPr>
          <a:xfrm flipH="1" flipV="1">
            <a:off x="5894970" y="3965828"/>
            <a:ext cx="216024" cy="987903"/>
          </a:xfrm>
          <a:prstGeom prst="straightConnector1">
            <a:avLst/>
          </a:prstGeom>
          <a:ln w="19050">
            <a:solidFill>
              <a:srgbClr val="FF0000"/>
            </a:solidFill>
            <a:tailEnd type="arrow" w="sm" len="sm"/>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85CD4EE-745F-4D58-E030-43332C645EE6}"/>
              </a:ext>
            </a:extLst>
          </p:cNvPr>
          <p:cNvSpPr txBox="1"/>
          <p:nvPr/>
        </p:nvSpPr>
        <p:spPr>
          <a:xfrm>
            <a:off x="-252536" y="6073047"/>
            <a:ext cx="4860032" cy="338554"/>
          </a:xfrm>
          <a:prstGeom prst="rect">
            <a:avLst/>
          </a:prstGeom>
          <a:noFill/>
        </p:spPr>
        <p:txBody>
          <a:bodyPr wrap="square" rtlCol="0">
            <a:spAutoFit/>
          </a:bodyPr>
          <a:lstStyle/>
          <a:p>
            <a:pPr algn="ct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AR</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画面における土砂災害警戒情報の表示</a:t>
            </a:r>
          </a:p>
        </p:txBody>
      </p:sp>
      <p:sp>
        <p:nvSpPr>
          <p:cNvPr id="10" name="テキスト ボックス 9">
            <a:extLst>
              <a:ext uri="{FF2B5EF4-FFF2-40B4-BE49-F238E27FC236}">
                <a16:creationId xmlns:a16="http://schemas.microsoft.com/office/drawing/2014/main" id="{FE6F8A76-B7DB-A2CA-0866-FE6BBACDAA45}"/>
              </a:ext>
            </a:extLst>
          </p:cNvPr>
          <p:cNvSpPr txBox="1"/>
          <p:nvPr/>
        </p:nvSpPr>
        <p:spPr>
          <a:xfrm>
            <a:off x="4188883" y="6097672"/>
            <a:ext cx="4860032" cy="338554"/>
          </a:xfrm>
          <a:prstGeom prst="rect">
            <a:avLst/>
          </a:prstGeom>
          <a:no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過去の大規模災害時のスネークラインの表示</a:t>
            </a:r>
          </a:p>
        </p:txBody>
      </p:sp>
      <p:sp>
        <p:nvSpPr>
          <p:cNvPr id="3" name="テキスト ボックス 2">
            <a:extLst>
              <a:ext uri="{FF2B5EF4-FFF2-40B4-BE49-F238E27FC236}">
                <a16:creationId xmlns:a16="http://schemas.microsoft.com/office/drawing/2014/main" id="{C566AF97-D74E-E293-AF6B-0B6EDF76DC98}"/>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21</a:t>
            </a:fld>
            <a:endParaRPr kumimoji="1" lang="ja-JP" altLang="en-US" sz="1100" dirty="0">
              <a:ea typeface="Meiryo UI" panose="020B0604030504040204" pitchFamily="50" charset="-128"/>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テキスト プレースホルダー 2">
            <a:extLst>
              <a:ext uri="{FF2B5EF4-FFF2-40B4-BE49-F238E27FC236}">
                <a16:creationId xmlns:a16="http://schemas.microsoft.com/office/drawing/2014/main" id="{A8EB47DE-E846-B836-8778-25D9034E9867}"/>
              </a:ext>
            </a:extLst>
          </p:cNvPr>
          <p:cNvSpPr>
            <a:spLocks noGrp="1"/>
          </p:cNvSpPr>
          <p:nvPr>
            <p:ph type="body" sz="quarter" idx="14"/>
          </p:nvPr>
        </p:nvSpPr>
        <p:spPr bwMode="auto">
          <a:xfrm>
            <a:off x="484188" y="234950"/>
            <a:ext cx="60420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報道機関等と連携した発信の強化</a:t>
            </a:r>
            <a:endParaRPr lang="en-US" altLang="ja-JP" sz="2400" b="1" dirty="0"/>
          </a:p>
        </p:txBody>
      </p:sp>
      <p:sp>
        <p:nvSpPr>
          <p:cNvPr id="91139" name="Rectangle 10">
            <a:extLst>
              <a:ext uri="{FF2B5EF4-FFF2-40B4-BE49-F238E27FC236}">
                <a16:creationId xmlns:a16="http://schemas.microsoft.com/office/drawing/2014/main" id="{DC7AF31E-D9E3-9E88-3716-EEF3F9CEB477}"/>
              </a:ext>
            </a:extLst>
          </p:cNvPr>
          <p:cNvSpPr>
            <a:spLocks noChangeArrowheads="1"/>
          </p:cNvSpPr>
          <p:nvPr/>
        </p:nvSpPr>
        <p:spPr bwMode="auto">
          <a:xfrm>
            <a:off x="8393113" y="6685806"/>
            <a:ext cx="731837" cy="1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endParaRPr lang="en-US" altLang="ja-JP" sz="2000"/>
          </a:p>
        </p:txBody>
      </p:sp>
      <p:graphicFrame>
        <p:nvGraphicFramePr>
          <p:cNvPr id="46" name="表 45">
            <a:extLst>
              <a:ext uri="{FF2B5EF4-FFF2-40B4-BE49-F238E27FC236}">
                <a16:creationId xmlns:a16="http://schemas.microsoft.com/office/drawing/2014/main" id="{79519881-2690-01AA-CD41-3A3E99895687}"/>
              </a:ext>
            </a:extLst>
          </p:cNvPr>
          <p:cNvGraphicFramePr>
            <a:graphicFrameLocks noGrp="1"/>
          </p:cNvGraphicFramePr>
          <p:nvPr/>
        </p:nvGraphicFramePr>
        <p:xfrm>
          <a:off x="9409113" y="1916113"/>
          <a:ext cx="2366962" cy="2454272"/>
        </p:xfrm>
        <a:graphic>
          <a:graphicData uri="http://schemas.openxmlformats.org/drawingml/2006/table">
            <a:tbl>
              <a:tblPr firstRow="1" bandRow="1">
                <a:tableStyleId>{21E4AEA4-8DFA-4A89-87EB-49C32662AFE0}</a:tableStyleId>
              </a:tblPr>
              <a:tblGrid>
                <a:gridCol w="2366962">
                  <a:extLst>
                    <a:ext uri="{9D8B030D-6E8A-4147-A177-3AD203B41FA5}">
                      <a16:colId xmlns:a16="http://schemas.microsoft.com/office/drawing/2014/main" val="20000"/>
                    </a:ext>
                  </a:extLst>
                </a:gridCol>
              </a:tblGrid>
              <a:tr h="306784">
                <a:tc>
                  <a:txBody>
                    <a:bodyPr/>
                    <a:lstStyle/>
                    <a:p>
                      <a:pPr algn="ctr">
                        <a:lnSpc>
                          <a:spcPct val="100000"/>
                        </a:lnSpc>
                        <a:spcBef>
                          <a:spcPts val="0"/>
                        </a:spcBef>
                      </a:pPr>
                      <a:r>
                        <a:rPr kumimoji="1" lang="ja-JP" altLang="en-US" sz="1400" dirty="0"/>
                        <a:t>掲示先</a:t>
                      </a:r>
                    </a:p>
                  </a:txBody>
                  <a:tcPr marL="35990" marR="35990" marT="53992" marB="0" anchor="ctr"/>
                </a:tc>
                <a:extLst>
                  <a:ext uri="{0D108BD9-81ED-4DB2-BD59-A6C34878D82A}">
                    <a16:rowId xmlns:a16="http://schemas.microsoft.com/office/drawing/2014/main" val="10000"/>
                  </a:ext>
                </a:extLst>
              </a:tr>
              <a:tr h="306784">
                <a:tc>
                  <a:txBody>
                    <a:bodyPr/>
                    <a:lstStyle/>
                    <a:p>
                      <a:pPr algn="ctr">
                        <a:lnSpc>
                          <a:spcPct val="100000"/>
                        </a:lnSpc>
                      </a:pPr>
                      <a:r>
                        <a:rPr kumimoji="1" lang="ja-JP" altLang="en-US" sz="1300" dirty="0"/>
                        <a:t>市内電車</a:t>
                      </a:r>
                    </a:p>
                  </a:txBody>
                  <a:tcPr marL="35990" marR="35990" marT="53992" marB="0" anchor="ctr"/>
                </a:tc>
                <a:extLst>
                  <a:ext uri="{0D108BD9-81ED-4DB2-BD59-A6C34878D82A}">
                    <a16:rowId xmlns:a16="http://schemas.microsoft.com/office/drawing/2014/main" val="10001"/>
                  </a:ext>
                </a:extLst>
              </a:tr>
              <a:tr h="3067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t>ＪＲ西日本</a:t>
                      </a:r>
                    </a:p>
                  </a:txBody>
                  <a:tcPr marL="35990" marR="35990" marT="53992" marB="0" anchor="ctr"/>
                </a:tc>
                <a:extLst>
                  <a:ext uri="{0D108BD9-81ED-4DB2-BD59-A6C34878D82A}">
                    <a16:rowId xmlns:a16="http://schemas.microsoft.com/office/drawing/2014/main" val="10002"/>
                  </a:ext>
                </a:extLst>
              </a:tr>
              <a:tr h="306784">
                <a:tc>
                  <a:txBody>
                    <a:bodyPr/>
                    <a:lstStyle/>
                    <a:p>
                      <a:pPr algn="ctr">
                        <a:lnSpc>
                          <a:spcPct val="100000"/>
                        </a:lnSpc>
                      </a:pPr>
                      <a:r>
                        <a:rPr kumimoji="1" lang="ja-JP" altLang="en-US" sz="1300" dirty="0"/>
                        <a:t>県内バス</a:t>
                      </a:r>
                    </a:p>
                  </a:txBody>
                  <a:tcPr marL="35990" marR="35990" marT="53992" marB="0" anchor="ctr"/>
                </a:tc>
                <a:extLst>
                  <a:ext uri="{0D108BD9-81ED-4DB2-BD59-A6C34878D82A}">
                    <a16:rowId xmlns:a16="http://schemas.microsoft.com/office/drawing/2014/main" val="10003"/>
                  </a:ext>
                </a:extLst>
              </a:tr>
              <a:tr h="306784">
                <a:tc>
                  <a:txBody>
                    <a:bodyPr/>
                    <a:lstStyle/>
                    <a:p>
                      <a:pPr algn="ctr">
                        <a:lnSpc>
                          <a:spcPct val="100000"/>
                        </a:lnSpc>
                      </a:pPr>
                      <a:r>
                        <a:rPr kumimoji="1" lang="ja-JP" altLang="en-US" sz="1300" dirty="0"/>
                        <a:t>病　　院</a:t>
                      </a:r>
                    </a:p>
                  </a:txBody>
                  <a:tcPr marL="35990" marR="35990" marT="53992" marB="0" anchor="ctr"/>
                </a:tc>
                <a:extLst>
                  <a:ext uri="{0D108BD9-81ED-4DB2-BD59-A6C34878D82A}">
                    <a16:rowId xmlns:a16="http://schemas.microsoft.com/office/drawing/2014/main" val="10004"/>
                  </a:ext>
                </a:extLst>
              </a:tr>
              <a:tr h="306784">
                <a:tc>
                  <a:txBody>
                    <a:bodyPr/>
                    <a:lstStyle/>
                    <a:p>
                      <a:pPr algn="ctr">
                        <a:lnSpc>
                          <a:spcPct val="100000"/>
                        </a:lnSpc>
                      </a:pPr>
                      <a:r>
                        <a:rPr kumimoji="1" lang="ja-JP" altLang="en-US" sz="1300" dirty="0"/>
                        <a:t>小売店等</a:t>
                      </a:r>
                    </a:p>
                  </a:txBody>
                  <a:tcPr marL="35990" marR="35990" marT="53992" marB="0" anchor="ctr"/>
                </a:tc>
                <a:extLst>
                  <a:ext uri="{0D108BD9-81ED-4DB2-BD59-A6C34878D82A}">
                    <a16:rowId xmlns:a16="http://schemas.microsoft.com/office/drawing/2014/main" val="10005"/>
                  </a:ext>
                </a:extLst>
              </a:tr>
              <a:tr h="306784">
                <a:tc>
                  <a:txBody>
                    <a:bodyPr/>
                    <a:lstStyle/>
                    <a:p>
                      <a:pPr algn="ctr">
                        <a:lnSpc>
                          <a:spcPct val="100000"/>
                        </a:lnSpc>
                      </a:pPr>
                      <a:r>
                        <a:rPr kumimoji="1" lang="ja-JP" altLang="en-US" sz="1300" dirty="0"/>
                        <a:t>中・高等学校</a:t>
                      </a:r>
                    </a:p>
                  </a:txBody>
                  <a:tcPr marL="35990" marR="35990" marT="53992" marB="0" anchor="ctr"/>
                </a:tc>
                <a:extLst>
                  <a:ext uri="{0D108BD9-81ED-4DB2-BD59-A6C34878D82A}">
                    <a16:rowId xmlns:a16="http://schemas.microsoft.com/office/drawing/2014/main" val="10006"/>
                  </a:ext>
                </a:extLst>
              </a:tr>
              <a:tr h="306784">
                <a:tc>
                  <a:txBody>
                    <a:bodyPr/>
                    <a:lstStyle/>
                    <a:p>
                      <a:pPr algn="ctr">
                        <a:lnSpc>
                          <a:spcPct val="100000"/>
                        </a:lnSpc>
                      </a:pPr>
                      <a:r>
                        <a:rPr kumimoji="1" lang="ja-JP" altLang="en-US" sz="1300" dirty="0"/>
                        <a:t>行政機関　など</a:t>
                      </a:r>
                    </a:p>
                  </a:txBody>
                  <a:tcPr marL="35990" marR="35990" marT="53992" marB="0" anchor="ctr"/>
                </a:tc>
                <a:extLst>
                  <a:ext uri="{0D108BD9-81ED-4DB2-BD59-A6C34878D82A}">
                    <a16:rowId xmlns:a16="http://schemas.microsoft.com/office/drawing/2014/main" val="10007"/>
                  </a:ext>
                </a:extLst>
              </a:tr>
            </a:tbl>
          </a:graphicData>
        </a:graphic>
      </p:graphicFrame>
      <p:graphicFrame>
        <p:nvGraphicFramePr>
          <p:cNvPr id="47" name="表 46">
            <a:extLst>
              <a:ext uri="{FF2B5EF4-FFF2-40B4-BE49-F238E27FC236}">
                <a16:creationId xmlns:a16="http://schemas.microsoft.com/office/drawing/2014/main" id="{AC050C49-461B-3B3F-EEBC-02FEA193043A}"/>
              </a:ext>
            </a:extLst>
          </p:cNvPr>
          <p:cNvGraphicFramePr>
            <a:graphicFrameLocks noGrp="1"/>
          </p:cNvGraphicFramePr>
          <p:nvPr/>
        </p:nvGraphicFramePr>
        <p:xfrm>
          <a:off x="9396413" y="4537075"/>
          <a:ext cx="2359025" cy="1863726"/>
        </p:xfrm>
        <a:graphic>
          <a:graphicData uri="http://schemas.openxmlformats.org/drawingml/2006/table">
            <a:tbl>
              <a:tblPr firstRow="1" bandRow="1">
                <a:tableStyleId>{21E4AEA4-8DFA-4A89-87EB-49C32662AFE0}</a:tableStyleId>
              </a:tblPr>
              <a:tblGrid>
                <a:gridCol w="2359025">
                  <a:extLst>
                    <a:ext uri="{9D8B030D-6E8A-4147-A177-3AD203B41FA5}">
                      <a16:colId xmlns:a16="http://schemas.microsoft.com/office/drawing/2014/main" val="20000"/>
                    </a:ext>
                  </a:extLst>
                </a:gridCol>
              </a:tblGrid>
              <a:tr h="310621">
                <a:tc>
                  <a:txBody>
                    <a:bodyPr/>
                    <a:lstStyle/>
                    <a:p>
                      <a:pPr algn="ctr">
                        <a:lnSpc>
                          <a:spcPct val="100000"/>
                        </a:lnSpc>
                        <a:spcBef>
                          <a:spcPts val="0"/>
                        </a:spcBef>
                      </a:pPr>
                      <a:r>
                        <a:rPr kumimoji="1" lang="ja-JP" altLang="en-US" sz="1400" dirty="0"/>
                        <a:t>メディア</a:t>
                      </a:r>
                    </a:p>
                  </a:txBody>
                  <a:tcPr marL="36000" marR="36000" marT="53990" marB="0" anchor="ctr"/>
                </a:tc>
                <a:extLst>
                  <a:ext uri="{0D108BD9-81ED-4DB2-BD59-A6C34878D82A}">
                    <a16:rowId xmlns:a16="http://schemas.microsoft.com/office/drawing/2014/main" val="10000"/>
                  </a:ext>
                </a:extLst>
              </a:tr>
              <a:tr h="310621">
                <a:tc>
                  <a:txBody>
                    <a:bodyPr/>
                    <a:lstStyle/>
                    <a:p>
                      <a:pPr algn="ctr">
                        <a:lnSpc>
                          <a:spcPct val="100000"/>
                        </a:lnSpc>
                      </a:pPr>
                      <a:r>
                        <a:rPr kumimoji="1" lang="ja-JP" altLang="en-US" sz="1300" dirty="0"/>
                        <a:t>テレビ</a:t>
                      </a:r>
                    </a:p>
                  </a:txBody>
                  <a:tcPr marL="36000" marR="36000" marT="53990" marB="0" anchor="ctr"/>
                </a:tc>
                <a:extLst>
                  <a:ext uri="{0D108BD9-81ED-4DB2-BD59-A6C34878D82A}">
                    <a16:rowId xmlns:a16="http://schemas.microsoft.com/office/drawing/2014/main" val="10001"/>
                  </a:ext>
                </a:extLst>
              </a:tr>
              <a:tr h="310621">
                <a:tc>
                  <a:txBody>
                    <a:bodyPr/>
                    <a:lstStyle/>
                    <a:p>
                      <a:pPr algn="ctr">
                        <a:lnSpc>
                          <a:spcPct val="100000"/>
                        </a:lnSpc>
                      </a:pPr>
                      <a:r>
                        <a:rPr kumimoji="1" lang="ja-JP" altLang="en-US" sz="1300" dirty="0"/>
                        <a:t>ラジオ</a:t>
                      </a:r>
                    </a:p>
                  </a:txBody>
                  <a:tcPr marL="36000" marR="36000" marT="53990" marB="0" anchor="ctr"/>
                </a:tc>
                <a:extLst>
                  <a:ext uri="{0D108BD9-81ED-4DB2-BD59-A6C34878D82A}">
                    <a16:rowId xmlns:a16="http://schemas.microsoft.com/office/drawing/2014/main" val="10002"/>
                  </a:ext>
                </a:extLst>
              </a:tr>
              <a:tr h="310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t>広報誌</a:t>
                      </a:r>
                    </a:p>
                  </a:txBody>
                  <a:tcPr marL="36000" marR="36000" marT="53990" marB="0" anchor="ctr"/>
                </a:tc>
                <a:extLst>
                  <a:ext uri="{0D108BD9-81ED-4DB2-BD59-A6C34878D82A}">
                    <a16:rowId xmlns:a16="http://schemas.microsoft.com/office/drawing/2014/main" val="10003"/>
                  </a:ext>
                </a:extLst>
              </a:tr>
              <a:tr h="310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t>県ホームページ</a:t>
                      </a:r>
                    </a:p>
                  </a:txBody>
                  <a:tcPr marL="36000" marR="36000" marT="53990" marB="0" anchor="ctr"/>
                </a:tc>
                <a:extLst>
                  <a:ext uri="{0D108BD9-81ED-4DB2-BD59-A6C34878D82A}">
                    <a16:rowId xmlns:a16="http://schemas.microsoft.com/office/drawing/2014/main" val="10004"/>
                  </a:ext>
                </a:extLst>
              </a:tr>
              <a:tr h="310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300" dirty="0"/>
                        <a:t>ＳＮＳ　等</a:t>
                      </a:r>
                    </a:p>
                  </a:txBody>
                  <a:tcPr marL="36000" marR="36000" marT="53990" marB="0" anchor="ctr"/>
                </a:tc>
                <a:extLst>
                  <a:ext uri="{0D108BD9-81ED-4DB2-BD59-A6C34878D82A}">
                    <a16:rowId xmlns:a16="http://schemas.microsoft.com/office/drawing/2014/main" val="10005"/>
                  </a:ext>
                </a:extLst>
              </a:tr>
            </a:tbl>
          </a:graphicData>
        </a:graphic>
      </p:graphicFrame>
      <p:sp>
        <p:nvSpPr>
          <p:cNvPr id="91176" name="Rectangle 10">
            <a:extLst>
              <a:ext uri="{FF2B5EF4-FFF2-40B4-BE49-F238E27FC236}">
                <a16:creationId xmlns:a16="http://schemas.microsoft.com/office/drawing/2014/main" id="{3BB9F07D-D1D5-2159-C62E-9B2314825916}"/>
              </a:ext>
            </a:extLst>
          </p:cNvPr>
          <p:cNvSpPr>
            <a:spLocks noChangeArrowheads="1"/>
          </p:cNvSpPr>
          <p:nvPr/>
        </p:nvSpPr>
        <p:spPr bwMode="auto">
          <a:xfrm>
            <a:off x="8393113" y="6685806"/>
            <a:ext cx="731837" cy="1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endParaRPr lang="en-US" altLang="ja-JP" sz="2000"/>
          </a:p>
        </p:txBody>
      </p:sp>
      <p:sp>
        <p:nvSpPr>
          <p:cNvPr id="91178" name="テキスト ボックス 13">
            <a:extLst>
              <a:ext uri="{FF2B5EF4-FFF2-40B4-BE49-F238E27FC236}">
                <a16:creationId xmlns:a16="http://schemas.microsoft.com/office/drawing/2014/main" id="{05051754-54B1-A913-0596-9856BE9F64E6}"/>
              </a:ext>
            </a:extLst>
          </p:cNvPr>
          <p:cNvSpPr txBox="1">
            <a:spLocks noChangeArrowheads="1"/>
          </p:cNvSpPr>
          <p:nvPr/>
        </p:nvSpPr>
        <p:spPr bwMode="auto">
          <a:xfrm>
            <a:off x="322263" y="877888"/>
            <a:ext cx="8642350" cy="1162894"/>
          </a:xfrm>
          <a:prstGeom prst="rect">
            <a:avLst/>
          </a:prstGeom>
          <a:solidFill>
            <a:schemeClr val="bg1"/>
          </a:solidFill>
          <a:ln w="9525">
            <a:solidFill>
              <a:srgbClr val="BE303E"/>
            </a:solidFill>
            <a:miter lim="800000"/>
            <a:headEnd/>
            <a:tailEnd/>
          </a:ln>
        </p:spPr>
        <p:txBody>
          <a:bodyPr lIns="36000" rIns="108000" anchor="ctr"/>
          <a:lstStyle>
            <a:lvl1pPr marL="268288" indent="-176213">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buFont typeface="Meiryo UI" panose="020B0604030504040204" pitchFamily="50" charset="-128"/>
              <a:buChar char="⃝"/>
            </a:pPr>
            <a:r>
              <a:rPr lang="ja-JP" altLang="en-US" sz="1400" dirty="0">
                <a:solidFill>
                  <a:srgbClr val="BE303E"/>
                </a:solidFill>
                <a:latin typeface="Meiryo UI" panose="020B0604030504040204" pitchFamily="50" charset="-128"/>
                <a:ea typeface="Meiryo UI" panose="020B0604030504040204" pitchFamily="50" charset="-128"/>
              </a:rPr>
              <a:t>災害時の避難行動を喚起し警戒避難による災害回避の実効性を向上させるため、避難行動啓発に特に重要と考えられる</a:t>
            </a:r>
            <a:r>
              <a:rPr lang="ja-JP" altLang="en-US" sz="1400" b="1" dirty="0">
                <a:solidFill>
                  <a:srgbClr val="BE303E"/>
                </a:solidFill>
                <a:latin typeface="Meiryo UI" panose="020B0604030504040204" pitchFamily="50" charset="-128"/>
                <a:ea typeface="Meiryo UI" panose="020B0604030504040204" pitchFamily="50" charset="-128"/>
              </a:rPr>
              <a:t>「呼びかけ避難」</a:t>
            </a:r>
            <a:r>
              <a:rPr lang="ja-JP" altLang="en-US" sz="1400" dirty="0">
                <a:solidFill>
                  <a:srgbClr val="BE303E"/>
                </a:solidFill>
                <a:latin typeface="Meiryo UI" panose="020B0604030504040204" pitchFamily="50" charset="-128"/>
                <a:ea typeface="Meiryo UI" panose="020B0604030504040204" pitchFamily="50" charset="-128"/>
              </a:rPr>
              <a:t>や</a:t>
            </a:r>
            <a:r>
              <a:rPr lang="ja-JP" altLang="en-US" sz="1400" b="1" dirty="0">
                <a:solidFill>
                  <a:srgbClr val="BE303E"/>
                </a:solidFill>
                <a:latin typeface="Meiryo UI" panose="020B0604030504040204" pitchFamily="50" charset="-128"/>
                <a:ea typeface="Meiryo UI" panose="020B0604030504040204" pitchFamily="50" charset="-128"/>
              </a:rPr>
              <a:t>「率先避難」</a:t>
            </a:r>
            <a:r>
              <a:rPr lang="ja-JP" altLang="en-US" sz="1400" dirty="0">
                <a:solidFill>
                  <a:srgbClr val="BE303E"/>
                </a:solidFill>
                <a:latin typeface="Meiryo UI" panose="020B0604030504040204" pitchFamily="50" charset="-128"/>
                <a:ea typeface="Meiryo UI" panose="020B0604030504040204" pitchFamily="50" charset="-128"/>
              </a:rPr>
              <a:t>をキーワードに、避難啓発推進キャンペーンを実施。新聞広告、</a:t>
            </a:r>
            <a:r>
              <a:rPr lang="en-US" altLang="ja-JP" sz="1400" dirty="0">
                <a:solidFill>
                  <a:srgbClr val="BE303E"/>
                </a:solidFill>
                <a:latin typeface="Meiryo UI" panose="020B0604030504040204" pitchFamily="50" charset="-128"/>
                <a:ea typeface="Meiryo UI" panose="020B0604030504040204" pitchFamily="50" charset="-128"/>
              </a:rPr>
              <a:t>SNS</a:t>
            </a:r>
            <a:r>
              <a:rPr lang="ja-JP" altLang="en-US" sz="1400" dirty="0">
                <a:solidFill>
                  <a:srgbClr val="BE303E"/>
                </a:solidFill>
                <a:latin typeface="Meiryo UI" panose="020B0604030504040204" pitchFamily="50" charset="-128"/>
                <a:ea typeface="Meiryo UI" panose="020B0604030504040204" pitchFamily="50" charset="-128"/>
              </a:rPr>
              <a:t>、ポスター展示等で統一キーワードを繰り返し発信。</a:t>
            </a:r>
            <a:endParaRPr lang="en-US" altLang="ja-JP" sz="1400" dirty="0">
              <a:solidFill>
                <a:srgbClr val="BE303E"/>
              </a:solidFill>
              <a:latin typeface="Meiryo UI" panose="020B0604030504040204" pitchFamily="50" charset="-128"/>
              <a:ea typeface="Meiryo UI" panose="020B0604030504040204" pitchFamily="50" charset="-128"/>
            </a:endParaRPr>
          </a:p>
          <a:p>
            <a:pPr algn="just" eaLnBrk="1" hangingPunct="1">
              <a:buFont typeface="Meiryo UI" panose="020B0604030504040204" pitchFamily="50" charset="-128"/>
              <a:buChar char="⃝"/>
            </a:pPr>
            <a:r>
              <a:rPr lang="ja-JP" altLang="en-US" sz="1400" dirty="0">
                <a:solidFill>
                  <a:srgbClr val="BE303E"/>
                </a:solidFill>
                <a:latin typeface="Meiryo UI" panose="020B0604030504040204" pitchFamily="50" charset="-128"/>
                <a:ea typeface="Meiryo UI" panose="020B0604030504040204" pitchFamily="50" charset="-128"/>
              </a:rPr>
              <a:t>また、毎年出水期前に報道機関向けの説明会を開催し、土砂災害、水害に関する基本情報や、最新の防災施策に関する理解の向上に努めている。</a:t>
            </a:r>
            <a:endParaRPr lang="en-US" altLang="ja-JP" sz="1400" dirty="0">
              <a:solidFill>
                <a:srgbClr val="BE303E"/>
              </a:solidFill>
              <a:latin typeface="Meiryo UI" panose="020B0604030504040204" pitchFamily="50" charset="-128"/>
              <a:ea typeface="Meiryo UI" panose="020B0604030504040204" pitchFamily="50" charset="-128"/>
            </a:endParaRPr>
          </a:p>
        </p:txBody>
      </p:sp>
      <p:pic>
        <p:nvPicPr>
          <p:cNvPr id="91179" name="図 1">
            <a:extLst>
              <a:ext uri="{FF2B5EF4-FFF2-40B4-BE49-F238E27FC236}">
                <a16:creationId xmlns:a16="http://schemas.microsoft.com/office/drawing/2014/main" id="{02144796-D911-E8E9-EA7C-DE81B33FF2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2050" y="2229694"/>
            <a:ext cx="152876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0" name="図 2">
            <a:extLst>
              <a:ext uri="{FF2B5EF4-FFF2-40B4-BE49-F238E27FC236}">
                <a16:creationId xmlns:a16="http://schemas.microsoft.com/office/drawing/2014/main" id="{BD6B4967-AD9E-0DE7-FE21-0E20F66B52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2050" y="4453781"/>
            <a:ext cx="1525588"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1" name="図 1">
            <a:extLst>
              <a:ext uri="{FF2B5EF4-FFF2-40B4-BE49-F238E27FC236}">
                <a16:creationId xmlns:a16="http://schemas.microsoft.com/office/drawing/2014/main" id="{83A384F4-8C15-23AE-DD05-FEDE336D41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2243981"/>
            <a:ext cx="320675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2" name="図 2">
            <a:extLst>
              <a:ext uri="{FF2B5EF4-FFF2-40B4-BE49-F238E27FC236}">
                <a16:creationId xmlns:a16="http://schemas.microsoft.com/office/drawing/2014/main" id="{B34320B5-4023-476B-271E-2133DD9684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800" y="2191594"/>
            <a:ext cx="110490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3" name="図 3">
            <a:extLst>
              <a:ext uri="{FF2B5EF4-FFF2-40B4-BE49-F238E27FC236}">
                <a16:creationId xmlns:a16="http://schemas.microsoft.com/office/drawing/2014/main" id="{C75926D4-60C9-6535-6EB9-308548D370B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97650" y="2188419"/>
            <a:ext cx="110331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4" name="図 5">
            <a:extLst>
              <a:ext uri="{FF2B5EF4-FFF2-40B4-BE49-F238E27FC236}">
                <a16:creationId xmlns:a16="http://schemas.microsoft.com/office/drawing/2014/main" id="{0683680E-94D5-A492-8F43-B55D8CEB081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04150" y="2191594"/>
            <a:ext cx="10985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98E4C851-C7E5-16F9-A6E9-AB24CC4C2F05}"/>
              </a:ext>
            </a:extLst>
          </p:cNvPr>
          <p:cNvSpPr/>
          <p:nvPr/>
        </p:nvSpPr>
        <p:spPr>
          <a:xfrm>
            <a:off x="3659188" y="2142381"/>
            <a:ext cx="1606550" cy="4530725"/>
          </a:xfrm>
          <a:prstGeom prst="rect">
            <a:avLst/>
          </a:prstGeom>
          <a:noFill/>
          <a:ln w="6350">
            <a:solidFill>
              <a:srgbClr val="D70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a:extLst>
              <a:ext uri="{FF2B5EF4-FFF2-40B4-BE49-F238E27FC236}">
                <a16:creationId xmlns:a16="http://schemas.microsoft.com/office/drawing/2014/main" id="{A74F78F8-CD07-0112-B8F4-734CD20B2AE1}"/>
              </a:ext>
            </a:extLst>
          </p:cNvPr>
          <p:cNvSpPr/>
          <p:nvPr/>
        </p:nvSpPr>
        <p:spPr>
          <a:xfrm>
            <a:off x="5326063" y="2132856"/>
            <a:ext cx="3638550" cy="2058988"/>
          </a:xfrm>
          <a:prstGeom prst="rect">
            <a:avLst/>
          </a:prstGeom>
          <a:noFill/>
          <a:ln w="6350">
            <a:solidFill>
              <a:srgbClr val="D70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正方形/長方形 22">
            <a:extLst>
              <a:ext uri="{FF2B5EF4-FFF2-40B4-BE49-F238E27FC236}">
                <a16:creationId xmlns:a16="http://schemas.microsoft.com/office/drawing/2014/main" id="{87423ABA-8ED8-0DCF-E60E-74FFA7915BF0}"/>
              </a:ext>
            </a:extLst>
          </p:cNvPr>
          <p:cNvSpPr/>
          <p:nvPr/>
        </p:nvSpPr>
        <p:spPr>
          <a:xfrm>
            <a:off x="306388" y="2142381"/>
            <a:ext cx="3289300" cy="4543425"/>
          </a:xfrm>
          <a:prstGeom prst="rect">
            <a:avLst/>
          </a:prstGeom>
          <a:noFill/>
          <a:ln w="6350">
            <a:solidFill>
              <a:srgbClr val="D70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 name="図 2">
            <a:extLst>
              <a:ext uri="{FF2B5EF4-FFF2-40B4-BE49-F238E27FC236}">
                <a16:creationId xmlns:a16="http://schemas.microsoft.com/office/drawing/2014/main" id="{00000000-0008-0000-0000-000004000000}"/>
              </a:ext>
            </a:extLst>
          </p:cNvPr>
          <p:cNvPicPr>
            <a:picLocks noChangeAspect="1"/>
          </p:cNvPicPr>
          <p:nvPr/>
        </p:nvPicPr>
        <p:blipFill>
          <a:blip r:embed="rId9"/>
          <a:stretch>
            <a:fillRect/>
          </a:stretch>
        </p:blipFill>
        <p:spPr>
          <a:xfrm>
            <a:off x="5384800" y="4260017"/>
            <a:ext cx="3579813" cy="2479859"/>
          </a:xfrm>
          <a:prstGeom prst="rect">
            <a:avLst/>
          </a:prstGeom>
        </p:spPr>
      </p:pic>
      <p:sp>
        <p:nvSpPr>
          <p:cNvPr id="4" name="テキスト ボックス 3">
            <a:extLst>
              <a:ext uri="{FF2B5EF4-FFF2-40B4-BE49-F238E27FC236}">
                <a16:creationId xmlns:a16="http://schemas.microsoft.com/office/drawing/2014/main" id="{565B5929-38D9-19CA-4E6C-6FEAFA95D0A1}"/>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22</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428793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プレースホルダー 2">
            <a:extLst>
              <a:ext uri="{FF2B5EF4-FFF2-40B4-BE49-F238E27FC236}">
                <a16:creationId xmlns:a16="http://schemas.microsoft.com/office/drawing/2014/main" id="{2CE2551E-E06A-3A76-0B23-20B8997BAA2A}"/>
              </a:ext>
            </a:extLst>
          </p:cNvPr>
          <p:cNvSpPr>
            <a:spLocks noGrp="1"/>
          </p:cNvSpPr>
          <p:nvPr>
            <p:ph type="body" sz="quarter" idx="14"/>
          </p:nvPr>
        </p:nvSpPr>
        <p:spPr bwMode="auto">
          <a:xfrm>
            <a:off x="484188" y="234950"/>
            <a:ext cx="60420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土砂災害警戒区域見直し等の推進</a:t>
            </a:r>
            <a:endParaRPr lang="en-US" altLang="ja-JP" sz="2400" b="1" dirty="0"/>
          </a:p>
        </p:txBody>
      </p:sp>
      <p:pic>
        <p:nvPicPr>
          <p:cNvPr id="60420" name="図 2">
            <a:extLst>
              <a:ext uri="{FF2B5EF4-FFF2-40B4-BE49-F238E27FC236}">
                <a16:creationId xmlns:a16="http://schemas.microsoft.com/office/drawing/2014/main" id="{6640491B-2003-4C01-8C99-059346EEBB1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250" y="2035175"/>
            <a:ext cx="37846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図 3">
            <a:extLst>
              <a:ext uri="{FF2B5EF4-FFF2-40B4-BE49-F238E27FC236}">
                <a16:creationId xmlns:a16="http://schemas.microsoft.com/office/drawing/2014/main" id="{545E4D36-A74F-E5F6-C23F-0C1A4089F00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86264" y="2035175"/>
            <a:ext cx="42005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テキスト ボックス 14">
            <a:extLst>
              <a:ext uri="{FF2B5EF4-FFF2-40B4-BE49-F238E27FC236}">
                <a16:creationId xmlns:a16="http://schemas.microsoft.com/office/drawing/2014/main" id="{86DA7ED5-FF78-63B3-D111-3ED28ADBB9E5}"/>
              </a:ext>
            </a:extLst>
          </p:cNvPr>
          <p:cNvSpPr txBox="1">
            <a:spLocks noChangeArrowheads="1"/>
          </p:cNvSpPr>
          <p:nvPr/>
        </p:nvSpPr>
        <p:spPr bwMode="auto">
          <a:xfrm>
            <a:off x="452438" y="6148388"/>
            <a:ext cx="3778250" cy="2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p>
            <a:pPr algn="ctr" eaLnBrk="1" hangingPunct="1"/>
            <a:r>
              <a:rPr lang="ja-JP" altLang="en-US" sz="1100">
                <a:solidFill>
                  <a:srgbClr val="000000"/>
                </a:solidFill>
              </a:rPr>
              <a:t>地形改変抽出のためのＡＩ技術の活用イメージ</a:t>
            </a:r>
          </a:p>
        </p:txBody>
      </p:sp>
      <p:sp>
        <p:nvSpPr>
          <p:cNvPr id="60423" name="テキスト ボックス 4">
            <a:extLst>
              <a:ext uri="{FF2B5EF4-FFF2-40B4-BE49-F238E27FC236}">
                <a16:creationId xmlns:a16="http://schemas.microsoft.com/office/drawing/2014/main" id="{E4DB56EC-B72D-4379-88AB-776680D6CFF5}"/>
              </a:ext>
            </a:extLst>
          </p:cNvPr>
          <p:cNvSpPr txBox="1">
            <a:spLocks noChangeArrowheads="1"/>
          </p:cNvSpPr>
          <p:nvPr/>
        </p:nvSpPr>
        <p:spPr bwMode="auto">
          <a:xfrm>
            <a:off x="4513264" y="5334538"/>
            <a:ext cx="4025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000" dirty="0">
                <a:solidFill>
                  <a:srgbClr val="000000"/>
                </a:solidFill>
              </a:rPr>
              <a:t>地形改変箇所抽出の実施順</a:t>
            </a:r>
            <a:endParaRPr lang="en-US" altLang="ja-JP" sz="1000" dirty="0">
              <a:solidFill>
                <a:srgbClr val="000000"/>
              </a:solidFill>
            </a:endParaRPr>
          </a:p>
          <a:p>
            <a:pPr algn="ctr"/>
            <a:r>
              <a:rPr lang="en-US" altLang="ja-JP" sz="800" dirty="0">
                <a:solidFill>
                  <a:srgbClr val="000000"/>
                </a:solidFill>
              </a:rPr>
              <a:t>※</a:t>
            </a:r>
            <a:r>
              <a:rPr lang="ja-JP" altLang="en-US" sz="800" dirty="0">
                <a:solidFill>
                  <a:srgbClr val="000000"/>
                </a:solidFill>
              </a:rPr>
              <a:t>県内を５ブロックに分割して，５年で一巡する計画</a:t>
            </a:r>
          </a:p>
        </p:txBody>
      </p:sp>
      <p:sp>
        <p:nvSpPr>
          <p:cNvPr id="60424" name="テキスト ボックス 4">
            <a:extLst>
              <a:ext uri="{FF2B5EF4-FFF2-40B4-BE49-F238E27FC236}">
                <a16:creationId xmlns:a16="http://schemas.microsoft.com/office/drawing/2014/main" id="{A8CF994D-2297-C053-66B4-442988DF4231}"/>
              </a:ext>
            </a:extLst>
          </p:cNvPr>
          <p:cNvSpPr txBox="1">
            <a:spLocks noChangeArrowheads="1"/>
          </p:cNvSpPr>
          <p:nvPr/>
        </p:nvSpPr>
        <p:spPr bwMode="auto">
          <a:xfrm>
            <a:off x="215900" y="911225"/>
            <a:ext cx="8712200" cy="1077218"/>
          </a:xfrm>
          <a:prstGeom prst="rect">
            <a:avLst/>
          </a:prstGeom>
          <a:solidFill>
            <a:schemeClr val="bg1"/>
          </a:solidFill>
          <a:ln w="9525">
            <a:solidFill>
              <a:srgbClr val="BE303E"/>
            </a:solidFill>
            <a:miter lim="800000"/>
            <a:headEnd/>
            <a:tailEnd/>
          </a:ln>
        </p:spPr>
        <p:txBody>
          <a:bodyPr lIns="36000" rIns="72000">
            <a:spAutoFit/>
          </a:bodyPr>
          <a:lstStyle>
            <a:lvl1pPr marL="377825" indent="-285750">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buFont typeface="Meiryo UI" panose="020B0604030504040204" pitchFamily="50" charset="-128"/>
              <a:buChar char="⃝"/>
            </a:pPr>
            <a:r>
              <a:rPr lang="ja-JP" altLang="en-US" sz="1600" dirty="0">
                <a:solidFill>
                  <a:srgbClr val="BE303E"/>
                </a:solidFill>
                <a:latin typeface="Meiryo UI" panose="020B0604030504040204" pitchFamily="50" charset="-128"/>
                <a:ea typeface="Meiryo UI" panose="020B0604030504040204" pitchFamily="50" charset="-128"/>
              </a:rPr>
              <a:t>砂防堰堤等のハード対策の完了に伴うレッドゾーンの見直しや、新たな宅地開発等による地形改変箇所の区域指定など，区域の更新を適切に行う。（指定告示は毎月実施）</a:t>
            </a:r>
            <a:endParaRPr lang="en-US" altLang="ja-JP" sz="1600" dirty="0">
              <a:solidFill>
                <a:srgbClr val="BE303E"/>
              </a:solidFill>
              <a:latin typeface="Meiryo UI" panose="020B0604030504040204" pitchFamily="50" charset="-128"/>
              <a:ea typeface="Meiryo UI" panose="020B0604030504040204" pitchFamily="50" charset="-128"/>
            </a:endParaRPr>
          </a:p>
          <a:p>
            <a:pPr algn="just" eaLnBrk="1" hangingPunct="1">
              <a:buFont typeface="Meiryo UI" panose="020B0604030504040204" pitchFamily="50" charset="-128"/>
              <a:buChar char="⃝"/>
            </a:pPr>
            <a:r>
              <a:rPr lang="ja-JP" altLang="en-US" sz="1600" dirty="0">
                <a:solidFill>
                  <a:srgbClr val="BE303E"/>
                </a:solidFill>
                <a:latin typeface="Meiryo UI" panose="020B0604030504040204" pitchFamily="50" charset="-128"/>
                <a:ea typeface="Meiryo UI" panose="020B0604030504040204" pitchFamily="50" charset="-128"/>
              </a:rPr>
              <a:t>併せて、ＡＩ技術を活用した地形改変箇所の抽出など基礎調査の高度化を図りながら３巡目の基礎調査・区域指定を進める。</a:t>
            </a:r>
          </a:p>
        </p:txBody>
      </p:sp>
      <p:sp>
        <p:nvSpPr>
          <p:cNvPr id="5" name="フリーフォーム 4">
            <a:extLst>
              <a:ext uri="{FF2B5EF4-FFF2-40B4-BE49-F238E27FC236}">
                <a16:creationId xmlns:a16="http://schemas.microsoft.com/office/drawing/2014/main" id="{331D1C2B-CD3C-5C1C-25C6-97D02FE666B8}"/>
              </a:ext>
            </a:extLst>
          </p:cNvPr>
          <p:cNvSpPr/>
          <p:nvPr/>
        </p:nvSpPr>
        <p:spPr>
          <a:xfrm>
            <a:off x="6116639" y="2182812"/>
            <a:ext cx="1854200" cy="1416050"/>
          </a:xfrm>
          <a:custGeom>
            <a:avLst/>
            <a:gdLst>
              <a:gd name="connsiteX0" fmla="*/ 0 w 1854200"/>
              <a:gd name="connsiteY0" fmla="*/ 584200 h 1417320"/>
              <a:gd name="connsiteX1" fmla="*/ 187960 w 1854200"/>
              <a:gd name="connsiteY1" fmla="*/ 655320 h 1417320"/>
              <a:gd name="connsiteX2" fmla="*/ 203200 w 1854200"/>
              <a:gd name="connsiteY2" fmla="*/ 731520 h 1417320"/>
              <a:gd name="connsiteX3" fmla="*/ 254000 w 1854200"/>
              <a:gd name="connsiteY3" fmla="*/ 782320 h 1417320"/>
              <a:gd name="connsiteX4" fmla="*/ 147320 w 1854200"/>
              <a:gd name="connsiteY4" fmla="*/ 833120 h 1417320"/>
              <a:gd name="connsiteX5" fmla="*/ 391160 w 1854200"/>
              <a:gd name="connsiteY5" fmla="*/ 868680 h 1417320"/>
              <a:gd name="connsiteX6" fmla="*/ 396240 w 1854200"/>
              <a:gd name="connsiteY6" fmla="*/ 949960 h 1417320"/>
              <a:gd name="connsiteX7" fmla="*/ 330200 w 1854200"/>
              <a:gd name="connsiteY7" fmla="*/ 1016000 h 1417320"/>
              <a:gd name="connsiteX8" fmla="*/ 426720 w 1854200"/>
              <a:gd name="connsiteY8" fmla="*/ 1046480 h 1417320"/>
              <a:gd name="connsiteX9" fmla="*/ 360680 w 1854200"/>
              <a:gd name="connsiteY9" fmla="*/ 1178560 h 1417320"/>
              <a:gd name="connsiteX10" fmla="*/ 477520 w 1854200"/>
              <a:gd name="connsiteY10" fmla="*/ 1198880 h 1417320"/>
              <a:gd name="connsiteX11" fmla="*/ 457200 w 1854200"/>
              <a:gd name="connsiteY11" fmla="*/ 1259840 h 1417320"/>
              <a:gd name="connsiteX12" fmla="*/ 477520 w 1854200"/>
              <a:gd name="connsiteY12" fmla="*/ 1270000 h 1417320"/>
              <a:gd name="connsiteX13" fmla="*/ 401320 w 1854200"/>
              <a:gd name="connsiteY13" fmla="*/ 1336040 h 1417320"/>
              <a:gd name="connsiteX14" fmla="*/ 548640 w 1854200"/>
              <a:gd name="connsiteY14" fmla="*/ 1417320 h 1417320"/>
              <a:gd name="connsiteX15" fmla="*/ 635000 w 1854200"/>
              <a:gd name="connsiteY15" fmla="*/ 1397000 h 1417320"/>
              <a:gd name="connsiteX16" fmla="*/ 665480 w 1854200"/>
              <a:gd name="connsiteY16" fmla="*/ 1376680 h 1417320"/>
              <a:gd name="connsiteX17" fmla="*/ 680720 w 1854200"/>
              <a:gd name="connsiteY17" fmla="*/ 1209040 h 1417320"/>
              <a:gd name="connsiteX18" fmla="*/ 797560 w 1854200"/>
              <a:gd name="connsiteY18" fmla="*/ 1239520 h 1417320"/>
              <a:gd name="connsiteX19" fmla="*/ 883920 w 1854200"/>
              <a:gd name="connsiteY19" fmla="*/ 1330960 h 1417320"/>
              <a:gd name="connsiteX20" fmla="*/ 909320 w 1854200"/>
              <a:gd name="connsiteY20" fmla="*/ 1244600 h 1417320"/>
              <a:gd name="connsiteX21" fmla="*/ 1021080 w 1854200"/>
              <a:gd name="connsiteY21" fmla="*/ 1229360 h 1417320"/>
              <a:gd name="connsiteX22" fmla="*/ 1122680 w 1854200"/>
              <a:gd name="connsiteY22" fmla="*/ 1315720 h 1417320"/>
              <a:gd name="connsiteX23" fmla="*/ 1198880 w 1854200"/>
              <a:gd name="connsiteY23" fmla="*/ 1270000 h 1417320"/>
              <a:gd name="connsiteX24" fmla="*/ 1244600 w 1854200"/>
              <a:gd name="connsiteY24" fmla="*/ 1203960 h 1417320"/>
              <a:gd name="connsiteX25" fmla="*/ 1244600 w 1854200"/>
              <a:gd name="connsiteY25" fmla="*/ 1076960 h 1417320"/>
              <a:gd name="connsiteX26" fmla="*/ 1330960 w 1854200"/>
              <a:gd name="connsiteY26" fmla="*/ 1036320 h 1417320"/>
              <a:gd name="connsiteX27" fmla="*/ 1325880 w 1854200"/>
              <a:gd name="connsiteY27" fmla="*/ 990600 h 1417320"/>
              <a:gd name="connsiteX28" fmla="*/ 1397000 w 1854200"/>
              <a:gd name="connsiteY28" fmla="*/ 1021080 h 1417320"/>
              <a:gd name="connsiteX29" fmla="*/ 1422400 w 1854200"/>
              <a:gd name="connsiteY29" fmla="*/ 970280 h 1417320"/>
              <a:gd name="connsiteX30" fmla="*/ 1320800 w 1854200"/>
              <a:gd name="connsiteY30" fmla="*/ 894080 h 1417320"/>
              <a:gd name="connsiteX31" fmla="*/ 1391920 w 1854200"/>
              <a:gd name="connsiteY31" fmla="*/ 853440 h 1417320"/>
              <a:gd name="connsiteX32" fmla="*/ 1346200 w 1854200"/>
              <a:gd name="connsiteY32" fmla="*/ 797560 h 1417320"/>
              <a:gd name="connsiteX33" fmla="*/ 1397000 w 1854200"/>
              <a:gd name="connsiteY33" fmla="*/ 721360 h 1417320"/>
              <a:gd name="connsiteX34" fmla="*/ 1478280 w 1854200"/>
              <a:gd name="connsiteY34" fmla="*/ 762000 h 1417320"/>
              <a:gd name="connsiteX35" fmla="*/ 1554480 w 1854200"/>
              <a:gd name="connsiteY35" fmla="*/ 685800 h 1417320"/>
              <a:gd name="connsiteX36" fmla="*/ 1600200 w 1854200"/>
              <a:gd name="connsiteY36" fmla="*/ 817880 h 1417320"/>
              <a:gd name="connsiteX37" fmla="*/ 1620520 w 1854200"/>
              <a:gd name="connsiteY37" fmla="*/ 807720 h 1417320"/>
              <a:gd name="connsiteX38" fmla="*/ 1701800 w 1854200"/>
              <a:gd name="connsiteY38" fmla="*/ 797560 h 1417320"/>
              <a:gd name="connsiteX39" fmla="*/ 1681480 w 1854200"/>
              <a:gd name="connsiteY39" fmla="*/ 726440 h 1417320"/>
              <a:gd name="connsiteX40" fmla="*/ 1722120 w 1854200"/>
              <a:gd name="connsiteY40" fmla="*/ 685800 h 1417320"/>
              <a:gd name="connsiteX41" fmla="*/ 1838960 w 1854200"/>
              <a:gd name="connsiteY41" fmla="*/ 721360 h 1417320"/>
              <a:gd name="connsiteX42" fmla="*/ 1757680 w 1854200"/>
              <a:gd name="connsiteY42" fmla="*/ 563880 h 1417320"/>
              <a:gd name="connsiteX43" fmla="*/ 1818640 w 1854200"/>
              <a:gd name="connsiteY43" fmla="*/ 467360 h 1417320"/>
              <a:gd name="connsiteX44" fmla="*/ 1757680 w 1854200"/>
              <a:gd name="connsiteY44" fmla="*/ 431800 h 1417320"/>
              <a:gd name="connsiteX45" fmla="*/ 1854200 w 1854200"/>
              <a:gd name="connsiteY45" fmla="*/ 294640 h 1417320"/>
              <a:gd name="connsiteX46" fmla="*/ 1630680 w 1854200"/>
              <a:gd name="connsiteY46" fmla="*/ 86360 h 1417320"/>
              <a:gd name="connsiteX47" fmla="*/ 1549400 w 1854200"/>
              <a:gd name="connsiteY47" fmla="*/ 106680 h 1417320"/>
              <a:gd name="connsiteX48" fmla="*/ 1524000 w 1854200"/>
              <a:gd name="connsiteY48" fmla="*/ 71120 h 1417320"/>
              <a:gd name="connsiteX49" fmla="*/ 1463040 w 1854200"/>
              <a:gd name="connsiteY49" fmla="*/ 111760 h 1417320"/>
              <a:gd name="connsiteX50" fmla="*/ 1442720 w 1854200"/>
              <a:gd name="connsiteY50" fmla="*/ 106680 h 1417320"/>
              <a:gd name="connsiteX51" fmla="*/ 1376680 w 1854200"/>
              <a:gd name="connsiteY51" fmla="*/ 101600 h 1417320"/>
              <a:gd name="connsiteX52" fmla="*/ 1371600 w 1854200"/>
              <a:gd name="connsiteY52" fmla="*/ 116840 h 1417320"/>
              <a:gd name="connsiteX53" fmla="*/ 1315720 w 1854200"/>
              <a:gd name="connsiteY53" fmla="*/ 71120 h 1417320"/>
              <a:gd name="connsiteX54" fmla="*/ 1188720 w 1854200"/>
              <a:gd name="connsiteY54" fmla="*/ 76200 h 1417320"/>
              <a:gd name="connsiteX55" fmla="*/ 1082040 w 1854200"/>
              <a:gd name="connsiteY55" fmla="*/ 91440 h 1417320"/>
              <a:gd name="connsiteX56" fmla="*/ 914400 w 1854200"/>
              <a:gd name="connsiteY56" fmla="*/ 10160 h 1417320"/>
              <a:gd name="connsiteX57" fmla="*/ 904240 w 1854200"/>
              <a:gd name="connsiteY57" fmla="*/ 86360 h 1417320"/>
              <a:gd name="connsiteX58" fmla="*/ 807720 w 1854200"/>
              <a:gd name="connsiteY58" fmla="*/ 81280 h 1417320"/>
              <a:gd name="connsiteX59" fmla="*/ 741680 w 1854200"/>
              <a:gd name="connsiteY59" fmla="*/ 50800 h 1417320"/>
              <a:gd name="connsiteX60" fmla="*/ 706120 w 1854200"/>
              <a:gd name="connsiteY60" fmla="*/ 0 h 1417320"/>
              <a:gd name="connsiteX61" fmla="*/ 609600 w 1854200"/>
              <a:gd name="connsiteY61" fmla="*/ 25400 h 1417320"/>
              <a:gd name="connsiteX62" fmla="*/ 513080 w 1854200"/>
              <a:gd name="connsiteY62" fmla="*/ 142240 h 1417320"/>
              <a:gd name="connsiteX63" fmla="*/ 538480 w 1854200"/>
              <a:gd name="connsiteY63" fmla="*/ 167640 h 1417320"/>
              <a:gd name="connsiteX64" fmla="*/ 477520 w 1854200"/>
              <a:gd name="connsiteY64" fmla="*/ 182880 h 1417320"/>
              <a:gd name="connsiteX65" fmla="*/ 391160 w 1854200"/>
              <a:gd name="connsiteY65" fmla="*/ 269240 h 1417320"/>
              <a:gd name="connsiteX66" fmla="*/ 340360 w 1854200"/>
              <a:gd name="connsiteY66" fmla="*/ 340360 h 1417320"/>
              <a:gd name="connsiteX67" fmla="*/ 294640 w 1854200"/>
              <a:gd name="connsiteY67" fmla="*/ 365760 h 1417320"/>
              <a:gd name="connsiteX68" fmla="*/ 330200 w 1854200"/>
              <a:gd name="connsiteY68" fmla="*/ 436880 h 1417320"/>
              <a:gd name="connsiteX69" fmla="*/ 243840 w 1854200"/>
              <a:gd name="connsiteY69" fmla="*/ 436880 h 1417320"/>
              <a:gd name="connsiteX70" fmla="*/ 157480 w 1854200"/>
              <a:gd name="connsiteY70" fmla="*/ 441960 h 1417320"/>
              <a:gd name="connsiteX71" fmla="*/ 0 w 1854200"/>
              <a:gd name="connsiteY71" fmla="*/ 584200 h 141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54200" h="1417320">
                <a:moveTo>
                  <a:pt x="0" y="584200"/>
                </a:moveTo>
                <a:lnTo>
                  <a:pt x="187960" y="655320"/>
                </a:lnTo>
                <a:lnTo>
                  <a:pt x="203200" y="731520"/>
                </a:lnTo>
                <a:lnTo>
                  <a:pt x="254000" y="782320"/>
                </a:lnTo>
                <a:lnTo>
                  <a:pt x="147320" y="833120"/>
                </a:lnTo>
                <a:lnTo>
                  <a:pt x="391160" y="868680"/>
                </a:lnTo>
                <a:lnTo>
                  <a:pt x="396240" y="949960"/>
                </a:lnTo>
                <a:lnTo>
                  <a:pt x="330200" y="1016000"/>
                </a:lnTo>
                <a:lnTo>
                  <a:pt x="426720" y="1046480"/>
                </a:lnTo>
                <a:lnTo>
                  <a:pt x="360680" y="1178560"/>
                </a:lnTo>
                <a:lnTo>
                  <a:pt x="477520" y="1198880"/>
                </a:lnTo>
                <a:lnTo>
                  <a:pt x="457200" y="1259840"/>
                </a:lnTo>
                <a:lnTo>
                  <a:pt x="477520" y="1270000"/>
                </a:lnTo>
                <a:lnTo>
                  <a:pt x="401320" y="1336040"/>
                </a:lnTo>
                <a:lnTo>
                  <a:pt x="548640" y="1417320"/>
                </a:lnTo>
                <a:lnTo>
                  <a:pt x="635000" y="1397000"/>
                </a:lnTo>
                <a:lnTo>
                  <a:pt x="665480" y="1376680"/>
                </a:lnTo>
                <a:lnTo>
                  <a:pt x="680720" y="1209040"/>
                </a:lnTo>
                <a:lnTo>
                  <a:pt x="797560" y="1239520"/>
                </a:lnTo>
                <a:lnTo>
                  <a:pt x="883920" y="1330960"/>
                </a:lnTo>
                <a:lnTo>
                  <a:pt x="909320" y="1244600"/>
                </a:lnTo>
                <a:lnTo>
                  <a:pt x="1021080" y="1229360"/>
                </a:lnTo>
                <a:lnTo>
                  <a:pt x="1122680" y="1315720"/>
                </a:lnTo>
                <a:lnTo>
                  <a:pt x="1198880" y="1270000"/>
                </a:lnTo>
                <a:lnTo>
                  <a:pt x="1244600" y="1203960"/>
                </a:lnTo>
                <a:lnTo>
                  <a:pt x="1244600" y="1076960"/>
                </a:lnTo>
                <a:lnTo>
                  <a:pt x="1330960" y="1036320"/>
                </a:lnTo>
                <a:lnTo>
                  <a:pt x="1325880" y="990600"/>
                </a:lnTo>
                <a:lnTo>
                  <a:pt x="1397000" y="1021080"/>
                </a:lnTo>
                <a:lnTo>
                  <a:pt x="1422400" y="970280"/>
                </a:lnTo>
                <a:lnTo>
                  <a:pt x="1320800" y="894080"/>
                </a:lnTo>
                <a:lnTo>
                  <a:pt x="1391920" y="853440"/>
                </a:lnTo>
                <a:lnTo>
                  <a:pt x="1346200" y="797560"/>
                </a:lnTo>
                <a:lnTo>
                  <a:pt x="1397000" y="721360"/>
                </a:lnTo>
                <a:lnTo>
                  <a:pt x="1478280" y="762000"/>
                </a:lnTo>
                <a:lnTo>
                  <a:pt x="1554480" y="685800"/>
                </a:lnTo>
                <a:lnTo>
                  <a:pt x="1600200" y="817880"/>
                </a:lnTo>
                <a:lnTo>
                  <a:pt x="1620520" y="807720"/>
                </a:lnTo>
                <a:lnTo>
                  <a:pt x="1701800" y="797560"/>
                </a:lnTo>
                <a:lnTo>
                  <a:pt x="1681480" y="726440"/>
                </a:lnTo>
                <a:lnTo>
                  <a:pt x="1722120" y="685800"/>
                </a:lnTo>
                <a:lnTo>
                  <a:pt x="1838960" y="721360"/>
                </a:lnTo>
                <a:lnTo>
                  <a:pt x="1757680" y="563880"/>
                </a:lnTo>
                <a:lnTo>
                  <a:pt x="1818640" y="467360"/>
                </a:lnTo>
                <a:lnTo>
                  <a:pt x="1757680" y="431800"/>
                </a:lnTo>
                <a:lnTo>
                  <a:pt x="1854200" y="294640"/>
                </a:lnTo>
                <a:lnTo>
                  <a:pt x="1630680" y="86360"/>
                </a:lnTo>
                <a:lnTo>
                  <a:pt x="1549400" y="106680"/>
                </a:lnTo>
                <a:lnTo>
                  <a:pt x="1524000" y="71120"/>
                </a:lnTo>
                <a:lnTo>
                  <a:pt x="1463040" y="111760"/>
                </a:lnTo>
                <a:lnTo>
                  <a:pt x="1442720" y="106680"/>
                </a:lnTo>
                <a:lnTo>
                  <a:pt x="1376680" y="101600"/>
                </a:lnTo>
                <a:lnTo>
                  <a:pt x="1371600" y="116840"/>
                </a:lnTo>
                <a:lnTo>
                  <a:pt x="1315720" y="71120"/>
                </a:lnTo>
                <a:lnTo>
                  <a:pt x="1188720" y="76200"/>
                </a:lnTo>
                <a:lnTo>
                  <a:pt x="1082040" y="91440"/>
                </a:lnTo>
                <a:lnTo>
                  <a:pt x="914400" y="10160"/>
                </a:lnTo>
                <a:lnTo>
                  <a:pt x="904240" y="86360"/>
                </a:lnTo>
                <a:lnTo>
                  <a:pt x="807720" y="81280"/>
                </a:lnTo>
                <a:lnTo>
                  <a:pt x="741680" y="50800"/>
                </a:lnTo>
                <a:lnTo>
                  <a:pt x="706120" y="0"/>
                </a:lnTo>
                <a:lnTo>
                  <a:pt x="609600" y="25400"/>
                </a:lnTo>
                <a:lnTo>
                  <a:pt x="513080" y="142240"/>
                </a:lnTo>
                <a:lnTo>
                  <a:pt x="538480" y="167640"/>
                </a:lnTo>
                <a:lnTo>
                  <a:pt x="477520" y="182880"/>
                </a:lnTo>
                <a:lnTo>
                  <a:pt x="391160" y="269240"/>
                </a:lnTo>
                <a:lnTo>
                  <a:pt x="340360" y="340360"/>
                </a:lnTo>
                <a:lnTo>
                  <a:pt x="294640" y="365760"/>
                </a:lnTo>
                <a:lnTo>
                  <a:pt x="330200" y="436880"/>
                </a:lnTo>
                <a:lnTo>
                  <a:pt x="243840" y="436880"/>
                </a:lnTo>
                <a:lnTo>
                  <a:pt x="157480" y="441960"/>
                </a:lnTo>
                <a:lnTo>
                  <a:pt x="0" y="5842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aphicFrame>
        <p:nvGraphicFramePr>
          <p:cNvPr id="2" name="表 1">
            <a:extLst>
              <a:ext uri="{FF2B5EF4-FFF2-40B4-BE49-F238E27FC236}">
                <a16:creationId xmlns:a16="http://schemas.microsoft.com/office/drawing/2014/main" id="{91DCADA3-6355-3E60-0224-81A5AC648292}"/>
              </a:ext>
            </a:extLst>
          </p:cNvPr>
          <p:cNvGraphicFramePr>
            <a:graphicFrameLocks noGrp="1"/>
          </p:cNvGraphicFramePr>
          <p:nvPr/>
        </p:nvGraphicFramePr>
        <p:xfrm>
          <a:off x="4316136" y="6069163"/>
          <a:ext cx="4541439" cy="678740"/>
        </p:xfrm>
        <a:graphic>
          <a:graphicData uri="http://schemas.openxmlformats.org/drawingml/2006/table">
            <a:tbl>
              <a:tblPr firstRow="1" firstCol="1" bandRow="1">
                <a:tableStyleId>{5C22544A-7EE6-4342-B048-85BDC9FD1C3A}</a:tableStyleId>
              </a:tblPr>
              <a:tblGrid>
                <a:gridCol w="949450">
                  <a:extLst>
                    <a:ext uri="{9D8B030D-6E8A-4147-A177-3AD203B41FA5}">
                      <a16:colId xmlns:a16="http://schemas.microsoft.com/office/drawing/2014/main" val="2542814923"/>
                    </a:ext>
                  </a:extLst>
                </a:gridCol>
                <a:gridCol w="604629">
                  <a:extLst>
                    <a:ext uri="{9D8B030D-6E8A-4147-A177-3AD203B41FA5}">
                      <a16:colId xmlns:a16="http://schemas.microsoft.com/office/drawing/2014/main" val="722345609"/>
                    </a:ext>
                  </a:extLst>
                </a:gridCol>
                <a:gridCol w="666717">
                  <a:extLst>
                    <a:ext uri="{9D8B030D-6E8A-4147-A177-3AD203B41FA5}">
                      <a16:colId xmlns:a16="http://schemas.microsoft.com/office/drawing/2014/main" val="3008733444"/>
                    </a:ext>
                  </a:extLst>
                </a:gridCol>
                <a:gridCol w="743963">
                  <a:extLst>
                    <a:ext uri="{9D8B030D-6E8A-4147-A177-3AD203B41FA5}">
                      <a16:colId xmlns:a16="http://schemas.microsoft.com/office/drawing/2014/main" val="2540695435"/>
                    </a:ext>
                  </a:extLst>
                </a:gridCol>
                <a:gridCol w="743963">
                  <a:extLst>
                    <a:ext uri="{9D8B030D-6E8A-4147-A177-3AD203B41FA5}">
                      <a16:colId xmlns:a16="http://schemas.microsoft.com/office/drawing/2014/main" val="1333147476"/>
                    </a:ext>
                  </a:extLst>
                </a:gridCol>
                <a:gridCol w="832717">
                  <a:extLst>
                    <a:ext uri="{9D8B030D-6E8A-4147-A177-3AD203B41FA5}">
                      <a16:colId xmlns:a16="http://schemas.microsoft.com/office/drawing/2014/main" val="1305811549"/>
                    </a:ext>
                  </a:extLst>
                </a:gridCol>
              </a:tblGrid>
              <a:tr h="239450">
                <a:tc>
                  <a:txBody>
                    <a:bodyPr/>
                    <a:lstStyle/>
                    <a:p>
                      <a:pPr algn="ctr"/>
                      <a:r>
                        <a:rPr lang="ja-JP" sz="1050" kern="100" dirty="0">
                          <a:effectLst/>
                          <a:latin typeface="+mj-ea"/>
                          <a:ea typeface="+mj-ea"/>
                        </a:rPr>
                        <a:t>実施年度</a:t>
                      </a:r>
                      <a:endParaRPr lang="ja-JP" sz="1050" kern="100" dirty="0">
                        <a:effectLst/>
                        <a:latin typeface="+mj-ea"/>
                        <a:ea typeface="+mj-ea"/>
                        <a:cs typeface="Times New Roman" panose="02020603050405020304" pitchFamily="18" charset="0"/>
                      </a:endParaRPr>
                    </a:p>
                  </a:txBody>
                  <a:tcPr marL="68580" marR="68580" marT="0" marB="0"/>
                </a:tc>
                <a:tc>
                  <a:txBody>
                    <a:bodyPr/>
                    <a:lstStyle/>
                    <a:p>
                      <a:pPr algn="ctr"/>
                      <a:r>
                        <a:rPr lang="ja-JP" sz="1050" kern="100">
                          <a:effectLst/>
                          <a:latin typeface="+mj-ea"/>
                          <a:ea typeface="+mj-ea"/>
                        </a:rPr>
                        <a:t>Ｒ２</a:t>
                      </a:r>
                      <a:endParaRPr lang="ja-JP" sz="1050" kern="100">
                        <a:effectLst/>
                        <a:latin typeface="+mj-ea"/>
                        <a:ea typeface="+mj-ea"/>
                        <a:cs typeface="Times New Roman" panose="02020603050405020304" pitchFamily="18" charset="0"/>
                      </a:endParaRPr>
                    </a:p>
                  </a:txBody>
                  <a:tcPr marL="68580" marR="68580" marT="0" marB="0"/>
                </a:tc>
                <a:tc>
                  <a:txBody>
                    <a:bodyPr/>
                    <a:lstStyle/>
                    <a:p>
                      <a:pPr algn="ctr"/>
                      <a:r>
                        <a:rPr lang="ja-JP" sz="1050" kern="100">
                          <a:effectLst/>
                          <a:latin typeface="+mj-ea"/>
                          <a:ea typeface="+mj-ea"/>
                        </a:rPr>
                        <a:t>Ｒ３</a:t>
                      </a:r>
                      <a:endParaRPr lang="ja-JP" sz="1050" kern="100">
                        <a:effectLst/>
                        <a:latin typeface="+mj-ea"/>
                        <a:ea typeface="+mj-ea"/>
                        <a:cs typeface="Times New Roman" panose="02020603050405020304" pitchFamily="18" charset="0"/>
                      </a:endParaRPr>
                    </a:p>
                  </a:txBody>
                  <a:tcPr marL="68580" marR="68580" marT="0" marB="0"/>
                </a:tc>
                <a:tc>
                  <a:txBody>
                    <a:bodyPr/>
                    <a:lstStyle/>
                    <a:p>
                      <a:pPr algn="ctr"/>
                      <a:r>
                        <a:rPr lang="ja-JP" sz="1050" kern="100">
                          <a:effectLst/>
                          <a:latin typeface="+mj-ea"/>
                          <a:ea typeface="+mj-ea"/>
                        </a:rPr>
                        <a:t>Ｒ４</a:t>
                      </a:r>
                      <a:endParaRPr lang="ja-JP" sz="1050" kern="100">
                        <a:effectLst/>
                        <a:latin typeface="+mj-ea"/>
                        <a:ea typeface="+mj-ea"/>
                        <a:cs typeface="Times New Roman" panose="02020603050405020304" pitchFamily="18" charset="0"/>
                      </a:endParaRPr>
                    </a:p>
                  </a:txBody>
                  <a:tcPr marL="68580" marR="68580" marT="0" marB="0"/>
                </a:tc>
                <a:tc>
                  <a:txBody>
                    <a:bodyPr/>
                    <a:lstStyle/>
                    <a:p>
                      <a:pPr algn="ctr"/>
                      <a:r>
                        <a:rPr lang="ja-JP" sz="1050" kern="100">
                          <a:effectLst/>
                          <a:latin typeface="+mj-ea"/>
                          <a:ea typeface="+mj-ea"/>
                        </a:rPr>
                        <a:t>Ｒ５</a:t>
                      </a:r>
                      <a:endParaRPr lang="ja-JP" sz="1050" kern="100">
                        <a:effectLst/>
                        <a:latin typeface="+mj-ea"/>
                        <a:ea typeface="+mj-ea"/>
                        <a:cs typeface="Times New Roman" panose="02020603050405020304" pitchFamily="18" charset="0"/>
                      </a:endParaRPr>
                    </a:p>
                  </a:txBody>
                  <a:tcPr marL="68580" marR="68580" marT="0" marB="0"/>
                </a:tc>
                <a:tc>
                  <a:txBody>
                    <a:bodyPr/>
                    <a:lstStyle/>
                    <a:p>
                      <a:pPr algn="ctr"/>
                      <a:r>
                        <a:rPr lang="ja-JP" sz="1050" kern="100">
                          <a:effectLst/>
                          <a:latin typeface="+mj-ea"/>
                          <a:ea typeface="+mj-ea"/>
                        </a:rPr>
                        <a:t>Ｒ６</a:t>
                      </a:r>
                      <a:endParaRPr lang="ja-JP" sz="1050" kern="100">
                        <a:effectLst/>
                        <a:latin typeface="+mj-ea"/>
                        <a:ea typeface="+mj-ea"/>
                        <a:cs typeface="Times New Roman" panose="02020603050405020304" pitchFamily="18" charset="0"/>
                      </a:endParaRPr>
                    </a:p>
                  </a:txBody>
                  <a:tcPr marL="68580" marR="68580" marT="0" marB="0"/>
                </a:tc>
                <a:extLst>
                  <a:ext uri="{0D108BD9-81ED-4DB2-BD59-A6C34878D82A}">
                    <a16:rowId xmlns:a16="http://schemas.microsoft.com/office/drawing/2014/main" val="812406918"/>
                  </a:ext>
                </a:extLst>
              </a:tr>
              <a:tr h="439290">
                <a:tc>
                  <a:txBody>
                    <a:bodyPr/>
                    <a:lstStyle/>
                    <a:p>
                      <a:pPr algn="ctr"/>
                      <a:r>
                        <a:rPr lang="ja-JP" sz="1050" kern="100" dirty="0">
                          <a:effectLst/>
                          <a:latin typeface="+mj-ea"/>
                          <a:ea typeface="+mj-ea"/>
                        </a:rPr>
                        <a:t>指定箇所数</a:t>
                      </a:r>
                      <a:endParaRPr lang="ja-JP" sz="1050" kern="100" dirty="0">
                        <a:effectLst/>
                        <a:latin typeface="+mj-ea"/>
                        <a:ea typeface="+mj-ea"/>
                        <a:cs typeface="Times New Roman" panose="02020603050405020304" pitchFamily="18" charset="0"/>
                      </a:endParaRPr>
                    </a:p>
                  </a:txBody>
                  <a:tcPr marL="68580" marR="68580" marT="0" marB="0" anchor="ctr"/>
                </a:tc>
                <a:tc>
                  <a:txBody>
                    <a:bodyPr/>
                    <a:lstStyle/>
                    <a:p>
                      <a:pPr algn="ctr"/>
                      <a:r>
                        <a:rPr lang="en-US" sz="1000" kern="100">
                          <a:effectLst/>
                          <a:latin typeface="+mj-ea"/>
                          <a:ea typeface="+mj-ea"/>
                        </a:rPr>
                        <a:t>204</a:t>
                      </a:r>
                      <a:r>
                        <a:rPr lang="ja-JP" sz="1000" kern="100">
                          <a:effectLst/>
                          <a:latin typeface="+mj-ea"/>
                          <a:ea typeface="+mj-ea"/>
                        </a:rPr>
                        <a:t>箇所</a:t>
                      </a:r>
                      <a:endParaRPr lang="ja-JP" sz="1050" kern="100">
                        <a:effectLst/>
                        <a:latin typeface="+mj-ea"/>
                        <a:ea typeface="+mj-ea"/>
                        <a:cs typeface="Times New Roman" panose="02020603050405020304" pitchFamily="18" charset="0"/>
                      </a:endParaRPr>
                    </a:p>
                  </a:txBody>
                  <a:tcPr marL="68580" marR="68580" marT="0" marB="0" anchor="ctr"/>
                </a:tc>
                <a:tc>
                  <a:txBody>
                    <a:bodyPr/>
                    <a:lstStyle/>
                    <a:p>
                      <a:pPr algn="ctr"/>
                      <a:r>
                        <a:rPr lang="en-US" sz="1000" kern="100">
                          <a:effectLst/>
                          <a:latin typeface="+mj-ea"/>
                          <a:ea typeface="+mj-ea"/>
                        </a:rPr>
                        <a:t>194</a:t>
                      </a:r>
                      <a:r>
                        <a:rPr lang="ja-JP" sz="1000" kern="100">
                          <a:effectLst/>
                          <a:latin typeface="+mj-ea"/>
                          <a:ea typeface="+mj-ea"/>
                        </a:rPr>
                        <a:t>箇所</a:t>
                      </a:r>
                      <a:endParaRPr lang="ja-JP" sz="1050" kern="100">
                        <a:effectLst/>
                        <a:latin typeface="+mj-ea"/>
                        <a:ea typeface="+mj-ea"/>
                        <a:cs typeface="Times New Roman" panose="02020603050405020304" pitchFamily="18" charset="0"/>
                      </a:endParaRPr>
                    </a:p>
                  </a:txBody>
                  <a:tcPr marL="68580" marR="68580" marT="0" marB="0" anchor="ctr"/>
                </a:tc>
                <a:tc>
                  <a:txBody>
                    <a:bodyPr/>
                    <a:lstStyle/>
                    <a:p>
                      <a:pPr algn="ctr"/>
                      <a:r>
                        <a:rPr lang="en-US" sz="1000" kern="100">
                          <a:effectLst/>
                          <a:latin typeface="+mj-ea"/>
                          <a:ea typeface="+mj-ea"/>
                        </a:rPr>
                        <a:t>165</a:t>
                      </a:r>
                      <a:r>
                        <a:rPr lang="ja-JP" sz="1000" kern="100">
                          <a:effectLst/>
                          <a:latin typeface="+mj-ea"/>
                          <a:ea typeface="+mj-ea"/>
                        </a:rPr>
                        <a:t>箇所</a:t>
                      </a:r>
                      <a:endParaRPr lang="ja-JP" sz="1050" kern="100">
                        <a:effectLst/>
                        <a:latin typeface="+mj-ea"/>
                        <a:ea typeface="+mj-ea"/>
                        <a:cs typeface="Times New Roman" panose="02020603050405020304" pitchFamily="18" charset="0"/>
                      </a:endParaRPr>
                    </a:p>
                  </a:txBody>
                  <a:tcPr marL="68580" marR="68580" marT="0" marB="0" anchor="ctr"/>
                </a:tc>
                <a:tc>
                  <a:txBody>
                    <a:bodyPr/>
                    <a:lstStyle/>
                    <a:p>
                      <a:pPr algn="ctr"/>
                      <a:r>
                        <a:rPr lang="en-US" sz="1000" kern="100">
                          <a:effectLst/>
                          <a:latin typeface="+mj-ea"/>
                          <a:ea typeface="+mj-ea"/>
                        </a:rPr>
                        <a:t>270</a:t>
                      </a:r>
                      <a:r>
                        <a:rPr lang="ja-JP" sz="1000" kern="100">
                          <a:effectLst/>
                          <a:latin typeface="+mj-ea"/>
                          <a:ea typeface="+mj-ea"/>
                        </a:rPr>
                        <a:t>箇所</a:t>
                      </a:r>
                      <a:endParaRPr lang="ja-JP" sz="1050" kern="100">
                        <a:effectLst/>
                        <a:latin typeface="+mj-ea"/>
                        <a:ea typeface="+mj-ea"/>
                        <a:cs typeface="Times New Roman" panose="02020603050405020304" pitchFamily="18" charset="0"/>
                      </a:endParaRPr>
                    </a:p>
                  </a:txBody>
                  <a:tcPr marL="68580" marR="68580" marT="0" marB="0" anchor="ctr"/>
                </a:tc>
                <a:tc>
                  <a:txBody>
                    <a:bodyPr/>
                    <a:lstStyle/>
                    <a:p>
                      <a:pPr algn="ctr"/>
                      <a:r>
                        <a:rPr lang="ja-JP" sz="1000" kern="100" dirty="0">
                          <a:effectLst/>
                          <a:latin typeface="+mj-ea"/>
                          <a:ea typeface="+mj-ea"/>
                        </a:rPr>
                        <a:t>約</a:t>
                      </a:r>
                      <a:r>
                        <a:rPr lang="en-US" sz="1000" kern="100" dirty="0">
                          <a:effectLst/>
                          <a:latin typeface="+mj-ea"/>
                          <a:ea typeface="+mj-ea"/>
                        </a:rPr>
                        <a:t>250</a:t>
                      </a:r>
                      <a:r>
                        <a:rPr lang="ja-JP" sz="1000" kern="100" dirty="0">
                          <a:effectLst/>
                          <a:latin typeface="+mj-ea"/>
                          <a:ea typeface="+mj-ea"/>
                        </a:rPr>
                        <a:t>箇所</a:t>
                      </a:r>
                      <a:endParaRPr lang="en-US" altLang="ja-JP" sz="1000" kern="100" dirty="0">
                        <a:effectLst/>
                        <a:latin typeface="+mj-ea"/>
                        <a:ea typeface="+mj-ea"/>
                      </a:endParaRPr>
                    </a:p>
                    <a:p>
                      <a:pPr algn="ctr"/>
                      <a:r>
                        <a:rPr lang="ja-JP" altLang="en-US" sz="1000" kern="100" dirty="0">
                          <a:effectLst/>
                          <a:latin typeface="+mj-ea"/>
                          <a:ea typeface="+mj-ea"/>
                          <a:cs typeface="Times New Roman" panose="02020603050405020304" pitchFamily="18" charset="0"/>
                        </a:rPr>
                        <a:t>（予定）</a:t>
                      </a:r>
                      <a:endParaRPr lang="ja-JP" sz="1050" kern="100" dirty="0">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3418304101"/>
                  </a:ext>
                </a:extLst>
              </a:tr>
            </a:tbl>
          </a:graphicData>
        </a:graphic>
      </p:graphicFrame>
      <p:sp>
        <p:nvSpPr>
          <p:cNvPr id="7" name="テキスト ボックス 6">
            <a:extLst>
              <a:ext uri="{FF2B5EF4-FFF2-40B4-BE49-F238E27FC236}">
                <a16:creationId xmlns:a16="http://schemas.microsoft.com/office/drawing/2014/main" id="{92BB348F-2443-2B95-C8BE-59539CD9BD22}"/>
              </a:ext>
            </a:extLst>
          </p:cNvPr>
          <p:cNvSpPr txBox="1"/>
          <p:nvPr/>
        </p:nvSpPr>
        <p:spPr>
          <a:xfrm>
            <a:off x="4260851" y="5784462"/>
            <a:ext cx="5112568" cy="276999"/>
          </a:xfrm>
          <a:prstGeom prst="rect">
            <a:avLst/>
          </a:prstGeom>
          <a:noFill/>
        </p:spPr>
        <p:txBody>
          <a:bodyPr wrap="square">
            <a:spAutoFit/>
          </a:bodyPr>
          <a:lstStyle/>
          <a:p>
            <a:r>
              <a:rPr lang="ja-JP" altLang="en-US" sz="1200" dirty="0">
                <a:latin typeface="ＭＳ Ｐゴシック" panose="020B0600070205080204" pitchFamily="50" charset="-128"/>
                <a:cs typeface="Times New Roman" panose="02020603050405020304" pitchFamily="18" charset="0"/>
              </a:rPr>
              <a:t>○</a:t>
            </a:r>
            <a:r>
              <a:rPr lang="ja-JP" altLang="ja-JP" sz="1200" dirty="0">
                <a:effectLst/>
                <a:latin typeface="ＭＳ Ｐゴシック" panose="020B0600070205080204" pitchFamily="50" charset="-128"/>
                <a:cs typeface="Times New Roman" panose="02020603050405020304" pitchFamily="18" charset="0"/>
              </a:rPr>
              <a:t>土砂災害警戒区域等の見直し（追加指定、再指定、解除）状況</a:t>
            </a:r>
            <a:endParaRPr lang="ja-JP" altLang="en-US" sz="1200" dirty="0">
              <a:latin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BA9E6505-F230-E296-7FC9-5303D0F056E4}"/>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23</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048867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テキスト プレースホルダー 2"/>
          <p:cNvSpPr>
            <a:spLocks noGrp="1"/>
          </p:cNvSpPr>
          <p:nvPr>
            <p:ph type="body" sz="quarter" idx="14"/>
          </p:nvPr>
        </p:nvSpPr>
        <p:spPr bwMode="auto">
          <a:xfrm>
            <a:off x="484188" y="234950"/>
            <a:ext cx="74009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まちづくりの観点からの取り組み</a:t>
            </a:r>
            <a:endParaRPr lang="en-US" altLang="ja-JP" sz="2400" b="1" dirty="0"/>
          </a:p>
        </p:txBody>
      </p:sp>
      <p:sp>
        <p:nvSpPr>
          <p:cNvPr id="22" name="テキスト ボックス 6"/>
          <p:cNvSpPr txBox="1">
            <a:spLocks noChangeArrowheads="1"/>
          </p:cNvSpPr>
          <p:nvPr/>
        </p:nvSpPr>
        <p:spPr bwMode="auto">
          <a:xfrm>
            <a:off x="323528" y="883420"/>
            <a:ext cx="8722594" cy="851112"/>
          </a:xfrm>
          <a:prstGeom prst="rect">
            <a:avLst/>
          </a:prstGeom>
          <a:solidFill>
            <a:schemeClr val="bg1"/>
          </a:solidFill>
          <a:ln w="9525">
            <a:solidFill>
              <a:srgbClr val="C00000"/>
            </a:solidFill>
            <a:miter lim="800000"/>
            <a:headEnd/>
            <a:tailEnd/>
          </a:ln>
        </p:spPr>
        <p:txBody>
          <a:bodyPr wrap="square" lIns="72000" tIns="72000" rIns="72000" bIns="72000">
            <a:spAutoFit/>
          </a:bodyPr>
          <a:lstStyle>
            <a:lvl1pPr marL="263525" indent="-263525">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fontAlgn="base">
              <a:lnSpc>
                <a:spcPts val="1850"/>
              </a:lnSpc>
              <a:spcBef>
                <a:spcPct val="0"/>
              </a:spcBef>
              <a:spcAft>
                <a:spcPct val="0"/>
              </a:spcAft>
              <a:buFont typeface="Meiryo UI" panose="020B0604030504040204" pitchFamily="50" charset="-128"/>
              <a:buChar char="⃝"/>
            </a:pPr>
            <a:r>
              <a:rPr lang="ja-JP" altLang="en-US" sz="1400" dirty="0">
                <a:solidFill>
                  <a:srgbClr val="BE303E"/>
                </a:solidFill>
                <a:latin typeface="Meiryo UI" panose="020B0604030504040204" pitchFamily="50" charset="-128"/>
                <a:ea typeface="Meiryo UI" panose="020B0604030504040204" pitchFamily="50" charset="-128"/>
              </a:rPr>
              <a:t>市街化区域内の土砂災害特別警戒区域について、市街化調整区域へ編入（逆線引き）する取り組みに着手。</a:t>
            </a:r>
            <a:endParaRPr lang="en-US" altLang="ja-JP" sz="1400" dirty="0">
              <a:solidFill>
                <a:srgbClr val="BE303E"/>
              </a:solidFill>
              <a:latin typeface="Meiryo UI" panose="020B0604030504040204" pitchFamily="50" charset="-128"/>
              <a:ea typeface="Meiryo UI" panose="020B0604030504040204" pitchFamily="50" charset="-128"/>
            </a:endParaRPr>
          </a:p>
          <a:p>
            <a:pPr marL="285750" indent="-285750" algn="just" fontAlgn="base">
              <a:lnSpc>
                <a:spcPts val="1850"/>
              </a:lnSpc>
              <a:spcBef>
                <a:spcPct val="0"/>
              </a:spcBef>
              <a:spcAft>
                <a:spcPct val="0"/>
              </a:spcAft>
              <a:buFont typeface="Meiryo UI" panose="020B0604030504040204" pitchFamily="50" charset="-128"/>
              <a:buChar char="⃝"/>
            </a:pPr>
            <a:r>
              <a:rPr lang="ja-JP" altLang="en-US" sz="1400" dirty="0">
                <a:solidFill>
                  <a:srgbClr val="BE303E"/>
                </a:solidFill>
                <a:latin typeface="Meiryo UI" panose="020B0604030504040204" pitchFamily="50" charset="-128"/>
                <a:ea typeface="Meiryo UI" panose="020B0604030504040204" pitchFamily="50" charset="-128"/>
              </a:rPr>
              <a:t>概ね</a:t>
            </a:r>
            <a:r>
              <a:rPr lang="en-US" altLang="ja-JP" sz="1400" dirty="0">
                <a:solidFill>
                  <a:srgbClr val="BE303E"/>
                </a:solidFill>
                <a:latin typeface="Meiryo UI" panose="020B0604030504040204" pitchFamily="50" charset="-128"/>
                <a:ea typeface="Meiryo UI" panose="020B0604030504040204" pitchFamily="50" charset="-128"/>
              </a:rPr>
              <a:t>50</a:t>
            </a:r>
            <a:r>
              <a:rPr lang="ja-JP" altLang="en-US" sz="1400" dirty="0">
                <a:solidFill>
                  <a:srgbClr val="BE303E"/>
                </a:solidFill>
                <a:latin typeface="Meiryo UI" panose="020B0604030504040204" pitchFamily="50" charset="-128"/>
                <a:ea typeface="Meiryo UI" panose="020B0604030504040204" pitchFamily="50" charset="-128"/>
              </a:rPr>
              <a:t>年後には災害リスクの高い区域（レッドゾーン）に居住する人が概ねゼロとなることを目指す。</a:t>
            </a:r>
            <a:endParaRPr lang="en-US" altLang="ja-JP" sz="1400" dirty="0">
              <a:solidFill>
                <a:srgbClr val="BE303E"/>
              </a:solidFill>
              <a:latin typeface="Meiryo UI" panose="020B0604030504040204" pitchFamily="50" charset="-128"/>
              <a:ea typeface="Meiryo UI" panose="020B0604030504040204" pitchFamily="50" charset="-128"/>
            </a:endParaRPr>
          </a:p>
          <a:p>
            <a:pPr marL="285750" indent="-285750" algn="just" fontAlgn="base">
              <a:lnSpc>
                <a:spcPts val="1850"/>
              </a:lnSpc>
              <a:spcBef>
                <a:spcPct val="0"/>
              </a:spcBef>
              <a:spcAft>
                <a:spcPct val="0"/>
              </a:spcAft>
              <a:buFont typeface="Meiryo UI" panose="020B0604030504040204" pitchFamily="50" charset="-128"/>
              <a:buChar char="⃝"/>
            </a:pPr>
            <a:r>
              <a:rPr lang="ja-JP" altLang="en-US" sz="1400" dirty="0">
                <a:solidFill>
                  <a:srgbClr val="BE303E"/>
                </a:solidFill>
                <a:latin typeface="Meiryo UI" panose="020B0604030504040204" pitchFamily="50" charset="-128"/>
                <a:ea typeface="Meiryo UI" panose="020B0604030504040204" pitchFamily="50" charset="-128"/>
              </a:rPr>
              <a:t>段階的に進めることとし、まずは市街化抑制の観点から、市街化区域縁辺部の未利用地から先行的に実施。</a:t>
            </a:r>
            <a:endParaRPr lang="en-US" altLang="ja-JP" sz="1400" dirty="0">
              <a:solidFill>
                <a:srgbClr val="BE303E"/>
              </a:solidFill>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9D0F8ACF-B778-2922-7A23-5119C62D5FDA}"/>
              </a:ext>
            </a:extLst>
          </p:cNvPr>
          <p:cNvPicPr>
            <a:picLocks noChangeAspect="1"/>
          </p:cNvPicPr>
          <p:nvPr/>
        </p:nvPicPr>
        <p:blipFill rotWithShape="1">
          <a:blip r:embed="rId3"/>
          <a:srcRect l="9450" t="20627" r="31488" b="8135"/>
          <a:stretch/>
        </p:blipFill>
        <p:spPr>
          <a:xfrm>
            <a:off x="611560" y="1844678"/>
            <a:ext cx="7560840" cy="4939749"/>
          </a:xfrm>
          <a:prstGeom prst="rect">
            <a:avLst/>
          </a:prstGeom>
        </p:spPr>
      </p:pic>
      <p:sp>
        <p:nvSpPr>
          <p:cNvPr id="2" name="テキスト ボックス 1">
            <a:extLst>
              <a:ext uri="{FF2B5EF4-FFF2-40B4-BE49-F238E27FC236}">
                <a16:creationId xmlns:a16="http://schemas.microsoft.com/office/drawing/2014/main" id="{52103AF5-584C-2709-D154-ECE3A2FE9B9F}"/>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24</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710144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テキスト プレースホルダー 2">
            <a:extLst>
              <a:ext uri="{FF2B5EF4-FFF2-40B4-BE49-F238E27FC236}">
                <a16:creationId xmlns:a16="http://schemas.microsoft.com/office/drawing/2014/main" id="{0D2AA52F-1381-89AD-95DA-C1F0F0EA4F26}"/>
              </a:ext>
            </a:extLst>
          </p:cNvPr>
          <p:cNvSpPr>
            <a:spLocks noGrp="1"/>
          </p:cNvSpPr>
          <p:nvPr>
            <p:ph type="body" sz="quarter" idx="14"/>
          </p:nvPr>
        </p:nvSpPr>
        <p:spPr bwMode="auto">
          <a:xfrm>
            <a:off x="484188" y="234950"/>
            <a:ext cx="74009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過去の災害について知る取組（砂防情報アーカイブ）</a:t>
            </a:r>
            <a:endParaRPr lang="en-US" altLang="ja-JP" sz="2400" b="1" dirty="0"/>
          </a:p>
        </p:txBody>
      </p:sp>
      <p:sp>
        <p:nvSpPr>
          <p:cNvPr id="2" name="正方形/長方形 1">
            <a:extLst>
              <a:ext uri="{FF2B5EF4-FFF2-40B4-BE49-F238E27FC236}">
                <a16:creationId xmlns:a16="http://schemas.microsoft.com/office/drawing/2014/main" id="{5EDB0478-9E76-3847-2A05-D8B6F669F53A}"/>
              </a:ext>
            </a:extLst>
          </p:cNvPr>
          <p:cNvSpPr/>
          <p:nvPr/>
        </p:nvSpPr>
        <p:spPr>
          <a:xfrm>
            <a:off x="78928" y="5046732"/>
            <a:ext cx="9000998" cy="1780604"/>
          </a:xfrm>
          <a:prstGeom prst="rect">
            <a:avLst/>
          </a:prstGeom>
          <a:solidFill>
            <a:srgbClr val="CCECFF"/>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0">
            <a:extLst>
              <a:ext uri="{FF2B5EF4-FFF2-40B4-BE49-F238E27FC236}">
                <a16:creationId xmlns:a16="http://schemas.microsoft.com/office/drawing/2014/main" id="{FC157E3A-777F-45CF-C7C2-8EED67C65AF2}"/>
              </a:ext>
            </a:extLst>
          </p:cNvPr>
          <p:cNvSpPr/>
          <p:nvPr/>
        </p:nvSpPr>
        <p:spPr>
          <a:xfrm>
            <a:off x="107505" y="910869"/>
            <a:ext cx="3672407" cy="1973002"/>
          </a:xfrm>
          <a:prstGeom prst="roundRect">
            <a:avLst>
              <a:gd name="adj" fmla="val 14549"/>
            </a:avLst>
          </a:prstGeom>
          <a:solidFill>
            <a:srgbClr val="E7FFE7"/>
          </a:solidFill>
          <a:ln w="2222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コンテンツ プレースホルダー 3">
            <a:extLst>
              <a:ext uri="{FF2B5EF4-FFF2-40B4-BE49-F238E27FC236}">
                <a16:creationId xmlns:a16="http://schemas.microsoft.com/office/drawing/2014/main" id="{05244361-DB09-CB66-2EE2-4CD0B2930047}"/>
              </a:ext>
            </a:extLst>
          </p:cNvPr>
          <p:cNvSpPr txBox="1">
            <a:spLocks/>
          </p:cNvSpPr>
          <p:nvPr/>
        </p:nvSpPr>
        <p:spPr>
          <a:xfrm>
            <a:off x="207431" y="1124744"/>
            <a:ext cx="3520793" cy="1686662"/>
          </a:xfrm>
          <a:prstGeom prst="rect">
            <a:avLst/>
          </a:prstGeom>
        </p:spPr>
        <p:txBody>
          <a:bodyPr>
            <a:normAutofit/>
          </a:bodyPr>
          <a:lstStyle>
            <a:lvl1pPr marL="341313" indent="-341313" algn="l" defTabSz="912813"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585"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83"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80"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77" indent="-228598" algn="l" defTabSz="914395"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300" b="1" dirty="0"/>
              <a:t>　</a:t>
            </a:r>
            <a:r>
              <a:rPr lang="ja-JP" altLang="ja-JP" sz="1300" b="1" dirty="0"/>
              <a:t>「地域の砂防情報アーカイブ」は，地域の皆様から提供された</a:t>
            </a:r>
            <a:r>
              <a:rPr lang="ja-JP" altLang="ja-JP" sz="1300" b="1" dirty="0">
                <a:solidFill>
                  <a:srgbClr val="FF33CC"/>
                </a:solidFill>
              </a:rPr>
              <a:t>過去の土砂災害に関する貴重な写真等を記録・公開し，土砂災害の記録を次世代に語り継ぎ，地域の防災意識の向上を図る</a:t>
            </a:r>
            <a:r>
              <a:rPr lang="ja-JP" altLang="en-US" sz="1300" b="1" dirty="0">
                <a:solidFill>
                  <a:srgbClr val="FF33CC"/>
                </a:solidFill>
              </a:rPr>
              <a:t>　</a:t>
            </a:r>
            <a:r>
              <a:rPr lang="ja-JP" altLang="ja-JP" sz="1300" b="1" dirty="0"/>
              <a:t>ため，平成</a:t>
            </a:r>
            <a:r>
              <a:rPr lang="en-US" altLang="ja-JP" sz="1300" b="1" dirty="0">
                <a:latin typeface="+mj-ea"/>
                <a:ea typeface="+mj-ea"/>
              </a:rPr>
              <a:t>23</a:t>
            </a:r>
            <a:r>
              <a:rPr lang="ja-JP" altLang="ja-JP" sz="1300" b="1" dirty="0">
                <a:latin typeface="+mj-ea"/>
                <a:ea typeface="+mj-ea"/>
              </a:rPr>
              <a:t>年度</a:t>
            </a:r>
            <a:r>
              <a:rPr lang="ja-JP" altLang="ja-JP" sz="1300" b="1" dirty="0"/>
              <a:t>より県ホームページ上で「地域の砂防情報アーカイブ」を運用開始し，これまで</a:t>
            </a:r>
            <a:r>
              <a:rPr lang="ja-JP" altLang="en-US" sz="1300" b="1" dirty="0"/>
              <a:t>に２０００</a:t>
            </a:r>
            <a:r>
              <a:rPr lang="ja-JP" altLang="ja-JP" sz="1300" b="1" dirty="0"/>
              <a:t>点</a:t>
            </a:r>
            <a:r>
              <a:rPr lang="ja-JP" altLang="en-US" sz="1300" b="1" dirty="0"/>
              <a:t>を超える過去の災害写真や体験談等の</a:t>
            </a:r>
            <a:r>
              <a:rPr lang="ja-JP" altLang="ja-JP" sz="1300" b="1" dirty="0"/>
              <a:t>資料を公開している。</a:t>
            </a:r>
            <a:endParaRPr lang="ja-JP" altLang="en-US" sz="1300" b="1" dirty="0"/>
          </a:p>
        </p:txBody>
      </p:sp>
      <p:pic>
        <p:nvPicPr>
          <p:cNvPr id="5" name="Picture 2">
            <a:extLst>
              <a:ext uri="{FF2B5EF4-FFF2-40B4-BE49-F238E27FC236}">
                <a16:creationId xmlns:a16="http://schemas.microsoft.com/office/drawing/2014/main" id="{196C3348-87B4-37AC-1EF0-9728C1F2929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42" t="10040" r="35411" b="1146"/>
          <a:stretch/>
        </p:blipFill>
        <p:spPr bwMode="auto">
          <a:xfrm>
            <a:off x="7194060" y="719151"/>
            <a:ext cx="1708343" cy="241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コンテンツ プレースホルダー 3">
            <a:extLst>
              <a:ext uri="{FF2B5EF4-FFF2-40B4-BE49-F238E27FC236}">
                <a16:creationId xmlns:a16="http://schemas.microsoft.com/office/drawing/2014/main" id="{325D367B-8F69-16FE-E5D7-281906D96E74}"/>
              </a:ext>
            </a:extLst>
          </p:cNvPr>
          <p:cNvSpPr txBox="1">
            <a:spLocks/>
          </p:cNvSpPr>
          <p:nvPr/>
        </p:nvSpPr>
        <p:spPr>
          <a:xfrm>
            <a:off x="337605" y="908720"/>
            <a:ext cx="1080120" cy="2880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9pPr>
          </a:lstStyle>
          <a:p>
            <a:pPr marL="0" indent="0">
              <a:buFont typeface="Arial" panose="020B0604020202020204" pitchFamily="34" charset="0"/>
              <a:buNone/>
            </a:pPr>
            <a:r>
              <a:rPr lang="ja-JP" altLang="en-US" sz="1300" b="1" dirty="0"/>
              <a:t>■概要</a:t>
            </a:r>
          </a:p>
        </p:txBody>
      </p:sp>
      <p:pic>
        <p:nvPicPr>
          <p:cNvPr id="9" name="Picture 5">
            <a:extLst>
              <a:ext uri="{FF2B5EF4-FFF2-40B4-BE49-F238E27FC236}">
                <a16:creationId xmlns:a16="http://schemas.microsoft.com/office/drawing/2014/main" id="{E42682F1-2EE1-B3ED-64A6-1733458832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6430" y="797733"/>
            <a:ext cx="3311075" cy="203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T:\090土木建築局\090砂防課\０１　砂防整備グループ\４８　砂防情報アーカイブ\H29\290427戸山探検写真\DSCF9847.jpg">
            <a:extLst>
              <a:ext uri="{FF2B5EF4-FFF2-40B4-BE49-F238E27FC236}">
                <a16:creationId xmlns:a16="http://schemas.microsoft.com/office/drawing/2014/main" id="{D20EF57C-5F76-68AE-BACA-A0CFEF3F9C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4250" y="5152758"/>
            <a:ext cx="1814953" cy="1361214"/>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A6AB7979-5CD5-0BC0-6D2A-94540A525575}"/>
              </a:ext>
            </a:extLst>
          </p:cNvPr>
          <p:cNvSpPr/>
          <p:nvPr/>
        </p:nvSpPr>
        <p:spPr>
          <a:xfrm>
            <a:off x="83691" y="3168991"/>
            <a:ext cx="8952805" cy="1768031"/>
          </a:xfrm>
          <a:prstGeom prst="rect">
            <a:avLst/>
          </a:prstGeom>
          <a:solidFill>
            <a:srgbClr val="CCECFF"/>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142E4BD8-A891-4A32-B1FE-DF2102A5A684}"/>
              </a:ext>
            </a:extLst>
          </p:cNvPr>
          <p:cNvPicPr/>
          <p:nvPr/>
        </p:nvPicPr>
        <p:blipFill rotWithShape="1">
          <a:blip r:embed="rId6" cstate="print">
            <a:extLst>
              <a:ext uri="{28A0092B-C50C-407E-A947-70E740481C1C}">
                <a14:useLocalDpi xmlns:a14="http://schemas.microsoft.com/office/drawing/2010/main" val="0"/>
              </a:ext>
            </a:extLst>
          </a:blip>
          <a:srcRect l="6105"/>
          <a:stretch/>
        </p:blipFill>
        <p:spPr bwMode="auto">
          <a:xfrm>
            <a:off x="5287870" y="3229951"/>
            <a:ext cx="1948425" cy="1350989"/>
          </a:xfrm>
          <a:prstGeom prst="rect">
            <a:avLst/>
          </a:prstGeom>
          <a:ln>
            <a:noFill/>
          </a:ln>
          <a:extLst>
            <a:ext uri="{53640926-AAD7-44D8-BBD7-CCE9431645EC}">
              <a14:shadowObscured xmlns:a14="http://schemas.microsoft.com/office/drawing/2010/main"/>
            </a:ext>
          </a:extLst>
        </p:spPr>
      </p:pic>
      <p:pic>
        <p:nvPicPr>
          <p:cNvPr id="13" name="図 12">
            <a:extLst>
              <a:ext uri="{FF2B5EF4-FFF2-40B4-BE49-F238E27FC236}">
                <a16:creationId xmlns:a16="http://schemas.microsoft.com/office/drawing/2014/main" id="{ECE97B36-4920-7140-6129-BD3271D93919}"/>
              </a:ext>
            </a:extLst>
          </p:cNvPr>
          <p:cNvPicPr/>
          <p:nvPr/>
        </p:nvPicPr>
        <p:blipFill rotWithShape="1">
          <a:blip r:embed="rId7" cstate="print">
            <a:extLst>
              <a:ext uri="{28A0092B-C50C-407E-A947-70E740481C1C}">
                <a14:useLocalDpi xmlns:a14="http://schemas.microsoft.com/office/drawing/2010/main" val="0"/>
              </a:ext>
            </a:extLst>
          </a:blip>
          <a:srcRect t="411" b="1645"/>
          <a:stretch/>
        </p:blipFill>
        <p:spPr bwMode="auto">
          <a:xfrm>
            <a:off x="7471482" y="3219065"/>
            <a:ext cx="1148662" cy="1522384"/>
          </a:xfrm>
          <a:prstGeom prst="rect">
            <a:avLst/>
          </a:prstGeom>
          <a:noFill/>
          <a:ln w="9525" cap="flat" cmpd="sng" algn="ctr">
            <a:solidFill>
              <a:sysClr val="window" lastClr="FFFFFF">
                <a:lumMod val="65000"/>
              </a:sysClr>
            </a:solidFill>
            <a:prstDash val="solid"/>
            <a:miter lim="800000"/>
            <a:headEnd type="none" w="med" len="med"/>
            <a:tailEnd type="none" w="med" len="med"/>
          </a:ln>
          <a:effectLst/>
          <a:extLst>
            <a:ext uri="{53640926-AAD7-44D8-BBD7-CCE9431645EC}">
              <a14:shadowObscured xmlns:a14="http://schemas.microsoft.com/office/drawing/2010/main"/>
            </a:ext>
          </a:extLst>
        </p:spPr>
      </p:pic>
      <p:sp>
        <p:nvSpPr>
          <p:cNvPr id="14" name="テキスト ボックス 2">
            <a:extLst>
              <a:ext uri="{FF2B5EF4-FFF2-40B4-BE49-F238E27FC236}">
                <a16:creationId xmlns:a16="http://schemas.microsoft.com/office/drawing/2014/main" id="{8EC98474-6847-4B38-1C62-47A54D991A5F}"/>
              </a:ext>
            </a:extLst>
          </p:cNvPr>
          <p:cNvSpPr txBox="1">
            <a:spLocks noChangeArrowheads="1"/>
          </p:cNvSpPr>
          <p:nvPr/>
        </p:nvSpPr>
        <p:spPr bwMode="auto">
          <a:xfrm>
            <a:off x="5158566" y="4546017"/>
            <a:ext cx="2312916"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000" b="1" kern="100" dirty="0">
                <a:effectLst/>
                <a:latin typeface="ＭＳ ゴシック" panose="020B0609070205080204" pitchFamily="49" charset="-128"/>
                <a:ea typeface="ＭＳ ゴシック" panose="020B0609070205080204" pitchFamily="49" charset="-128"/>
                <a:cs typeface="Times New Roman"/>
              </a:rPr>
              <a:t>平成</a:t>
            </a:r>
            <a:r>
              <a:rPr lang="en-US" sz="1000" b="1" kern="100" dirty="0">
                <a:effectLst/>
                <a:latin typeface="ＭＳ ゴシック" panose="020B0609070205080204" pitchFamily="49" charset="-128"/>
                <a:ea typeface="ＭＳ ゴシック" panose="020B0609070205080204" pitchFamily="49" charset="-128"/>
                <a:cs typeface="Times New Roman"/>
              </a:rPr>
              <a:t>28</a:t>
            </a:r>
            <a:r>
              <a:rPr lang="ja-JP" sz="1000" b="1" kern="100" dirty="0">
                <a:effectLst/>
                <a:latin typeface="ＭＳ ゴシック" panose="020B0609070205080204" pitchFamily="49" charset="-128"/>
                <a:ea typeface="ＭＳ ゴシック" panose="020B0609070205080204" pitchFamily="49" charset="-128"/>
                <a:cs typeface="Times New Roman"/>
              </a:rPr>
              <a:t>年</a:t>
            </a:r>
            <a:r>
              <a:rPr lang="en-US" sz="1000" b="1" kern="100" dirty="0">
                <a:effectLst/>
                <a:latin typeface="ＭＳ ゴシック" panose="020B0609070205080204" pitchFamily="49" charset="-128"/>
                <a:ea typeface="ＭＳ ゴシック" panose="020B0609070205080204" pitchFamily="49" charset="-128"/>
                <a:cs typeface="Times New Roman"/>
              </a:rPr>
              <a:t>6</a:t>
            </a:r>
            <a:r>
              <a:rPr lang="ja-JP" sz="1000" b="1" kern="100" dirty="0">
                <a:effectLst/>
                <a:latin typeface="ＭＳ ゴシック" panose="020B0609070205080204" pitchFamily="49" charset="-128"/>
                <a:ea typeface="ＭＳ ゴシック" panose="020B0609070205080204" pitchFamily="49" charset="-128"/>
                <a:cs typeface="Times New Roman"/>
              </a:rPr>
              <a:t>月豪雨（堂々川</a:t>
            </a:r>
            <a:r>
              <a:rPr lang="en-US" sz="1000" b="1" kern="100" dirty="0">
                <a:effectLst/>
                <a:latin typeface="ＭＳ ゴシック" panose="020B0609070205080204" pitchFamily="49" charset="-128"/>
                <a:ea typeface="ＭＳ ゴシック" panose="020B0609070205080204" pitchFamily="49" charset="-128"/>
                <a:cs typeface="Times New Roman"/>
              </a:rPr>
              <a:t>6</a:t>
            </a:r>
            <a:r>
              <a:rPr lang="ja-JP" sz="1000" b="1" kern="100" dirty="0">
                <a:effectLst/>
                <a:latin typeface="ＭＳ ゴシック" panose="020B0609070205080204" pitchFamily="49" charset="-128"/>
                <a:ea typeface="ＭＳ ゴシック" panose="020B0609070205080204" pitchFamily="49" charset="-128"/>
                <a:cs typeface="Times New Roman"/>
              </a:rPr>
              <a:t>番砂留）</a:t>
            </a:r>
          </a:p>
        </p:txBody>
      </p:sp>
      <p:sp>
        <p:nvSpPr>
          <p:cNvPr id="15" name="テキスト ボックス 79">
            <a:extLst>
              <a:ext uri="{FF2B5EF4-FFF2-40B4-BE49-F238E27FC236}">
                <a16:creationId xmlns:a16="http://schemas.microsoft.com/office/drawing/2014/main" id="{16BFFD80-3695-2E6B-BCBB-AD99E8890B4A}"/>
              </a:ext>
            </a:extLst>
          </p:cNvPr>
          <p:cNvSpPr txBox="1">
            <a:spLocks noChangeArrowheads="1"/>
          </p:cNvSpPr>
          <p:nvPr/>
        </p:nvSpPr>
        <p:spPr bwMode="auto">
          <a:xfrm>
            <a:off x="5596350" y="4710008"/>
            <a:ext cx="1316355"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000" b="1" kern="100" dirty="0">
                <a:effectLst/>
                <a:latin typeface="Century"/>
                <a:ea typeface="ＭＳ ゴシック"/>
                <a:cs typeface="Times New Roman"/>
              </a:rPr>
              <a:t>［福山市神辺町］</a:t>
            </a:r>
            <a:endParaRPr lang="ja-JP" sz="1000" b="1" kern="100" dirty="0">
              <a:effectLst/>
              <a:latin typeface="Century"/>
              <a:ea typeface="ＭＳ 明朝"/>
              <a:cs typeface="Times New Roman"/>
            </a:endParaRPr>
          </a:p>
        </p:txBody>
      </p:sp>
      <p:pic>
        <p:nvPicPr>
          <p:cNvPr id="17" name="図 16" descr="X:\2015\情報事業部\100\130_広島県砂防GIS管理システム等機能向上に伴う業務委託\70_資料作成\01_砂防アーカイブ対応\01_掲載資料\20151222_提供写真\8.20（安佐南区緑井八敷福祉会 ）選定写真\八敷土砂災害写真\IMG_0711.JPG">
            <a:extLst>
              <a:ext uri="{FF2B5EF4-FFF2-40B4-BE49-F238E27FC236}">
                <a16:creationId xmlns:a16="http://schemas.microsoft.com/office/drawing/2014/main" id="{6E7277F0-1EDF-5442-50BA-39B22EEE0E9B}"/>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147" y="3298275"/>
            <a:ext cx="1972073" cy="1334917"/>
          </a:xfrm>
          <a:prstGeom prst="rect">
            <a:avLst/>
          </a:prstGeom>
          <a:noFill/>
          <a:ln>
            <a:noFill/>
          </a:ln>
        </p:spPr>
      </p:pic>
      <p:sp>
        <p:nvSpPr>
          <p:cNvPr id="18" name="テキスト ボックス 2">
            <a:extLst>
              <a:ext uri="{FF2B5EF4-FFF2-40B4-BE49-F238E27FC236}">
                <a16:creationId xmlns:a16="http://schemas.microsoft.com/office/drawing/2014/main" id="{D7D39F69-B12D-194C-14E5-E6069FBF4493}"/>
              </a:ext>
            </a:extLst>
          </p:cNvPr>
          <p:cNvSpPr txBox="1">
            <a:spLocks noChangeArrowheads="1"/>
          </p:cNvSpPr>
          <p:nvPr/>
        </p:nvSpPr>
        <p:spPr bwMode="auto">
          <a:xfrm>
            <a:off x="559253" y="4597496"/>
            <a:ext cx="2029381"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000" b="1" kern="100" dirty="0">
                <a:effectLst/>
                <a:latin typeface="ＭＳ ゴシック" panose="020B0609070205080204" pitchFamily="49" charset="-128"/>
                <a:ea typeface="ＭＳ ゴシック" panose="020B0609070205080204" pitchFamily="49" charset="-128"/>
                <a:cs typeface="Times New Roman"/>
              </a:rPr>
              <a:t>平成</a:t>
            </a:r>
            <a:r>
              <a:rPr lang="en-US" sz="1000" b="1" kern="100" dirty="0">
                <a:effectLst/>
                <a:latin typeface="ＭＳ ゴシック" panose="020B0609070205080204" pitchFamily="49" charset="-128"/>
                <a:ea typeface="ＭＳ ゴシック" panose="020B0609070205080204" pitchFamily="49" charset="-128"/>
                <a:cs typeface="Times New Roman"/>
              </a:rPr>
              <a:t>2</a:t>
            </a:r>
            <a:r>
              <a:rPr lang="en-US" altLang="ja-JP" sz="1000" b="1" kern="100" dirty="0">
                <a:effectLst/>
                <a:latin typeface="ＭＳ ゴシック" panose="020B0609070205080204" pitchFamily="49" charset="-128"/>
                <a:ea typeface="ＭＳ ゴシック" panose="020B0609070205080204" pitchFamily="49" charset="-128"/>
                <a:cs typeface="Times New Roman"/>
              </a:rPr>
              <a:t>6</a:t>
            </a:r>
            <a:r>
              <a:rPr lang="ja-JP" sz="1000" b="1" kern="100" dirty="0">
                <a:effectLst/>
                <a:latin typeface="ＭＳ ゴシック" panose="020B0609070205080204" pitchFamily="49" charset="-128"/>
                <a:ea typeface="ＭＳ ゴシック" panose="020B0609070205080204" pitchFamily="49" charset="-128"/>
                <a:cs typeface="Times New Roman"/>
              </a:rPr>
              <a:t>年</a:t>
            </a:r>
            <a:r>
              <a:rPr lang="en-US" altLang="ja-JP" sz="1000" b="1" kern="100" dirty="0">
                <a:effectLst/>
                <a:latin typeface="ＭＳ ゴシック" panose="020B0609070205080204" pitchFamily="49" charset="-128"/>
                <a:ea typeface="ＭＳ ゴシック" panose="020B0609070205080204" pitchFamily="49" charset="-128"/>
                <a:cs typeface="Times New Roman"/>
              </a:rPr>
              <a:t>8.20</a:t>
            </a:r>
            <a:r>
              <a:rPr lang="ja-JP" altLang="en-US" sz="1000" b="1" kern="100" dirty="0">
                <a:effectLst/>
                <a:latin typeface="ＭＳ ゴシック" panose="020B0609070205080204" pitchFamily="49" charset="-128"/>
                <a:ea typeface="ＭＳ ゴシック" panose="020B0609070205080204" pitchFamily="49" charset="-128"/>
                <a:cs typeface="Times New Roman"/>
              </a:rPr>
              <a:t>土砂災害</a:t>
            </a:r>
            <a:endParaRPr lang="ja-JP" sz="1000" b="1" kern="100" dirty="0">
              <a:effectLst/>
              <a:latin typeface="ＭＳ ゴシック" panose="020B0609070205080204" pitchFamily="49" charset="-128"/>
              <a:ea typeface="ＭＳ ゴシック" panose="020B0609070205080204" pitchFamily="49" charset="-128"/>
              <a:cs typeface="Times New Roman"/>
            </a:endParaRPr>
          </a:p>
        </p:txBody>
      </p:sp>
      <p:sp>
        <p:nvSpPr>
          <p:cNvPr id="19" name="テキスト ボックス 79">
            <a:extLst>
              <a:ext uri="{FF2B5EF4-FFF2-40B4-BE49-F238E27FC236}">
                <a16:creationId xmlns:a16="http://schemas.microsoft.com/office/drawing/2014/main" id="{804BF557-1B97-9695-EF98-9D3CE35A4531}"/>
              </a:ext>
            </a:extLst>
          </p:cNvPr>
          <p:cNvSpPr txBox="1">
            <a:spLocks noChangeArrowheads="1"/>
          </p:cNvSpPr>
          <p:nvPr/>
        </p:nvSpPr>
        <p:spPr bwMode="auto">
          <a:xfrm>
            <a:off x="665041" y="4720168"/>
            <a:ext cx="1504179"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000" b="1" kern="100" dirty="0">
                <a:effectLst/>
                <a:latin typeface="Century"/>
                <a:ea typeface="ＭＳ ゴシック"/>
                <a:cs typeface="Times New Roman"/>
              </a:rPr>
              <a:t>［</a:t>
            </a:r>
            <a:r>
              <a:rPr lang="ja-JP" altLang="en-US" sz="1000" b="1" kern="100" dirty="0">
                <a:effectLst/>
                <a:latin typeface="Century"/>
                <a:ea typeface="ＭＳ ゴシック"/>
                <a:cs typeface="Times New Roman"/>
              </a:rPr>
              <a:t>広島</a:t>
            </a:r>
            <a:r>
              <a:rPr lang="ja-JP" sz="1000" b="1" kern="100" dirty="0">
                <a:effectLst/>
                <a:latin typeface="Century"/>
                <a:ea typeface="ＭＳ ゴシック"/>
                <a:cs typeface="Times New Roman"/>
              </a:rPr>
              <a:t>市</a:t>
            </a:r>
            <a:r>
              <a:rPr lang="ja-JP" altLang="en-US" sz="1000" b="1" kern="100" dirty="0">
                <a:effectLst/>
                <a:latin typeface="Century"/>
                <a:ea typeface="ＭＳ ゴシック"/>
                <a:cs typeface="Times New Roman"/>
              </a:rPr>
              <a:t>安佐南区</a:t>
            </a:r>
            <a:r>
              <a:rPr lang="ja-JP" sz="1000" b="1" kern="100" dirty="0">
                <a:effectLst/>
                <a:latin typeface="Century"/>
                <a:ea typeface="ＭＳ ゴシック"/>
                <a:cs typeface="Times New Roman"/>
              </a:rPr>
              <a:t>］</a:t>
            </a:r>
            <a:endParaRPr lang="ja-JP" sz="1000" b="1" kern="100" dirty="0">
              <a:effectLst/>
              <a:latin typeface="Century"/>
              <a:ea typeface="ＭＳ 明朝"/>
              <a:cs typeface="Times New Roman"/>
            </a:endParaRPr>
          </a:p>
        </p:txBody>
      </p:sp>
      <p:pic>
        <p:nvPicPr>
          <p:cNvPr id="20" name="Picture 3" descr="E:\伝承パネル\P1090388.JPG">
            <a:extLst>
              <a:ext uri="{FF2B5EF4-FFF2-40B4-BE49-F238E27FC236}">
                <a16:creationId xmlns:a16="http://schemas.microsoft.com/office/drawing/2014/main" id="{5B2974EB-64E7-1FA1-EF59-9187CCB1524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014" r="4000" b="16666"/>
          <a:stretch/>
        </p:blipFill>
        <p:spPr bwMode="auto">
          <a:xfrm>
            <a:off x="220542" y="5198641"/>
            <a:ext cx="1868748" cy="13273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DSCF8607">
            <a:extLst>
              <a:ext uri="{FF2B5EF4-FFF2-40B4-BE49-F238E27FC236}">
                <a16:creationId xmlns:a16="http://schemas.microsoft.com/office/drawing/2014/main" id="{B1741EFC-8EDE-6E88-76B7-E65F2BDE54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634" t="17253" r="3929" b="1226"/>
          <a:stretch/>
        </p:blipFill>
        <p:spPr bwMode="auto">
          <a:xfrm>
            <a:off x="5232323" y="5152758"/>
            <a:ext cx="1916316" cy="137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角丸四角形 37">
            <a:extLst>
              <a:ext uri="{FF2B5EF4-FFF2-40B4-BE49-F238E27FC236}">
                <a16:creationId xmlns:a16="http://schemas.microsoft.com/office/drawing/2014/main" id="{30205F40-21CE-646F-A126-CE7D6F0020D6}"/>
              </a:ext>
            </a:extLst>
          </p:cNvPr>
          <p:cNvSpPr/>
          <p:nvPr/>
        </p:nvSpPr>
        <p:spPr>
          <a:xfrm>
            <a:off x="260904" y="2954992"/>
            <a:ext cx="2170966" cy="303327"/>
          </a:xfrm>
          <a:prstGeom prst="roundRect">
            <a:avLst/>
          </a:prstGeom>
          <a:solidFill>
            <a:srgbClr val="F4EDF9"/>
          </a:solid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accent1">
                    <a:lumMod val="50000"/>
                  </a:schemeClr>
                </a:solidFill>
              </a:rPr>
              <a:t>災害情報の記録・公開の一例</a:t>
            </a:r>
            <a:endParaRPr kumimoji="1" lang="ja-JP" altLang="en-US" sz="1200" b="1" dirty="0">
              <a:solidFill>
                <a:schemeClr val="accent1">
                  <a:lumMod val="50000"/>
                </a:schemeClr>
              </a:solidFill>
            </a:endParaRPr>
          </a:p>
        </p:txBody>
      </p:sp>
      <p:sp>
        <p:nvSpPr>
          <p:cNvPr id="23" name="右カーブ矢印 36">
            <a:extLst>
              <a:ext uri="{FF2B5EF4-FFF2-40B4-BE49-F238E27FC236}">
                <a16:creationId xmlns:a16="http://schemas.microsoft.com/office/drawing/2014/main" id="{0C6ABAFA-2E6A-4F6A-7F73-F64DE650AE52}"/>
              </a:ext>
            </a:extLst>
          </p:cNvPr>
          <p:cNvSpPr/>
          <p:nvPr/>
        </p:nvSpPr>
        <p:spPr>
          <a:xfrm rot="19841310">
            <a:off x="145233" y="4836838"/>
            <a:ext cx="550039" cy="783184"/>
          </a:xfrm>
          <a:prstGeom prst="curvedRightArrow">
            <a:avLst/>
          </a:prstGeom>
          <a:solidFill>
            <a:srgbClr val="FFE7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
            <a:extLst>
              <a:ext uri="{FF2B5EF4-FFF2-40B4-BE49-F238E27FC236}">
                <a16:creationId xmlns:a16="http://schemas.microsoft.com/office/drawing/2014/main" id="{C0CA0B02-81E5-4979-6EE3-B02DEC230815}"/>
              </a:ext>
            </a:extLst>
          </p:cNvPr>
          <p:cNvSpPr txBox="1">
            <a:spLocks noChangeArrowheads="1"/>
          </p:cNvSpPr>
          <p:nvPr/>
        </p:nvSpPr>
        <p:spPr bwMode="auto">
          <a:xfrm>
            <a:off x="621585" y="6528737"/>
            <a:ext cx="2224961"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1000" b="1" kern="100" dirty="0">
                <a:latin typeface="ＭＳ ゴシック" panose="020B0609070205080204" pitchFamily="49" charset="-128"/>
                <a:ea typeface="ＭＳ ゴシック" panose="020B0609070205080204" pitchFamily="49" charset="-128"/>
                <a:cs typeface="Times New Roman"/>
              </a:rPr>
              <a:t>地域と連携した災害伝承パネル展</a:t>
            </a:r>
            <a:endParaRPr lang="ja-JP" sz="1000" b="1" kern="100" dirty="0">
              <a:effectLst/>
              <a:latin typeface="ＭＳ ゴシック" panose="020B0609070205080204" pitchFamily="49" charset="-128"/>
              <a:ea typeface="ＭＳ ゴシック" panose="020B0609070205080204" pitchFamily="49" charset="-128"/>
              <a:cs typeface="Times New Roman"/>
            </a:endParaRPr>
          </a:p>
        </p:txBody>
      </p:sp>
      <p:sp>
        <p:nvSpPr>
          <p:cNvPr id="25" name="テキスト ボックス 2">
            <a:extLst>
              <a:ext uri="{FF2B5EF4-FFF2-40B4-BE49-F238E27FC236}">
                <a16:creationId xmlns:a16="http://schemas.microsoft.com/office/drawing/2014/main" id="{552371AC-8634-B182-6B88-A2C69E1D15E7}"/>
              </a:ext>
            </a:extLst>
          </p:cNvPr>
          <p:cNvSpPr txBox="1">
            <a:spLocks noChangeArrowheads="1"/>
          </p:cNvSpPr>
          <p:nvPr/>
        </p:nvSpPr>
        <p:spPr bwMode="auto">
          <a:xfrm>
            <a:off x="7142065" y="6518662"/>
            <a:ext cx="2181269"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1000" b="1" kern="100" dirty="0">
                <a:latin typeface="ＭＳ ゴシック" panose="020B0609070205080204" pitchFamily="49" charset="-128"/>
                <a:ea typeface="ＭＳ ゴシック" panose="020B0609070205080204" pitchFamily="49" charset="-128"/>
                <a:cs typeface="Times New Roman"/>
              </a:rPr>
              <a:t>地域の方が　 　 　となり伝承</a:t>
            </a:r>
            <a:endParaRPr lang="ja-JP" sz="1000" b="1" kern="100" dirty="0">
              <a:effectLst/>
              <a:latin typeface="ＭＳ ゴシック" panose="020B0609070205080204" pitchFamily="49" charset="-128"/>
              <a:ea typeface="ＭＳ ゴシック" panose="020B0609070205080204" pitchFamily="49" charset="-128"/>
              <a:cs typeface="Times New Roman"/>
            </a:endParaRPr>
          </a:p>
        </p:txBody>
      </p:sp>
      <p:sp>
        <p:nvSpPr>
          <p:cNvPr id="28" name="テキスト ボックス 2">
            <a:extLst>
              <a:ext uri="{FF2B5EF4-FFF2-40B4-BE49-F238E27FC236}">
                <a16:creationId xmlns:a16="http://schemas.microsoft.com/office/drawing/2014/main" id="{D0C71E44-A2CF-397F-01FF-8362B64D7BE9}"/>
              </a:ext>
            </a:extLst>
          </p:cNvPr>
          <p:cNvSpPr txBox="1">
            <a:spLocks noChangeArrowheads="1"/>
          </p:cNvSpPr>
          <p:nvPr/>
        </p:nvSpPr>
        <p:spPr bwMode="auto">
          <a:xfrm>
            <a:off x="5533543" y="6475147"/>
            <a:ext cx="1600740"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1000" b="1" kern="100" dirty="0">
                <a:latin typeface="ＭＳ ゴシック" panose="020B0609070205080204" pitchFamily="49" charset="-128"/>
                <a:ea typeface="ＭＳ ゴシック" panose="020B0609070205080204" pitchFamily="49" charset="-128"/>
                <a:cs typeface="Times New Roman"/>
              </a:rPr>
              <a:t>地域主催のイベント</a:t>
            </a:r>
            <a:endParaRPr lang="ja-JP" sz="1000" b="1" kern="100" dirty="0">
              <a:effectLst/>
              <a:latin typeface="ＭＳ ゴシック" panose="020B0609070205080204" pitchFamily="49" charset="-128"/>
              <a:ea typeface="ＭＳ ゴシック" panose="020B0609070205080204" pitchFamily="49" charset="-128"/>
              <a:cs typeface="Times New Roman"/>
            </a:endParaRPr>
          </a:p>
        </p:txBody>
      </p:sp>
      <p:pic>
        <p:nvPicPr>
          <p:cNvPr id="29" name="Picture 2">
            <a:extLst>
              <a:ext uri="{FF2B5EF4-FFF2-40B4-BE49-F238E27FC236}">
                <a16:creationId xmlns:a16="http://schemas.microsoft.com/office/drawing/2014/main" id="{D724D189-8819-C873-674B-273E7BA8C86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590" t="9688" r="40575" b="1833"/>
          <a:stretch/>
        </p:blipFill>
        <p:spPr bwMode="auto">
          <a:xfrm>
            <a:off x="2139265" y="5199607"/>
            <a:ext cx="1002101" cy="1329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テキスト ボックス 2">
            <a:extLst>
              <a:ext uri="{FF2B5EF4-FFF2-40B4-BE49-F238E27FC236}">
                <a16:creationId xmlns:a16="http://schemas.microsoft.com/office/drawing/2014/main" id="{E8474E2A-0C31-EFE4-C07E-0221CAF42F94}"/>
              </a:ext>
            </a:extLst>
          </p:cNvPr>
          <p:cNvSpPr txBox="1">
            <a:spLocks noChangeArrowheads="1"/>
          </p:cNvSpPr>
          <p:nvPr/>
        </p:nvSpPr>
        <p:spPr bwMode="auto">
          <a:xfrm>
            <a:off x="5415177" y="6610735"/>
            <a:ext cx="1935830"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950" b="1" kern="100" dirty="0">
                <a:latin typeface="ＭＳ ゴシック" panose="020B0609070205080204" pitchFamily="49" charset="-128"/>
                <a:ea typeface="ＭＳ ゴシック" panose="020B0609070205080204" pitchFamily="49" charset="-128"/>
                <a:cs typeface="Times New Roman"/>
              </a:rPr>
              <a:t>≪全国砂留シンポジウム≫</a:t>
            </a:r>
            <a:endParaRPr lang="ja-JP" sz="950" b="1" kern="100" dirty="0">
              <a:effectLst/>
              <a:latin typeface="ＭＳ ゴシック" panose="020B0609070205080204" pitchFamily="49" charset="-128"/>
              <a:ea typeface="ＭＳ ゴシック" panose="020B0609070205080204" pitchFamily="49" charset="-128"/>
              <a:cs typeface="Times New Roman"/>
            </a:endParaRPr>
          </a:p>
        </p:txBody>
      </p:sp>
      <p:pic>
        <p:nvPicPr>
          <p:cNvPr id="33" name="Picture 17" descr="T:\090土木建築局\090砂防課\０１　砂防整備グループ\４８　砂防情報アーカイブ\H28\H281217県立広島大学フィールドワーク\281217宮島写真（縮小）\DSC05214_DxO.jpg">
            <a:extLst>
              <a:ext uri="{FF2B5EF4-FFF2-40B4-BE49-F238E27FC236}">
                <a16:creationId xmlns:a16="http://schemas.microsoft.com/office/drawing/2014/main" id="{33D5BF62-8015-8334-C02D-6FB4DD98E8D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4449"/>
          <a:stretch/>
        </p:blipFill>
        <p:spPr bwMode="auto">
          <a:xfrm>
            <a:off x="3216432" y="5162262"/>
            <a:ext cx="1942133" cy="13569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Users\89379\Desktop\マスコミ対応\NHK送付\19002010.jpg">
            <a:extLst>
              <a:ext uri="{FF2B5EF4-FFF2-40B4-BE49-F238E27FC236}">
                <a16:creationId xmlns:a16="http://schemas.microsoft.com/office/drawing/2014/main" id="{EAD38305-0EF2-CDFA-FC33-3E6BB902242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381" t="3733" r="3175" b="4024"/>
          <a:stretch/>
        </p:blipFill>
        <p:spPr bwMode="auto">
          <a:xfrm>
            <a:off x="3306971" y="3229951"/>
            <a:ext cx="1881791" cy="1359741"/>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2">
            <a:extLst>
              <a:ext uri="{FF2B5EF4-FFF2-40B4-BE49-F238E27FC236}">
                <a16:creationId xmlns:a16="http://schemas.microsoft.com/office/drawing/2014/main" id="{326DC699-9463-AC02-ADEE-6510F0C7B35E}"/>
              </a:ext>
            </a:extLst>
          </p:cNvPr>
          <p:cNvSpPr txBox="1">
            <a:spLocks noChangeArrowheads="1"/>
          </p:cNvSpPr>
          <p:nvPr/>
        </p:nvSpPr>
        <p:spPr bwMode="auto">
          <a:xfrm>
            <a:off x="3287907" y="4543791"/>
            <a:ext cx="2288499" cy="400110"/>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1000" b="1" kern="100" dirty="0">
                <a:latin typeface="ＭＳ ゴシック" panose="020B0609070205080204" pitchFamily="49" charset="-128"/>
                <a:ea typeface="ＭＳ ゴシック" panose="020B0609070205080204" pitchFamily="49" charset="-128"/>
                <a:cs typeface="Times New Roman"/>
              </a:rPr>
              <a:t>昭和</a:t>
            </a:r>
            <a:r>
              <a:rPr lang="en-US" altLang="ja-JP" sz="1000" b="1" kern="100" dirty="0">
                <a:latin typeface="ＭＳ ゴシック" panose="020B0609070205080204" pitchFamily="49" charset="-128"/>
                <a:ea typeface="ＭＳ ゴシック" panose="020B0609070205080204" pitchFamily="49" charset="-128"/>
                <a:cs typeface="Times New Roman"/>
              </a:rPr>
              <a:t>20</a:t>
            </a:r>
            <a:r>
              <a:rPr lang="ja-JP" sz="1000" b="1" kern="100" dirty="0">
                <a:effectLst/>
                <a:latin typeface="ＭＳ ゴシック" panose="020B0609070205080204" pitchFamily="49" charset="-128"/>
                <a:ea typeface="ＭＳ ゴシック" panose="020B0609070205080204" pitchFamily="49" charset="-128"/>
                <a:cs typeface="Times New Roman"/>
              </a:rPr>
              <a:t>年</a:t>
            </a:r>
            <a:r>
              <a:rPr lang="ja-JP" altLang="en-US" sz="1000" b="1" kern="100" dirty="0">
                <a:effectLst/>
                <a:latin typeface="ＭＳ ゴシック" panose="020B0609070205080204" pitchFamily="49" charset="-128"/>
                <a:ea typeface="ＭＳ ゴシック" panose="020B0609070205080204" pitchFamily="49" charset="-128"/>
                <a:cs typeface="Times New Roman"/>
              </a:rPr>
              <a:t>枕崎台風（厳島神社）</a:t>
            </a:r>
            <a:endParaRPr lang="en-US" altLang="ja-JP" sz="1000" b="1" kern="100" dirty="0">
              <a:effectLst/>
              <a:latin typeface="ＭＳ ゴシック" panose="020B0609070205080204" pitchFamily="49" charset="-128"/>
              <a:ea typeface="ＭＳ ゴシック" panose="020B0609070205080204" pitchFamily="49" charset="-128"/>
              <a:cs typeface="Times New Roman"/>
            </a:endParaRPr>
          </a:p>
          <a:p>
            <a:pPr algn="just">
              <a:spcAft>
                <a:spcPts val="0"/>
              </a:spcAft>
            </a:pPr>
            <a:endParaRPr lang="ja-JP" sz="1000" b="1" kern="100" dirty="0">
              <a:effectLst/>
              <a:latin typeface="ＭＳ ゴシック" panose="020B0609070205080204" pitchFamily="49" charset="-128"/>
              <a:ea typeface="ＭＳ ゴシック" panose="020B0609070205080204" pitchFamily="49" charset="-128"/>
              <a:cs typeface="Times New Roman"/>
            </a:endParaRPr>
          </a:p>
        </p:txBody>
      </p:sp>
      <p:sp>
        <p:nvSpPr>
          <p:cNvPr id="36" name="テキスト ボックス 79">
            <a:extLst>
              <a:ext uri="{FF2B5EF4-FFF2-40B4-BE49-F238E27FC236}">
                <a16:creationId xmlns:a16="http://schemas.microsoft.com/office/drawing/2014/main" id="{DC50983E-B15D-C1EA-021A-2E0003C0ADA6}"/>
              </a:ext>
            </a:extLst>
          </p:cNvPr>
          <p:cNvSpPr txBox="1">
            <a:spLocks noChangeArrowheads="1"/>
          </p:cNvSpPr>
          <p:nvPr/>
        </p:nvSpPr>
        <p:spPr bwMode="auto">
          <a:xfrm>
            <a:off x="3298067" y="4714547"/>
            <a:ext cx="2059936"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000" b="1" kern="100" dirty="0">
                <a:effectLst/>
                <a:latin typeface="Century"/>
                <a:ea typeface="ＭＳ ゴシック"/>
                <a:cs typeface="Times New Roman"/>
              </a:rPr>
              <a:t>［</a:t>
            </a:r>
            <a:r>
              <a:rPr lang="ja-JP" altLang="en-US" sz="1000" b="1" kern="100" dirty="0">
                <a:effectLst/>
                <a:latin typeface="Century"/>
                <a:ea typeface="ＭＳ ゴシック"/>
                <a:cs typeface="Times New Roman"/>
              </a:rPr>
              <a:t>廿日市市宮島・紅葉谷川</a:t>
            </a:r>
            <a:r>
              <a:rPr lang="ja-JP" sz="1000" b="1" kern="100" dirty="0">
                <a:effectLst/>
                <a:latin typeface="Century"/>
                <a:ea typeface="ＭＳ ゴシック"/>
                <a:cs typeface="Times New Roman"/>
              </a:rPr>
              <a:t>］</a:t>
            </a:r>
            <a:endParaRPr lang="ja-JP" sz="1000" b="1" kern="100" dirty="0">
              <a:effectLst/>
              <a:latin typeface="Century"/>
              <a:ea typeface="ＭＳ 明朝"/>
              <a:cs typeface="Times New Roman"/>
            </a:endParaRPr>
          </a:p>
        </p:txBody>
      </p:sp>
      <p:sp>
        <p:nvSpPr>
          <p:cNvPr id="37" name="角丸四角形 38">
            <a:extLst>
              <a:ext uri="{FF2B5EF4-FFF2-40B4-BE49-F238E27FC236}">
                <a16:creationId xmlns:a16="http://schemas.microsoft.com/office/drawing/2014/main" id="{57E3FA55-A686-5F94-5B9A-190CE40B908C}"/>
              </a:ext>
            </a:extLst>
          </p:cNvPr>
          <p:cNvSpPr/>
          <p:nvPr/>
        </p:nvSpPr>
        <p:spPr>
          <a:xfrm>
            <a:off x="452327" y="4958068"/>
            <a:ext cx="1568763" cy="253000"/>
          </a:xfrm>
          <a:prstGeom prst="roundRect">
            <a:avLst/>
          </a:prstGeom>
          <a:solidFill>
            <a:srgbClr val="F4EDF9"/>
          </a:solidFill>
          <a:ln>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accent1">
                    <a:lumMod val="50000"/>
                  </a:schemeClr>
                </a:solidFill>
              </a:rPr>
              <a:t>災害情報の活用</a:t>
            </a:r>
            <a:endParaRPr kumimoji="1" lang="ja-JP" altLang="en-US" sz="1200" b="1" dirty="0">
              <a:solidFill>
                <a:schemeClr val="accent1">
                  <a:lumMod val="50000"/>
                </a:schemeClr>
              </a:solidFill>
            </a:endParaRPr>
          </a:p>
        </p:txBody>
      </p:sp>
      <p:sp>
        <p:nvSpPr>
          <p:cNvPr id="38" name="テキスト ボックス 2">
            <a:extLst>
              <a:ext uri="{FF2B5EF4-FFF2-40B4-BE49-F238E27FC236}">
                <a16:creationId xmlns:a16="http://schemas.microsoft.com/office/drawing/2014/main" id="{D6FA516C-F661-F561-C6B6-4ACED1BCF2C6}"/>
              </a:ext>
            </a:extLst>
          </p:cNvPr>
          <p:cNvSpPr txBox="1">
            <a:spLocks noChangeArrowheads="1"/>
          </p:cNvSpPr>
          <p:nvPr/>
        </p:nvSpPr>
        <p:spPr bwMode="auto">
          <a:xfrm>
            <a:off x="3096629" y="6475147"/>
            <a:ext cx="2285190" cy="23852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950" b="1" kern="100" dirty="0">
                <a:latin typeface="ＭＳ ゴシック" panose="020B0609070205080204" pitchFamily="49" charset="-128"/>
                <a:ea typeface="ＭＳ ゴシック" panose="020B0609070205080204" pitchFamily="49" charset="-128"/>
                <a:cs typeface="Times New Roman"/>
              </a:rPr>
              <a:t>学生にフィールドワーク</a:t>
            </a:r>
            <a:endParaRPr lang="ja-JP" sz="950" b="1" kern="100" dirty="0">
              <a:effectLst/>
              <a:latin typeface="ＭＳ ゴシック" panose="020B0609070205080204" pitchFamily="49" charset="-128"/>
              <a:ea typeface="ＭＳ ゴシック" panose="020B0609070205080204" pitchFamily="49" charset="-128"/>
              <a:cs typeface="Times New Roman"/>
            </a:endParaRPr>
          </a:p>
        </p:txBody>
      </p:sp>
      <p:sp>
        <p:nvSpPr>
          <p:cNvPr id="39" name="テキスト ボックス 2">
            <a:extLst>
              <a:ext uri="{FF2B5EF4-FFF2-40B4-BE49-F238E27FC236}">
                <a16:creationId xmlns:a16="http://schemas.microsoft.com/office/drawing/2014/main" id="{DBA81F96-AFBF-ECB9-47F0-C8A640863DAC}"/>
              </a:ext>
            </a:extLst>
          </p:cNvPr>
          <p:cNvSpPr txBox="1">
            <a:spLocks noChangeArrowheads="1"/>
          </p:cNvSpPr>
          <p:nvPr/>
        </p:nvSpPr>
        <p:spPr bwMode="auto">
          <a:xfrm>
            <a:off x="3428506" y="6607227"/>
            <a:ext cx="2224961"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950" b="1" kern="100" dirty="0">
                <a:latin typeface="ＭＳ ゴシック" panose="020B0609070205080204" pitchFamily="49" charset="-128"/>
                <a:ea typeface="ＭＳ ゴシック" panose="020B0609070205080204" pitchFamily="49" charset="-128"/>
                <a:cs typeface="Times New Roman"/>
              </a:rPr>
              <a:t>宮島紅葉谷川「庭園砂防」</a:t>
            </a:r>
            <a:endParaRPr lang="ja-JP" sz="950" b="1" kern="100" dirty="0">
              <a:effectLst/>
              <a:latin typeface="ＭＳ ゴシック" panose="020B0609070205080204" pitchFamily="49" charset="-128"/>
              <a:ea typeface="ＭＳ ゴシック" panose="020B0609070205080204" pitchFamily="49" charset="-128"/>
              <a:cs typeface="Times New Roman"/>
            </a:endParaRPr>
          </a:p>
        </p:txBody>
      </p:sp>
      <p:sp>
        <p:nvSpPr>
          <p:cNvPr id="40" name="テキスト ボックス 2">
            <a:extLst>
              <a:ext uri="{FF2B5EF4-FFF2-40B4-BE49-F238E27FC236}">
                <a16:creationId xmlns:a16="http://schemas.microsoft.com/office/drawing/2014/main" id="{EA68792A-D946-B378-4F46-1D282230AE53}"/>
              </a:ext>
            </a:extLst>
          </p:cNvPr>
          <p:cNvSpPr txBox="1">
            <a:spLocks noChangeArrowheads="1"/>
          </p:cNvSpPr>
          <p:nvPr/>
        </p:nvSpPr>
        <p:spPr bwMode="auto">
          <a:xfrm>
            <a:off x="7257945" y="4707542"/>
            <a:ext cx="1737443"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sz="1000" b="1" kern="100" dirty="0">
                <a:effectLst/>
                <a:latin typeface="ＭＳ ゴシック" panose="020B0609070205080204" pitchFamily="49" charset="-128"/>
                <a:ea typeface="ＭＳ ゴシック" panose="020B0609070205080204" pitchFamily="49" charset="-128"/>
                <a:cs typeface="Times New Roman"/>
              </a:rPr>
              <a:t>平成</a:t>
            </a:r>
            <a:r>
              <a:rPr lang="en-US" altLang="ja-JP" sz="1000" b="1" kern="100" dirty="0">
                <a:effectLst/>
                <a:latin typeface="ＭＳ ゴシック" panose="020B0609070205080204" pitchFamily="49" charset="-128"/>
                <a:ea typeface="ＭＳ ゴシック" panose="020B0609070205080204" pitchFamily="49" charset="-128"/>
                <a:cs typeface="Times New Roman"/>
              </a:rPr>
              <a:t>11</a:t>
            </a:r>
            <a:r>
              <a:rPr lang="ja-JP" sz="1000" b="1" kern="100" dirty="0">
                <a:effectLst/>
                <a:latin typeface="ＭＳ ゴシック" panose="020B0609070205080204" pitchFamily="49" charset="-128"/>
                <a:ea typeface="ＭＳ ゴシック" panose="020B0609070205080204" pitchFamily="49" charset="-128"/>
                <a:cs typeface="Times New Roman"/>
              </a:rPr>
              <a:t>年</a:t>
            </a:r>
            <a:r>
              <a:rPr lang="en-US" altLang="ja-JP" sz="1000" b="1" kern="100" dirty="0">
                <a:latin typeface="ＭＳ ゴシック" panose="020B0609070205080204" pitchFamily="49" charset="-128"/>
                <a:ea typeface="ＭＳ ゴシック" panose="020B0609070205080204" pitchFamily="49" charset="-128"/>
                <a:cs typeface="Times New Roman"/>
              </a:rPr>
              <a:t>6.29</a:t>
            </a:r>
            <a:r>
              <a:rPr lang="ja-JP" sz="1000" b="1" kern="100" dirty="0">
                <a:effectLst/>
                <a:latin typeface="ＭＳ ゴシック" panose="020B0609070205080204" pitchFamily="49" charset="-128"/>
                <a:ea typeface="ＭＳ ゴシック" panose="020B0609070205080204" pitchFamily="49" charset="-128"/>
                <a:cs typeface="Times New Roman"/>
              </a:rPr>
              <a:t>豪雨</a:t>
            </a:r>
            <a:r>
              <a:rPr lang="ja-JP" altLang="en-US" sz="1000" b="1" kern="100" dirty="0">
                <a:effectLst/>
                <a:latin typeface="ＭＳ ゴシック" panose="020B0609070205080204" pitchFamily="49" charset="-128"/>
                <a:ea typeface="ＭＳ ゴシック" panose="020B0609070205080204" pitchFamily="49" charset="-128"/>
                <a:cs typeface="Times New Roman"/>
              </a:rPr>
              <a:t>記録誌</a:t>
            </a:r>
            <a:endParaRPr lang="ja-JP" sz="1000" b="1" kern="100" dirty="0">
              <a:effectLst/>
              <a:latin typeface="ＭＳ ゴシック" panose="020B0609070205080204" pitchFamily="49" charset="-128"/>
              <a:ea typeface="ＭＳ ゴシック" panose="020B0609070205080204" pitchFamily="49" charset="-128"/>
              <a:cs typeface="Times New Roman"/>
            </a:endParaRPr>
          </a:p>
        </p:txBody>
      </p:sp>
      <p:pic>
        <p:nvPicPr>
          <p:cNvPr id="41" name="Picture 3">
            <a:extLst>
              <a:ext uri="{FF2B5EF4-FFF2-40B4-BE49-F238E27FC236}">
                <a16:creationId xmlns:a16="http://schemas.microsoft.com/office/drawing/2014/main" id="{F086EE53-27DD-0569-62A8-A86261C3236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6845" t="15120" r="44684" b="9554"/>
          <a:stretch/>
        </p:blipFill>
        <p:spPr bwMode="auto">
          <a:xfrm>
            <a:off x="2215854" y="3251838"/>
            <a:ext cx="1024468" cy="145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正方形/長方形 41">
            <a:extLst>
              <a:ext uri="{FF2B5EF4-FFF2-40B4-BE49-F238E27FC236}">
                <a16:creationId xmlns:a16="http://schemas.microsoft.com/office/drawing/2014/main" id="{0A3BB403-8C16-2444-D365-B284BDB67A38}"/>
              </a:ext>
            </a:extLst>
          </p:cNvPr>
          <p:cNvSpPr/>
          <p:nvPr/>
        </p:nvSpPr>
        <p:spPr>
          <a:xfrm flipV="1">
            <a:off x="4316251" y="2891930"/>
            <a:ext cx="2432479" cy="211864"/>
          </a:xfrm>
          <a:prstGeom prst="rect">
            <a:avLst/>
          </a:prstGeom>
          <a:gradFill>
            <a:gsLst>
              <a:gs pos="0">
                <a:srgbClr val="D1D1FF"/>
              </a:gs>
              <a:gs pos="21000">
                <a:srgbClr val="FFF7FF"/>
              </a:gs>
              <a:gs pos="100000">
                <a:schemeClr val="bg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2">
            <a:extLst>
              <a:ext uri="{FF2B5EF4-FFF2-40B4-BE49-F238E27FC236}">
                <a16:creationId xmlns:a16="http://schemas.microsoft.com/office/drawing/2014/main" id="{4E23E3E7-7FFA-4AB5-BBD3-D3A84F4A4CEC}"/>
              </a:ext>
            </a:extLst>
          </p:cNvPr>
          <p:cNvSpPr txBox="1">
            <a:spLocks noChangeArrowheads="1"/>
          </p:cNvSpPr>
          <p:nvPr/>
        </p:nvSpPr>
        <p:spPr bwMode="auto">
          <a:xfrm>
            <a:off x="4246135" y="2852201"/>
            <a:ext cx="2512755"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1000" b="1" kern="100" dirty="0">
                <a:latin typeface="ＭＳ ゴシック" panose="020B0609070205080204" pitchFamily="49" charset="-128"/>
                <a:ea typeface="ＭＳ ゴシック" panose="020B0609070205080204" pitchFamily="49" charset="-128"/>
                <a:cs typeface="Times New Roman"/>
              </a:rPr>
              <a:t>「地域の砂防情報アーカイブ」イメージ</a:t>
            </a:r>
            <a:endParaRPr lang="ja-JP" sz="1000" b="1" kern="100" dirty="0">
              <a:effectLst/>
              <a:latin typeface="ＭＳ ゴシック" panose="020B0609070205080204" pitchFamily="49" charset="-128"/>
              <a:ea typeface="ＭＳ ゴシック" panose="020B0609070205080204" pitchFamily="49" charset="-128"/>
              <a:cs typeface="Times New Roman"/>
            </a:endParaRPr>
          </a:p>
        </p:txBody>
      </p:sp>
      <p:sp>
        <p:nvSpPr>
          <p:cNvPr id="44" name="テキスト ボックス 2">
            <a:extLst>
              <a:ext uri="{FF2B5EF4-FFF2-40B4-BE49-F238E27FC236}">
                <a16:creationId xmlns:a16="http://schemas.microsoft.com/office/drawing/2014/main" id="{AE4A481A-874F-D925-B846-4A0DF7C881CB}"/>
              </a:ext>
            </a:extLst>
          </p:cNvPr>
          <p:cNvSpPr txBox="1">
            <a:spLocks noChangeArrowheads="1"/>
          </p:cNvSpPr>
          <p:nvPr/>
        </p:nvSpPr>
        <p:spPr bwMode="auto">
          <a:xfrm>
            <a:off x="7733396" y="6513972"/>
            <a:ext cx="934378" cy="246221"/>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1000" b="1" kern="100" dirty="0">
                <a:latin typeface="ＭＳ ゴシック" panose="020B0609070205080204" pitchFamily="49" charset="-128"/>
                <a:ea typeface="ＭＳ ゴシック" panose="020B0609070205080204" pitchFamily="49" charset="-128"/>
                <a:cs typeface="Times New Roman"/>
              </a:rPr>
              <a:t>“語り部”</a:t>
            </a:r>
            <a:endParaRPr lang="ja-JP" sz="1000" b="1" kern="100" dirty="0">
              <a:effectLst/>
              <a:latin typeface="ＭＳ ゴシック" panose="020B0609070205080204" pitchFamily="49" charset="-128"/>
              <a:ea typeface="ＭＳ ゴシック" panose="020B0609070205080204" pitchFamily="49" charset="-128"/>
              <a:cs typeface="Times New Roman"/>
            </a:endParaRPr>
          </a:p>
        </p:txBody>
      </p:sp>
      <p:sp>
        <p:nvSpPr>
          <p:cNvPr id="45" name="テキスト ボックス 2">
            <a:extLst>
              <a:ext uri="{FF2B5EF4-FFF2-40B4-BE49-F238E27FC236}">
                <a16:creationId xmlns:a16="http://schemas.microsoft.com/office/drawing/2014/main" id="{D755B3A5-DABB-8C79-EE99-3693C9499073}"/>
              </a:ext>
            </a:extLst>
          </p:cNvPr>
          <p:cNvSpPr txBox="1">
            <a:spLocks noChangeArrowheads="1"/>
          </p:cNvSpPr>
          <p:nvPr/>
        </p:nvSpPr>
        <p:spPr bwMode="auto">
          <a:xfrm>
            <a:off x="4351953" y="6479696"/>
            <a:ext cx="1091038" cy="23852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ja-JP" altLang="en-US" sz="950" b="1" kern="100" dirty="0">
                <a:latin typeface="ＭＳ ゴシック" panose="020B0609070205080204" pitchFamily="49" charset="-128"/>
                <a:ea typeface="ＭＳ ゴシック" panose="020B0609070205080204" pitchFamily="49" charset="-128"/>
                <a:cs typeface="Times New Roman"/>
              </a:rPr>
              <a:t>“語り部育成”</a:t>
            </a:r>
            <a:endParaRPr lang="ja-JP" sz="950" b="1" kern="100" dirty="0">
              <a:effectLst/>
              <a:latin typeface="ＭＳ ゴシック" panose="020B0609070205080204" pitchFamily="49" charset="-128"/>
              <a:ea typeface="ＭＳ ゴシック" panose="020B0609070205080204" pitchFamily="49" charset="-128"/>
              <a:cs typeface="Times New Roman"/>
            </a:endParaRPr>
          </a:p>
        </p:txBody>
      </p:sp>
      <p:sp>
        <p:nvSpPr>
          <p:cNvPr id="6" name="テキスト ボックス 5">
            <a:extLst>
              <a:ext uri="{FF2B5EF4-FFF2-40B4-BE49-F238E27FC236}">
                <a16:creationId xmlns:a16="http://schemas.microsoft.com/office/drawing/2014/main" id="{507AE709-3A77-0A27-5782-5DAEAAB6438E}"/>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25</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89434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49E85F49-7F5B-C7F7-B93D-FE408A217A20}"/>
              </a:ext>
            </a:extLst>
          </p:cNvPr>
          <p:cNvSpPr>
            <a:spLocks noGrp="1"/>
          </p:cNvSpPr>
          <p:nvPr>
            <p:ph type="body" sz="quarter" idx="14"/>
          </p:nvPr>
        </p:nvSpPr>
        <p:spPr bwMode="auto">
          <a:xfrm>
            <a:off x="484188" y="234950"/>
            <a:ext cx="639127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ja-JP" sz="2400" b="1" dirty="0"/>
              <a:t>H26</a:t>
            </a:r>
            <a:r>
              <a:rPr lang="ja-JP" altLang="en-US" sz="2400" b="1" dirty="0"/>
              <a:t>年</a:t>
            </a:r>
            <a:r>
              <a:rPr lang="en-US" altLang="ja-JP" sz="2400" b="1" dirty="0"/>
              <a:t>8.20</a:t>
            </a:r>
            <a:r>
              <a:rPr lang="ja-JP" altLang="en-US" sz="2400" b="1" dirty="0"/>
              <a:t>災害で明らかとなった課題（例）</a:t>
            </a:r>
            <a:endParaRPr lang="en-US" altLang="ja-JP" sz="2400" b="1" dirty="0"/>
          </a:p>
        </p:txBody>
      </p:sp>
      <p:sp>
        <p:nvSpPr>
          <p:cNvPr id="10" name="テキスト ボックス 9">
            <a:extLst>
              <a:ext uri="{FF2B5EF4-FFF2-40B4-BE49-F238E27FC236}">
                <a16:creationId xmlns:a16="http://schemas.microsoft.com/office/drawing/2014/main" id="{9AF958A5-C0AE-9BFD-1CCD-8998CA96FA95}"/>
              </a:ext>
            </a:extLst>
          </p:cNvPr>
          <p:cNvSpPr txBox="1"/>
          <p:nvPr/>
        </p:nvSpPr>
        <p:spPr>
          <a:xfrm>
            <a:off x="2082865" y="3533644"/>
            <a:ext cx="184731" cy="369332"/>
          </a:xfrm>
          <a:prstGeom prst="rect">
            <a:avLst/>
          </a:prstGeom>
          <a:noFill/>
        </p:spPr>
        <p:txBody>
          <a:bodyPr wrap="none" rtlCol="0">
            <a:spAutoFit/>
          </a:bodyPr>
          <a:lstStyle/>
          <a:p>
            <a:endParaRPr kumimoji="1" lang="ja-JP" altLang="en-US" dirty="0"/>
          </a:p>
        </p:txBody>
      </p:sp>
      <p:sp>
        <p:nvSpPr>
          <p:cNvPr id="2" name="テキスト ボックス 1">
            <a:extLst>
              <a:ext uri="{FF2B5EF4-FFF2-40B4-BE49-F238E27FC236}">
                <a16:creationId xmlns:a16="http://schemas.microsoft.com/office/drawing/2014/main" id="{8A8CB3F6-7A1E-20B8-602F-20395D8508A3}"/>
              </a:ext>
            </a:extLst>
          </p:cNvPr>
          <p:cNvSpPr txBox="1"/>
          <p:nvPr/>
        </p:nvSpPr>
        <p:spPr>
          <a:xfrm>
            <a:off x="323528" y="1268760"/>
            <a:ext cx="7984566" cy="4524315"/>
          </a:xfrm>
          <a:prstGeom prst="rect">
            <a:avLst/>
          </a:prstGeom>
          <a:noFill/>
        </p:spPr>
        <p:txBody>
          <a:bodyPr wrap="square" rtlCol="0">
            <a:spAutoFit/>
          </a:bodyPr>
          <a:lstStyle/>
          <a:p>
            <a:pPr algn="just" hangingPunct="0">
              <a:spcAft>
                <a:spcPts val="0"/>
              </a:spcAft>
            </a:pPr>
            <a:r>
              <a:rPr lang="ja-JP" altLang="en-US" sz="2400" kern="1000" dirty="0">
                <a:effectLst/>
                <a:latin typeface="Century"/>
                <a:ea typeface="Meiryo UI"/>
                <a:cs typeface="Times New Roman"/>
              </a:rPr>
              <a:t>〇</a:t>
            </a:r>
            <a:r>
              <a:rPr lang="ja-JP" altLang="ja-JP" sz="2400" kern="1000" dirty="0">
                <a:effectLst/>
                <a:latin typeface="Century"/>
                <a:ea typeface="Meiryo UI"/>
                <a:cs typeface="Times New Roman"/>
              </a:rPr>
              <a:t>県全域において、</a:t>
            </a:r>
            <a:r>
              <a:rPr lang="ja-JP" altLang="en-US" sz="2400" kern="1000" dirty="0">
                <a:latin typeface="Century"/>
                <a:ea typeface="Meiryo UI"/>
                <a:cs typeface="Times New Roman"/>
              </a:rPr>
              <a:t>土砂災害防止法に基づく</a:t>
            </a:r>
            <a:r>
              <a:rPr lang="ja-JP" altLang="ja-JP" sz="2400" kern="1000" dirty="0">
                <a:effectLst/>
                <a:latin typeface="Century"/>
                <a:ea typeface="Meiryo UI"/>
                <a:cs typeface="Times New Roman"/>
              </a:rPr>
              <a:t>基礎調査</a:t>
            </a:r>
            <a:r>
              <a:rPr lang="ja-JP" altLang="en-US" sz="2400" kern="1000" dirty="0">
                <a:effectLst/>
                <a:latin typeface="Century"/>
                <a:ea typeface="Meiryo UI"/>
                <a:cs typeface="Times New Roman"/>
              </a:rPr>
              <a:t>、</a:t>
            </a:r>
            <a:r>
              <a:rPr lang="ja-JP" altLang="ja-JP" sz="2400" kern="1000" dirty="0">
                <a:effectLst/>
                <a:latin typeface="Century"/>
                <a:ea typeface="Meiryo UI"/>
                <a:cs typeface="Times New Roman"/>
              </a:rPr>
              <a:t>および</a:t>
            </a:r>
            <a:r>
              <a:rPr lang="ja-JP" altLang="en-US" sz="2400" kern="1000" dirty="0">
                <a:effectLst/>
                <a:latin typeface="Century"/>
                <a:ea typeface="Meiryo UI"/>
                <a:cs typeface="Times New Roman"/>
              </a:rPr>
              <a:t>区域</a:t>
            </a:r>
            <a:r>
              <a:rPr lang="ja-JP" altLang="ja-JP" sz="2400" kern="1000" dirty="0">
                <a:effectLst/>
                <a:latin typeface="Century"/>
                <a:ea typeface="Meiryo UI"/>
                <a:cs typeface="Times New Roman"/>
              </a:rPr>
              <a:t>指定が</a:t>
            </a:r>
            <a:r>
              <a:rPr lang="ja-JP" altLang="en-US" sz="2400" kern="1000" dirty="0">
                <a:effectLst/>
                <a:latin typeface="Century"/>
                <a:ea typeface="Meiryo UI"/>
                <a:cs typeface="Times New Roman"/>
              </a:rPr>
              <a:t>進んでおらず、リスク情報が住民に十分周知されていなかった。</a:t>
            </a:r>
            <a:endParaRPr lang="ja-JP" altLang="ja-JP" sz="2400" kern="1000" dirty="0">
              <a:effectLst/>
              <a:latin typeface="Century"/>
              <a:ea typeface="Meiryo UI"/>
              <a:cs typeface="Times New Roman"/>
            </a:endParaRPr>
          </a:p>
          <a:p>
            <a:pPr algn="just">
              <a:spcAft>
                <a:spcPts val="0"/>
              </a:spcAft>
            </a:pPr>
            <a:endParaRPr lang="en-US" altLang="ja-JP" sz="2400" kern="1000" dirty="0">
              <a:latin typeface="Century"/>
              <a:ea typeface="Meiryo UI"/>
              <a:cs typeface="Times New Roman"/>
            </a:endParaRPr>
          </a:p>
          <a:p>
            <a:pPr algn="just">
              <a:spcAft>
                <a:spcPts val="0"/>
              </a:spcAft>
            </a:pPr>
            <a:r>
              <a:rPr lang="ja-JP" altLang="en-US" sz="2400" kern="1000" dirty="0">
                <a:effectLst/>
                <a:latin typeface="Century"/>
                <a:ea typeface="Meiryo UI"/>
                <a:cs typeface="Times New Roman"/>
              </a:rPr>
              <a:t>〇土石流の特別警戒区域指定予定範囲と、実際に甚大な家屋被害が生じた範囲とが大きく異なる箇所があった。</a:t>
            </a:r>
            <a:endParaRPr lang="en-US" altLang="ja-JP" sz="2400" kern="1000" dirty="0">
              <a:effectLst/>
              <a:latin typeface="Century"/>
              <a:ea typeface="Meiryo UI"/>
              <a:cs typeface="Times New Roman"/>
            </a:endParaRPr>
          </a:p>
          <a:p>
            <a:pPr algn="just">
              <a:spcAft>
                <a:spcPts val="0"/>
              </a:spcAft>
            </a:pPr>
            <a:endParaRPr lang="en-US" altLang="ja-JP" sz="2400" kern="1000" dirty="0">
              <a:latin typeface="Century"/>
              <a:ea typeface="Meiryo UI"/>
              <a:cs typeface="Times New Roman"/>
            </a:endParaRPr>
          </a:p>
          <a:p>
            <a:pPr algn="just">
              <a:spcAft>
                <a:spcPts val="0"/>
              </a:spcAft>
            </a:pPr>
            <a:endParaRPr lang="en-US" altLang="ja-JP" sz="2400" kern="1000" dirty="0">
              <a:latin typeface="Century"/>
              <a:ea typeface="Meiryo UI"/>
              <a:cs typeface="Times New Roman"/>
            </a:endParaRPr>
          </a:p>
          <a:p>
            <a:pPr algn="just">
              <a:spcAft>
                <a:spcPts val="0"/>
              </a:spcAft>
            </a:pPr>
            <a:r>
              <a:rPr lang="ja-JP" altLang="en-US" sz="2400" kern="1000" dirty="0">
                <a:effectLst/>
                <a:latin typeface="Century"/>
                <a:ea typeface="Meiryo UI"/>
                <a:cs typeface="Times New Roman"/>
              </a:rPr>
              <a:t>〇線状降水帯による急激な気象状況の変化を事前に予測することができなかった。</a:t>
            </a:r>
            <a:endParaRPr lang="en-US" altLang="ja-JP" sz="2400" kern="1000" dirty="0">
              <a:effectLst/>
              <a:latin typeface="Century"/>
              <a:ea typeface="Meiryo UI"/>
              <a:cs typeface="Times New Roman"/>
            </a:endParaRPr>
          </a:p>
          <a:p>
            <a:pPr algn="just">
              <a:spcAft>
                <a:spcPts val="0"/>
              </a:spcAft>
            </a:pPr>
            <a:endParaRPr lang="en-US" altLang="ja-JP" sz="2400" kern="1000" dirty="0">
              <a:latin typeface="Century"/>
              <a:ea typeface="Meiryo UI"/>
              <a:cs typeface="Times New Roman"/>
            </a:endParaRPr>
          </a:p>
          <a:p>
            <a:pPr algn="just">
              <a:spcAft>
                <a:spcPts val="0"/>
              </a:spcAft>
            </a:pPr>
            <a:r>
              <a:rPr lang="ja-JP" altLang="en-US" sz="2400" kern="1000" dirty="0">
                <a:effectLst/>
                <a:latin typeface="Century"/>
                <a:ea typeface="Meiryo UI"/>
                <a:cs typeface="Times New Roman"/>
              </a:rPr>
              <a:t>　　　　　　　　　　　　　　　　　　　　　　　　　　　　　　　　　　　等々</a:t>
            </a:r>
            <a:endParaRPr lang="ja-JP" altLang="ja-JP" sz="2400" kern="1000" dirty="0">
              <a:effectLst/>
              <a:latin typeface="Century"/>
              <a:ea typeface="Meiryo UI"/>
              <a:cs typeface="Times New Roman"/>
            </a:endParaRPr>
          </a:p>
        </p:txBody>
      </p:sp>
      <p:sp>
        <p:nvSpPr>
          <p:cNvPr id="3" name="テキスト ボックス 2">
            <a:extLst>
              <a:ext uri="{FF2B5EF4-FFF2-40B4-BE49-F238E27FC236}">
                <a16:creationId xmlns:a16="http://schemas.microsoft.com/office/drawing/2014/main" id="{37890568-870D-7664-11BF-8229CB76C820}"/>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2</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5096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49E85F49-7F5B-C7F7-B93D-FE408A217A20}"/>
              </a:ext>
            </a:extLst>
          </p:cNvPr>
          <p:cNvSpPr>
            <a:spLocks noGrp="1"/>
          </p:cNvSpPr>
          <p:nvPr>
            <p:ph type="body" sz="quarter" idx="14"/>
          </p:nvPr>
        </p:nvSpPr>
        <p:spPr bwMode="auto">
          <a:xfrm>
            <a:off x="484188" y="234950"/>
            <a:ext cx="7256164"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ja-JP" sz="2400" b="1" dirty="0"/>
              <a:t>H26</a:t>
            </a:r>
            <a:r>
              <a:rPr lang="ja-JP" altLang="en-US" sz="2400" b="1" dirty="0"/>
              <a:t>年</a:t>
            </a:r>
            <a:r>
              <a:rPr lang="en-US" altLang="ja-JP" sz="2400" b="1" dirty="0"/>
              <a:t>8.20</a:t>
            </a:r>
            <a:r>
              <a:rPr lang="ja-JP" altLang="en-US" sz="2400" b="1" dirty="0"/>
              <a:t>土砂災害時の警戒区域等指定状況</a:t>
            </a:r>
            <a:endParaRPr lang="en-US" altLang="ja-JP" sz="2400" b="1" dirty="0"/>
          </a:p>
        </p:txBody>
      </p:sp>
      <p:pic>
        <p:nvPicPr>
          <p:cNvPr id="3" name="図 3">
            <a:extLst>
              <a:ext uri="{FF2B5EF4-FFF2-40B4-BE49-F238E27FC236}">
                <a16:creationId xmlns:a16="http://schemas.microsoft.com/office/drawing/2014/main" id="{5E4BF6D0-F767-B7C1-A7EF-F8A3E06471D0}"/>
              </a:ext>
            </a:extLst>
          </p:cNvPr>
          <p:cNvPicPr>
            <a:picLocks noChangeAspect="1"/>
          </p:cNvPicPr>
          <p:nvPr/>
        </p:nvPicPr>
        <p:blipFill>
          <a:blip r:embed="rId3">
            <a:extLst>
              <a:ext uri="{28A0092B-C50C-407E-A947-70E740481C1C}">
                <a14:useLocalDpi xmlns:a14="http://schemas.microsoft.com/office/drawing/2010/main" val="0"/>
              </a:ext>
            </a:extLst>
          </a:blip>
          <a:srcRect b="4842"/>
          <a:stretch>
            <a:fillRect/>
          </a:stretch>
        </p:blipFill>
        <p:spPr bwMode="auto">
          <a:xfrm>
            <a:off x="1258888" y="2036763"/>
            <a:ext cx="6354762"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12">
            <a:extLst>
              <a:ext uri="{FF2B5EF4-FFF2-40B4-BE49-F238E27FC236}">
                <a16:creationId xmlns:a16="http://schemas.microsoft.com/office/drawing/2014/main" id="{25C5777F-F751-A534-ADCF-BD3826F52902}"/>
              </a:ext>
            </a:extLst>
          </p:cNvPr>
          <p:cNvSpPr txBox="1">
            <a:spLocks noChangeArrowheads="1"/>
          </p:cNvSpPr>
          <p:nvPr/>
        </p:nvSpPr>
        <p:spPr bwMode="auto">
          <a:xfrm>
            <a:off x="684213" y="836613"/>
            <a:ext cx="6646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latin typeface="HG丸ｺﾞｼｯｸM-PRO" panose="020F0600000000000000" pitchFamily="50" charset="-128"/>
                <a:ea typeface="HG丸ｺﾞｼｯｸM-PRO" panose="020F0600000000000000" pitchFamily="50" charset="-128"/>
              </a:rPr>
              <a:t>○土砂災害発生件数：</a:t>
            </a:r>
            <a:r>
              <a:rPr lang="en-US" altLang="ja-JP" sz="2400">
                <a:latin typeface="HG丸ｺﾞｼｯｸM-PRO" panose="020F0600000000000000" pitchFamily="50" charset="-128"/>
                <a:ea typeface="HG丸ｺﾞｼｯｸM-PRO" panose="020F0600000000000000" pitchFamily="50" charset="-128"/>
              </a:rPr>
              <a:t>166</a:t>
            </a:r>
            <a:r>
              <a:rPr lang="ja-JP" altLang="en-US" sz="2400">
                <a:latin typeface="HG丸ｺﾞｼｯｸM-PRO" panose="020F0600000000000000" pitchFamily="50" charset="-128"/>
                <a:ea typeface="HG丸ｺﾞｼｯｸM-PRO" panose="020F0600000000000000" pitchFamily="50" charset="-128"/>
              </a:rPr>
              <a:t>件</a:t>
            </a:r>
            <a:endParaRPr lang="en-US" altLang="ja-JP" sz="240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2400">
                <a:latin typeface="HG丸ｺﾞｼｯｸM-PRO" panose="020F0600000000000000" pitchFamily="50" charset="-128"/>
                <a:ea typeface="HG丸ｺﾞｼｯｸM-PRO" panose="020F0600000000000000" pitchFamily="50" charset="-128"/>
              </a:rPr>
              <a:t>　　うち，警戒区域等指定箇所：</a:t>
            </a:r>
            <a:r>
              <a:rPr lang="en-US" altLang="ja-JP" sz="2400">
                <a:latin typeface="HG丸ｺﾞｼｯｸM-PRO" panose="020F0600000000000000" pitchFamily="50" charset="-128"/>
                <a:ea typeface="HG丸ｺﾞｼｯｸM-PRO" panose="020F0600000000000000" pitchFamily="50" charset="-128"/>
              </a:rPr>
              <a:t>40</a:t>
            </a:r>
            <a:r>
              <a:rPr lang="ja-JP" altLang="en-US" sz="2400">
                <a:latin typeface="HG丸ｺﾞｼｯｸM-PRO" panose="020F0600000000000000" pitchFamily="50" charset="-128"/>
                <a:ea typeface="HG丸ｺﾞｼｯｸM-PRO" panose="020F0600000000000000" pitchFamily="50" charset="-128"/>
              </a:rPr>
              <a:t>箇所</a:t>
            </a:r>
            <a:endParaRPr lang="en-US" altLang="ja-JP" sz="240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2400">
                <a:latin typeface="HG丸ｺﾞｼｯｸM-PRO" panose="020F0600000000000000" pitchFamily="50" charset="-128"/>
                <a:ea typeface="HG丸ｺﾞｼｯｸM-PRO" panose="020F0600000000000000" pitchFamily="50" charset="-128"/>
              </a:rPr>
              <a:t>　　（安佐南区大町西，安佐北区可部町　等）</a:t>
            </a:r>
          </a:p>
        </p:txBody>
      </p:sp>
      <p:sp>
        <p:nvSpPr>
          <p:cNvPr id="6" name="円/楕円 13">
            <a:extLst>
              <a:ext uri="{FF2B5EF4-FFF2-40B4-BE49-F238E27FC236}">
                <a16:creationId xmlns:a16="http://schemas.microsoft.com/office/drawing/2014/main" id="{7BC21926-8F00-A98F-826C-E0A06990C8B4}"/>
              </a:ext>
            </a:extLst>
          </p:cNvPr>
          <p:cNvSpPr/>
          <p:nvPr/>
        </p:nvSpPr>
        <p:spPr>
          <a:xfrm rot="1723501">
            <a:off x="3995738" y="3624263"/>
            <a:ext cx="822325" cy="4413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円/楕円 33">
            <a:extLst>
              <a:ext uri="{FF2B5EF4-FFF2-40B4-BE49-F238E27FC236}">
                <a16:creationId xmlns:a16="http://schemas.microsoft.com/office/drawing/2014/main" id="{6083646E-5971-DE13-8E32-A48DCEF782C6}"/>
              </a:ext>
            </a:extLst>
          </p:cNvPr>
          <p:cNvSpPr/>
          <p:nvPr/>
        </p:nvSpPr>
        <p:spPr>
          <a:xfrm rot="1723501">
            <a:off x="3167063" y="4956175"/>
            <a:ext cx="546100" cy="71596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テキスト ボックス 14">
            <a:extLst>
              <a:ext uri="{FF2B5EF4-FFF2-40B4-BE49-F238E27FC236}">
                <a16:creationId xmlns:a16="http://schemas.microsoft.com/office/drawing/2014/main" id="{ED6DC723-D8F0-3309-1103-42D90B7B1227}"/>
              </a:ext>
            </a:extLst>
          </p:cNvPr>
          <p:cNvSpPr txBox="1">
            <a:spLocks noChangeArrowheads="1"/>
          </p:cNvSpPr>
          <p:nvPr/>
        </p:nvSpPr>
        <p:spPr bwMode="auto">
          <a:xfrm>
            <a:off x="6478588" y="6018213"/>
            <a:ext cx="1071562" cy="73818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Times New Roman" panose="02020603050405020304" pitchFamily="18" charset="0"/>
              </a:rPr>
              <a:t>　　凡例</a:t>
            </a:r>
            <a:endParaRPr lang="en-US" altLang="ja-JP" sz="1400">
              <a:latin typeface="Times New Roman" panose="02020603050405020304" pitchFamily="18" charset="0"/>
            </a:endParaRPr>
          </a:p>
          <a:p>
            <a:pPr eaLnBrk="1" hangingPunct="1">
              <a:spcBef>
                <a:spcPct val="0"/>
              </a:spcBef>
              <a:buFontTx/>
              <a:buNone/>
            </a:pPr>
            <a:r>
              <a:rPr lang="ja-JP" altLang="en-US" sz="1400">
                <a:solidFill>
                  <a:srgbClr val="FF0000"/>
                </a:solidFill>
                <a:latin typeface="Times New Roman" panose="02020603050405020304" pitchFamily="18" charset="0"/>
              </a:rPr>
              <a:t>●土石流</a:t>
            </a:r>
            <a:endParaRPr lang="en-US" altLang="ja-JP" sz="1400">
              <a:solidFill>
                <a:srgbClr val="FF0000"/>
              </a:solidFill>
              <a:latin typeface="Times New Roman" panose="02020603050405020304" pitchFamily="18" charset="0"/>
            </a:endParaRPr>
          </a:p>
          <a:p>
            <a:pPr eaLnBrk="1" hangingPunct="1">
              <a:spcBef>
                <a:spcPct val="0"/>
              </a:spcBef>
              <a:buFontTx/>
              <a:buNone/>
            </a:pPr>
            <a:r>
              <a:rPr lang="ja-JP" altLang="en-US" sz="1400">
                <a:solidFill>
                  <a:srgbClr val="0000FF"/>
                </a:solidFill>
                <a:latin typeface="Times New Roman" panose="02020603050405020304" pitchFamily="18" charset="0"/>
              </a:rPr>
              <a:t>●がけ崩れ</a:t>
            </a:r>
          </a:p>
        </p:txBody>
      </p:sp>
      <p:sp>
        <p:nvSpPr>
          <p:cNvPr id="9" name="テキスト ボックス 16">
            <a:extLst>
              <a:ext uri="{FF2B5EF4-FFF2-40B4-BE49-F238E27FC236}">
                <a16:creationId xmlns:a16="http://schemas.microsoft.com/office/drawing/2014/main" id="{43BD8BF8-EBCF-DF97-8892-5599313A5D1A}"/>
              </a:ext>
            </a:extLst>
          </p:cNvPr>
          <p:cNvSpPr txBox="1">
            <a:spLocks noChangeArrowheads="1"/>
          </p:cNvSpPr>
          <p:nvPr/>
        </p:nvSpPr>
        <p:spPr bwMode="auto">
          <a:xfrm>
            <a:off x="4884738" y="3913188"/>
            <a:ext cx="191928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Times New Roman" panose="02020603050405020304" pitchFamily="18" charset="0"/>
              </a:rPr>
              <a:t>警戒区域等指定箇所</a:t>
            </a:r>
            <a:endParaRPr lang="en-US" altLang="ja-JP" sz="1400">
              <a:latin typeface="Times New Roman" panose="02020603050405020304" pitchFamily="18" charset="0"/>
            </a:endParaRPr>
          </a:p>
          <a:p>
            <a:pPr eaLnBrk="1" hangingPunct="1">
              <a:spcBef>
                <a:spcPct val="0"/>
              </a:spcBef>
              <a:buFontTx/>
              <a:buNone/>
            </a:pPr>
            <a:r>
              <a:rPr lang="ja-JP" altLang="en-US" sz="1400">
                <a:latin typeface="Times New Roman" panose="02020603050405020304" pitchFamily="18" charset="0"/>
              </a:rPr>
              <a:t>（安佐北区可部町　等）</a:t>
            </a:r>
          </a:p>
        </p:txBody>
      </p:sp>
      <p:sp>
        <p:nvSpPr>
          <p:cNvPr id="11" name="テキスト ボックス 37">
            <a:extLst>
              <a:ext uri="{FF2B5EF4-FFF2-40B4-BE49-F238E27FC236}">
                <a16:creationId xmlns:a16="http://schemas.microsoft.com/office/drawing/2014/main" id="{4028AC44-1F03-8502-1786-91BC1227066E}"/>
              </a:ext>
            </a:extLst>
          </p:cNvPr>
          <p:cNvSpPr txBox="1">
            <a:spLocks noChangeArrowheads="1"/>
          </p:cNvSpPr>
          <p:nvPr/>
        </p:nvSpPr>
        <p:spPr bwMode="auto">
          <a:xfrm>
            <a:off x="996950" y="5049838"/>
            <a:ext cx="1919288"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Times New Roman" panose="02020603050405020304" pitchFamily="18" charset="0"/>
              </a:rPr>
              <a:t>警戒区域等指定箇所</a:t>
            </a:r>
            <a:endParaRPr lang="en-US" altLang="ja-JP" sz="1400">
              <a:latin typeface="Times New Roman" panose="02020603050405020304" pitchFamily="18" charset="0"/>
            </a:endParaRPr>
          </a:p>
          <a:p>
            <a:pPr eaLnBrk="1" hangingPunct="1">
              <a:spcBef>
                <a:spcPct val="0"/>
              </a:spcBef>
              <a:buFontTx/>
              <a:buNone/>
            </a:pPr>
            <a:r>
              <a:rPr lang="ja-JP" altLang="en-US" sz="1400">
                <a:latin typeface="Times New Roman" panose="02020603050405020304" pitchFamily="18" charset="0"/>
              </a:rPr>
              <a:t>（安佐南区大町西　等）</a:t>
            </a:r>
          </a:p>
        </p:txBody>
      </p:sp>
      <p:sp>
        <p:nvSpPr>
          <p:cNvPr id="12" name="テキスト ボックス 11">
            <a:extLst>
              <a:ext uri="{FF2B5EF4-FFF2-40B4-BE49-F238E27FC236}">
                <a16:creationId xmlns:a16="http://schemas.microsoft.com/office/drawing/2014/main" id="{E463EE52-D74A-A3E1-B469-41B31799D458}"/>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3</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43025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49E85F49-7F5B-C7F7-B93D-FE408A217A20}"/>
              </a:ext>
            </a:extLst>
          </p:cNvPr>
          <p:cNvSpPr>
            <a:spLocks noGrp="1"/>
          </p:cNvSpPr>
          <p:nvPr>
            <p:ph type="body" sz="quarter" idx="14"/>
          </p:nvPr>
        </p:nvSpPr>
        <p:spPr bwMode="auto">
          <a:xfrm>
            <a:off x="484188" y="234950"/>
            <a:ext cx="6752108"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ja-JP" sz="2400" b="1" dirty="0"/>
              <a:t>H26</a:t>
            </a:r>
            <a:r>
              <a:rPr lang="ja-JP" altLang="en-US" sz="2400" b="1" dirty="0"/>
              <a:t>年</a:t>
            </a:r>
            <a:r>
              <a:rPr lang="en-US" altLang="ja-JP" sz="2400" b="1" dirty="0"/>
              <a:t>8.20</a:t>
            </a:r>
            <a:r>
              <a:rPr lang="ja-JP" altLang="en-US" sz="2400" b="1" dirty="0"/>
              <a:t>災害を受けた土砂災害防止法の改正</a:t>
            </a:r>
            <a:endParaRPr lang="en-US" altLang="ja-JP" sz="2400" b="1" dirty="0"/>
          </a:p>
        </p:txBody>
      </p:sp>
      <p:sp>
        <p:nvSpPr>
          <p:cNvPr id="10" name="テキスト ボックス 9">
            <a:extLst>
              <a:ext uri="{FF2B5EF4-FFF2-40B4-BE49-F238E27FC236}">
                <a16:creationId xmlns:a16="http://schemas.microsoft.com/office/drawing/2014/main" id="{9AF958A5-C0AE-9BFD-1CCD-8998CA96FA95}"/>
              </a:ext>
            </a:extLst>
          </p:cNvPr>
          <p:cNvSpPr txBox="1"/>
          <p:nvPr/>
        </p:nvSpPr>
        <p:spPr>
          <a:xfrm>
            <a:off x="2082865" y="3533644"/>
            <a:ext cx="184731" cy="369332"/>
          </a:xfrm>
          <a:prstGeom prst="rect">
            <a:avLst/>
          </a:prstGeom>
          <a:noFill/>
        </p:spPr>
        <p:txBody>
          <a:bodyPr wrap="none" rtlCol="0">
            <a:spAutoFit/>
          </a:bodyPr>
          <a:lstStyle/>
          <a:p>
            <a:endParaRPr kumimoji="1" lang="ja-JP" altLang="en-US" dirty="0"/>
          </a:p>
        </p:txBody>
      </p:sp>
      <p:pic>
        <p:nvPicPr>
          <p:cNvPr id="3" name="Picture 2">
            <a:extLst>
              <a:ext uri="{FF2B5EF4-FFF2-40B4-BE49-F238E27FC236}">
                <a16:creationId xmlns:a16="http://schemas.microsoft.com/office/drawing/2014/main" id="{5D37D7F8-6C19-D453-4E3E-9BC859C7E9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50" t="17991" r="24417" b="7355"/>
          <a:stretch/>
        </p:blipFill>
        <p:spPr bwMode="auto">
          <a:xfrm>
            <a:off x="0" y="938368"/>
            <a:ext cx="9176515" cy="572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a:extLst>
              <a:ext uri="{FF2B5EF4-FFF2-40B4-BE49-F238E27FC236}">
                <a16:creationId xmlns:a16="http://schemas.microsoft.com/office/drawing/2014/main" id="{31CA30F1-1BE7-C38E-E5BD-E7EE984547D4}"/>
              </a:ext>
            </a:extLst>
          </p:cNvPr>
          <p:cNvSpPr/>
          <p:nvPr/>
        </p:nvSpPr>
        <p:spPr>
          <a:xfrm>
            <a:off x="8652073" y="6262712"/>
            <a:ext cx="288032" cy="288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556CDCB-736B-BF63-EE33-CDB9628961B3}"/>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4</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048554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49E85F49-7F5B-C7F7-B93D-FE408A217A20}"/>
              </a:ext>
            </a:extLst>
          </p:cNvPr>
          <p:cNvSpPr>
            <a:spLocks noGrp="1"/>
          </p:cNvSpPr>
          <p:nvPr>
            <p:ph type="body" sz="quarter" idx="14"/>
          </p:nvPr>
        </p:nvSpPr>
        <p:spPr bwMode="auto">
          <a:xfrm>
            <a:off x="484188" y="234950"/>
            <a:ext cx="6752108"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altLang="ja-JP" sz="2400" b="1" dirty="0"/>
              <a:t>H26</a:t>
            </a:r>
            <a:r>
              <a:rPr lang="ja-JP" altLang="en-US" sz="2400" b="1" dirty="0"/>
              <a:t>年</a:t>
            </a:r>
            <a:r>
              <a:rPr lang="en-US" altLang="ja-JP" sz="2400" b="1" dirty="0"/>
              <a:t>8.20</a:t>
            </a:r>
            <a:r>
              <a:rPr lang="ja-JP" altLang="en-US" sz="2400" b="1" dirty="0"/>
              <a:t>災害後の取り組み</a:t>
            </a:r>
            <a:endParaRPr lang="en-US" altLang="ja-JP" sz="2400" b="1" dirty="0"/>
          </a:p>
        </p:txBody>
      </p:sp>
      <p:sp>
        <p:nvSpPr>
          <p:cNvPr id="10" name="テキスト ボックス 9">
            <a:extLst>
              <a:ext uri="{FF2B5EF4-FFF2-40B4-BE49-F238E27FC236}">
                <a16:creationId xmlns:a16="http://schemas.microsoft.com/office/drawing/2014/main" id="{9AF958A5-C0AE-9BFD-1CCD-8998CA96FA95}"/>
              </a:ext>
            </a:extLst>
          </p:cNvPr>
          <p:cNvSpPr txBox="1"/>
          <p:nvPr/>
        </p:nvSpPr>
        <p:spPr>
          <a:xfrm>
            <a:off x="2082865" y="3533644"/>
            <a:ext cx="184731" cy="369332"/>
          </a:xfrm>
          <a:prstGeom prst="rect">
            <a:avLst/>
          </a:prstGeom>
          <a:noFill/>
        </p:spPr>
        <p:txBody>
          <a:bodyPr wrap="none" rtlCol="0">
            <a:spAutoFit/>
          </a:bodyPr>
          <a:lstStyle/>
          <a:p>
            <a:endParaRPr kumimoji="1" lang="ja-JP" altLang="en-US" dirty="0"/>
          </a:p>
        </p:txBody>
      </p:sp>
      <p:pic>
        <p:nvPicPr>
          <p:cNvPr id="2" name="Picture 2">
            <a:extLst>
              <a:ext uri="{FF2B5EF4-FFF2-40B4-BE49-F238E27FC236}">
                <a16:creationId xmlns:a16="http://schemas.microsoft.com/office/drawing/2014/main" id="{BCB5DA88-E728-A866-DD2C-690C6A77CA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2"/>
          <a:stretch/>
        </p:blipFill>
        <p:spPr bwMode="auto">
          <a:xfrm>
            <a:off x="66675" y="908719"/>
            <a:ext cx="9010650" cy="379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3">
            <a:extLst>
              <a:ext uri="{FF2B5EF4-FFF2-40B4-BE49-F238E27FC236}">
                <a16:creationId xmlns:a16="http://schemas.microsoft.com/office/drawing/2014/main" id="{59C5117A-5C23-3E80-EB3C-7605F550A1C4}"/>
              </a:ext>
            </a:extLst>
          </p:cNvPr>
          <p:cNvSpPr txBox="1">
            <a:spLocks noChangeArrowheads="1"/>
          </p:cNvSpPr>
          <p:nvPr/>
        </p:nvSpPr>
        <p:spPr bwMode="auto">
          <a:xfrm>
            <a:off x="66675" y="4804443"/>
            <a:ext cx="9010650" cy="2030413"/>
          </a:xfrm>
          <a:prstGeom prst="rect">
            <a:avLst/>
          </a:prstGeom>
          <a:noFill/>
          <a:ln w="1587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平成２６年　９月　３日　</a:t>
            </a:r>
            <a:r>
              <a:rPr lang="ja-JP" altLang="en-US" b="1" dirty="0">
                <a:solidFill>
                  <a:srgbClr val="FF0000"/>
                </a:solidFill>
              </a:rPr>
              <a:t>基礎調査結果のＨＰ上での公開（八木・梅林・緑井地区）</a:t>
            </a:r>
            <a:endParaRPr lang="en-US" altLang="ja-JP" b="1" dirty="0">
              <a:solidFill>
                <a:srgbClr val="FF0000"/>
              </a:solidFill>
            </a:endParaRPr>
          </a:p>
          <a:p>
            <a:pPr eaLnBrk="1" hangingPunct="1"/>
            <a:r>
              <a:rPr lang="ja-JP" altLang="en-US" dirty="0"/>
              <a:t>　　　　　　  　９月１６日　基礎調査結果の公開（土砂災害ポータル）</a:t>
            </a:r>
            <a:endParaRPr lang="en-US" altLang="ja-JP" dirty="0"/>
          </a:p>
          <a:p>
            <a:pPr eaLnBrk="1" hangingPunct="1"/>
            <a:r>
              <a:rPr lang="ja-JP" altLang="en-US" dirty="0"/>
              <a:t>　　　　　  　１２月２５日　八木・梅林・緑井地区の</a:t>
            </a:r>
            <a:r>
              <a:rPr lang="en-US" altLang="ja-JP" dirty="0"/>
              <a:t>11</a:t>
            </a:r>
            <a:r>
              <a:rPr lang="ja-JP" altLang="en-US" dirty="0"/>
              <a:t>渓流における，区域設定の見直しを実施</a:t>
            </a:r>
            <a:endParaRPr lang="en-US" altLang="ja-JP" dirty="0"/>
          </a:p>
          <a:p>
            <a:pPr eaLnBrk="1" hangingPunct="1"/>
            <a:r>
              <a:rPr lang="ja-JP" altLang="en-US" b="1" dirty="0">
                <a:solidFill>
                  <a:srgbClr val="FF0000"/>
                </a:solidFill>
              </a:rPr>
              <a:t>平成２７年　１月１８日　「改正法」の施行</a:t>
            </a:r>
            <a:endParaRPr lang="en-US" altLang="ja-JP" b="1" dirty="0">
              <a:solidFill>
                <a:srgbClr val="FF0000"/>
              </a:solidFill>
            </a:endParaRPr>
          </a:p>
          <a:p>
            <a:pPr eaLnBrk="1" hangingPunct="1"/>
            <a:r>
              <a:rPr lang="ja-JP" altLang="en-US" dirty="0"/>
              <a:t>平成２７年　１月３０日　八木・梅林・緑井地区について追加・見直し（土：</a:t>
            </a:r>
            <a:r>
              <a:rPr lang="en-US" altLang="ja-JP" dirty="0"/>
              <a:t>1</a:t>
            </a:r>
            <a:r>
              <a:rPr lang="ja-JP" altLang="en-US" dirty="0"/>
              <a:t>，急：</a:t>
            </a:r>
            <a:r>
              <a:rPr lang="en-US" altLang="ja-JP" dirty="0"/>
              <a:t>1</a:t>
            </a:r>
            <a:r>
              <a:rPr lang="ja-JP" altLang="en-US" dirty="0"/>
              <a:t>）を実施</a:t>
            </a:r>
            <a:endParaRPr lang="en-US" altLang="ja-JP" dirty="0"/>
          </a:p>
          <a:p>
            <a:pPr eaLnBrk="1" hangingPunct="1"/>
            <a:r>
              <a:rPr lang="ja-JP" altLang="en-US" dirty="0"/>
              <a:t>　　  ２月１６日～２６日　地元説明会の実施</a:t>
            </a:r>
            <a:endParaRPr lang="en-US" altLang="ja-JP" dirty="0"/>
          </a:p>
          <a:p>
            <a:pPr eaLnBrk="1" hangingPunct="1"/>
            <a:r>
              <a:rPr lang="ja-JP" altLang="en-US" dirty="0"/>
              <a:t>                             ３月末　八木・梅林・緑井地区の土砂災害警戒区域等の指定（予定）　</a:t>
            </a:r>
            <a:endParaRPr lang="en-US" altLang="ja-JP" dirty="0"/>
          </a:p>
        </p:txBody>
      </p:sp>
      <p:sp>
        <p:nvSpPr>
          <p:cNvPr id="6" name="テキスト ボックス 5">
            <a:extLst>
              <a:ext uri="{FF2B5EF4-FFF2-40B4-BE49-F238E27FC236}">
                <a16:creationId xmlns:a16="http://schemas.microsoft.com/office/drawing/2014/main" id="{E1B3189C-36A4-D70D-9698-96AA04CD7D92}"/>
              </a:ext>
            </a:extLst>
          </p:cNvPr>
          <p:cNvSpPr txBox="1">
            <a:spLocks noChangeArrowheads="1"/>
          </p:cNvSpPr>
          <p:nvPr/>
        </p:nvSpPr>
        <p:spPr bwMode="auto">
          <a:xfrm>
            <a:off x="1619250" y="2916238"/>
            <a:ext cx="1008063" cy="368300"/>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b="1"/>
              <a:t>緑井</a:t>
            </a:r>
          </a:p>
        </p:txBody>
      </p:sp>
      <p:sp>
        <p:nvSpPr>
          <p:cNvPr id="7" name="テキスト ボックス 7">
            <a:extLst>
              <a:ext uri="{FF2B5EF4-FFF2-40B4-BE49-F238E27FC236}">
                <a16:creationId xmlns:a16="http://schemas.microsoft.com/office/drawing/2014/main" id="{6563A915-D333-F74E-2A0D-CE8C66753222}"/>
              </a:ext>
            </a:extLst>
          </p:cNvPr>
          <p:cNvSpPr txBox="1">
            <a:spLocks noChangeArrowheads="1"/>
          </p:cNvSpPr>
          <p:nvPr/>
        </p:nvSpPr>
        <p:spPr bwMode="auto">
          <a:xfrm>
            <a:off x="3563938" y="1773238"/>
            <a:ext cx="1008062" cy="368300"/>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b="1"/>
              <a:t>梅林</a:t>
            </a:r>
          </a:p>
        </p:txBody>
      </p:sp>
      <p:sp>
        <p:nvSpPr>
          <p:cNvPr id="8" name="テキスト ボックス 8">
            <a:extLst>
              <a:ext uri="{FF2B5EF4-FFF2-40B4-BE49-F238E27FC236}">
                <a16:creationId xmlns:a16="http://schemas.microsoft.com/office/drawing/2014/main" id="{A7A43F16-F6D8-AD17-6C45-BC15ECBD2226}"/>
              </a:ext>
            </a:extLst>
          </p:cNvPr>
          <p:cNvSpPr txBox="1">
            <a:spLocks noChangeArrowheads="1"/>
          </p:cNvSpPr>
          <p:nvPr/>
        </p:nvSpPr>
        <p:spPr bwMode="auto">
          <a:xfrm>
            <a:off x="4932040" y="908719"/>
            <a:ext cx="1008063" cy="368300"/>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b="1"/>
              <a:t>八木</a:t>
            </a:r>
          </a:p>
        </p:txBody>
      </p:sp>
      <p:sp>
        <p:nvSpPr>
          <p:cNvPr id="11" name="テキスト ボックス 10">
            <a:extLst>
              <a:ext uri="{FF2B5EF4-FFF2-40B4-BE49-F238E27FC236}">
                <a16:creationId xmlns:a16="http://schemas.microsoft.com/office/drawing/2014/main" id="{A7BAAF79-315C-0718-4D48-10FC35BBDE70}"/>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5</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031042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49E85F49-7F5B-C7F7-B93D-FE408A217A20}"/>
              </a:ext>
            </a:extLst>
          </p:cNvPr>
          <p:cNvSpPr>
            <a:spLocks noGrp="1"/>
          </p:cNvSpPr>
          <p:nvPr>
            <p:ph type="body" sz="quarter" idx="14"/>
          </p:nvPr>
        </p:nvSpPr>
        <p:spPr bwMode="auto">
          <a:xfrm>
            <a:off x="484188" y="234950"/>
            <a:ext cx="639127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土砂災害警戒区域等の指定加速化</a:t>
            </a:r>
            <a:endParaRPr lang="en-US" altLang="ja-JP" sz="2400" b="1" dirty="0"/>
          </a:p>
        </p:txBody>
      </p:sp>
      <p:graphicFrame>
        <p:nvGraphicFramePr>
          <p:cNvPr id="2" name="グラフ 6">
            <a:extLst>
              <a:ext uri="{FF2B5EF4-FFF2-40B4-BE49-F238E27FC236}">
                <a16:creationId xmlns:a16="http://schemas.microsoft.com/office/drawing/2014/main" id="{12164579-2124-BC61-BF5C-A2F91212A319}"/>
              </a:ext>
            </a:extLst>
          </p:cNvPr>
          <p:cNvGraphicFramePr>
            <a:graphicFrameLocks/>
          </p:cNvGraphicFramePr>
          <p:nvPr>
            <p:extLst>
              <p:ext uri="{D42A27DB-BD31-4B8C-83A1-F6EECF244321}">
                <p14:modId xmlns:p14="http://schemas.microsoft.com/office/powerpoint/2010/main" val="1304239706"/>
              </p:ext>
            </p:extLst>
          </p:nvPr>
        </p:nvGraphicFramePr>
        <p:xfrm>
          <a:off x="663575" y="1260475"/>
          <a:ext cx="7559675" cy="5264869"/>
        </p:xfrm>
        <a:graphic>
          <a:graphicData uri="http://schemas.openxmlformats.org/presentationml/2006/ole">
            <mc:AlternateContent xmlns:mc="http://schemas.openxmlformats.org/markup-compatibility/2006">
              <mc:Choice xmlns:v="urn:schemas-microsoft-com:vml" Requires="v">
                <p:oleObj r:id="rId3" imgW="7559695" imgH="5456393" progId="Excel.Chart.8">
                  <p:embed/>
                </p:oleObj>
              </mc:Choice>
              <mc:Fallback>
                <p:oleObj r:id="rId3" imgW="7559695" imgH="5456393" progId="Excel.Chart.8">
                  <p:embed/>
                  <p:pic>
                    <p:nvPicPr>
                      <p:cNvPr id="48130" name="グラフ 6">
                        <a:extLst>
                          <a:ext uri="{FF2B5EF4-FFF2-40B4-BE49-F238E27FC236}">
                            <a16:creationId xmlns:a16="http://schemas.microsoft.com/office/drawing/2014/main" id="{95000488-A770-F0C3-5FFE-39D70EFB693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75" y="1260475"/>
                        <a:ext cx="7559675" cy="5264869"/>
                      </a:xfrm>
                      <a:prstGeom prst="rect">
                        <a:avLst/>
                      </a:prstGeom>
                      <a:noFill/>
                      <a:ln>
                        <a:noFill/>
                      </a:ln>
                    </p:spPr>
                  </p:pic>
                </p:oleObj>
              </mc:Fallback>
            </mc:AlternateContent>
          </a:graphicData>
        </a:graphic>
      </p:graphicFrame>
      <p:sp>
        <p:nvSpPr>
          <p:cNvPr id="4" name="正方形/長方形 4">
            <a:extLst>
              <a:ext uri="{FF2B5EF4-FFF2-40B4-BE49-F238E27FC236}">
                <a16:creationId xmlns:a16="http://schemas.microsoft.com/office/drawing/2014/main" id="{EF72087E-9C06-36ED-CB35-A005F426E510}"/>
              </a:ext>
            </a:extLst>
          </p:cNvPr>
          <p:cNvSpPr>
            <a:spLocks noChangeArrowheads="1"/>
          </p:cNvSpPr>
          <p:nvPr/>
        </p:nvSpPr>
        <p:spPr bwMode="auto">
          <a:xfrm>
            <a:off x="1460500" y="811213"/>
            <a:ext cx="52911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5306" tIns="32653" rIns="65306" bIns="32653"/>
          <a:lstStyle>
            <a:lvl1pPr defTabSz="9128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広島県における土砂災害警戒区域等の指定状況</a:t>
            </a:r>
          </a:p>
        </p:txBody>
      </p:sp>
      <p:sp>
        <p:nvSpPr>
          <p:cNvPr id="10" name="正方形/長方形 7">
            <a:extLst>
              <a:ext uri="{FF2B5EF4-FFF2-40B4-BE49-F238E27FC236}">
                <a16:creationId xmlns:a16="http://schemas.microsoft.com/office/drawing/2014/main" id="{21D91073-3B21-1A68-1E69-9D6BD4D51A0B}"/>
              </a:ext>
            </a:extLst>
          </p:cNvPr>
          <p:cNvSpPr>
            <a:spLocks noChangeArrowheads="1"/>
          </p:cNvSpPr>
          <p:nvPr/>
        </p:nvSpPr>
        <p:spPr bwMode="auto">
          <a:xfrm>
            <a:off x="484188" y="1311275"/>
            <a:ext cx="9763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65306" tIns="32653" rIns="65306" bIns="32653"/>
          <a:lstStyle>
            <a:lvl1pPr defTabSz="9128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000" b="1">
                <a:latin typeface="HGSｺﾞｼｯｸM" panose="020B0600000000000000" pitchFamily="50" charset="-128"/>
                <a:ea typeface="HGSｺﾞｼｯｸM" panose="020B0600000000000000" pitchFamily="50" charset="-128"/>
              </a:rPr>
              <a:t>32,000</a:t>
            </a:r>
            <a:endParaRPr lang="ja-JP" altLang="en-US" sz="1000" b="1">
              <a:latin typeface="HGSｺﾞｼｯｸM" panose="020B0600000000000000" pitchFamily="50" charset="-128"/>
              <a:ea typeface="HGSｺﾞｼｯｸM" panose="020B0600000000000000" pitchFamily="50" charset="-128"/>
            </a:endParaRPr>
          </a:p>
        </p:txBody>
      </p:sp>
      <p:sp>
        <p:nvSpPr>
          <p:cNvPr id="12" name="正方形/長方形 11">
            <a:extLst>
              <a:ext uri="{FF2B5EF4-FFF2-40B4-BE49-F238E27FC236}">
                <a16:creationId xmlns:a16="http://schemas.microsoft.com/office/drawing/2014/main" id="{7B33D90F-D6FE-24EF-F871-84EDAA36CDDE}"/>
              </a:ext>
            </a:extLst>
          </p:cNvPr>
          <p:cNvSpPr/>
          <p:nvPr/>
        </p:nvSpPr>
        <p:spPr bwMode="auto">
          <a:xfrm>
            <a:off x="466725" y="1128713"/>
            <a:ext cx="977900" cy="330200"/>
          </a:xfrm>
          <a:prstGeom prst="rect">
            <a:avLst/>
          </a:prstGeom>
          <a:noFill/>
          <a:ln w="9525" cap="flat" cmpd="sng" algn="ctr">
            <a:noFill/>
            <a:prstDash val="solid"/>
            <a:round/>
            <a:headEnd type="none" w="med" len="med"/>
            <a:tailEnd type="none" w="med" len="med"/>
          </a:ln>
          <a:effectLst/>
        </p:spPr>
        <p:txBody>
          <a:bodyPr lIns="65306" tIns="32653" rIns="65306" bIns="32653"/>
          <a:lstStyle/>
          <a:p>
            <a:pPr algn="ctr" defTabSz="913837">
              <a:defRPr/>
            </a:pPr>
            <a:r>
              <a:rPr lang="ja-JP" altLang="en-US" sz="1000" b="1" dirty="0">
                <a:latin typeface="+mj-ea"/>
                <a:ea typeface="+mj-ea"/>
              </a:rPr>
              <a:t>（箇所数）</a:t>
            </a:r>
          </a:p>
        </p:txBody>
      </p:sp>
      <p:sp>
        <p:nvSpPr>
          <p:cNvPr id="13" name="右矢印 8">
            <a:extLst>
              <a:ext uri="{FF2B5EF4-FFF2-40B4-BE49-F238E27FC236}">
                <a16:creationId xmlns:a16="http://schemas.microsoft.com/office/drawing/2014/main" id="{9D710683-4A7A-1010-79A7-EF422234F25C}"/>
              </a:ext>
            </a:extLst>
          </p:cNvPr>
          <p:cNvSpPr/>
          <p:nvPr/>
        </p:nvSpPr>
        <p:spPr bwMode="auto">
          <a:xfrm rot="19286986">
            <a:off x="4933950" y="2179638"/>
            <a:ext cx="2274888" cy="234950"/>
          </a:xfrm>
          <a:prstGeom prst="rightArrow">
            <a:avLst>
              <a:gd name="adj1" fmla="val 50000"/>
              <a:gd name="adj2" fmla="val 212465"/>
            </a:avLst>
          </a:prstGeom>
          <a:gradFill flip="none" rotWithShape="1">
            <a:gsLst>
              <a:gs pos="0">
                <a:srgbClr val="FFCCFF"/>
              </a:gs>
              <a:gs pos="38000">
                <a:srgbClr val="FF99FF"/>
              </a:gs>
              <a:gs pos="100000">
                <a:srgbClr val="FF0000"/>
              </a:gs>
            </a:gsLst>
            <a:lin ang="0" scaled="0"/>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65306" tIns="32653" rIns="65306" bIns="32653"/>
          <a:lstStyle/>
          <a:p>
            <a:pPr algn="ctr" defTabSz="913837">
              <a:defRPr/>
            </a:pPr>
            <a:endParaRPr lang="ja-JP" altLang="en-US">
              <a:latin typeface="Arial" charset="0"/>
              <a:ea typeface="ＭＳ Ｐゴシック" charset="-128"/>
            </a:endParaRPr>
          </a:p>
        </p:txBody>
      </p:sp>
      <p:sp>
        <p:nvSpPr>
          <p:cNvPr id="14" name="正方形/長方形 13">
            <a:extLst>
              <a:ext uri="{FF2B5EF4-FFF2-40B4-BE49-F238E27FC236}">
                <a16:creationId xmlns:a16="http://schemas.microsoft.com/office/drawing/2014/main" id="{ECE1858E-699E-11F7-0A12-715E2F93E1C2}"/>
              </a:ext>
            </a:extLst>
          </p:cNvPr>
          <p:cNvSpPr/>
          <p:nvPr/>
        </p:nvSpPr>
        <p:spPr bwMode="auto">
          <a:xfrm>
            <a:off x="5348288" y="1833563"/>
            <a:ext cx="863600" cy="417512"/>
          </a:xfrm>
          <a:prstGeom prst="rect">
            <a:avLst/>
          </a:prstGeom>
          <a:noFill/>
          <a:ln w="9525" cap="flat" cmpd="sng" algn="ctr">
            <a:noFill/>
            <a:prstDash val="solid"/>
            <a:round/>
            <a:headEnd type="none" w="med" len="med"/>
            <a:tailEnd type="none" w="med" len="med"/>
          </a:ln>
          <a:effectLst/>
        </p:spPr>
        <p:txBody>
          <a:bodyPr lIns="65306" tIns="32653" rIns="65306" bIns="32653"/>
          <a:lstStyle/>
          <a:p>
            <a:pPr algn="ctr" defTabSz="913837">
              <a:defRPr/>
            </a:pPr>
            <a:r>
              <a:rPr lang="ja-JP" altLang="en-US" b="1" i="1" dirty="0">
                <a:solidFill>
                  <a:srgbClr val="FF0000"/>
                </a:solidFill>
                <a:effectLst>
                  <a:outerShdw blurRad="38100" dist="38100" dir="2700000" algn="tl">
                    <a:srgbClr val="000000">
                      <a:alpha val="43137"/>
                    </a:srgbClr>
                  </a:outerShdw>
                </a:effectLst>
                <a:latin typeface="Arial" charset="0"/>
                <a:ea typeface="ＭＳ Ｐゴシック" charset="-128"/>
              </a:rPr>
              <a:t>加速</a:t>
            </a:r>
          </a:p>
        </p:txBody>
      </p:sp>
      <p:sp>
        <p:nvSpPr>
          <p:cNvPr id="15" name="角丸四角形 10">
            <a:extLst>
              <a:ext uri="{FF2B5EF4-FFF2-40B4-BE49-F238E27FC236}">
                <a16:creationId xmlns:a16="http://schemas.microsoft.com/office/drawing/2014/main" id="{80C85F95-EDEC-4155-A99C-7AB536D1E879}"/>
              </a:ext>
            </a:extLst>
          </p:cNvPr>
          <p:cNvSpPr>
            <a:spLocks noChangeArrowheads="1"/>
          </p:cNvSpPr>
          <p:nvPr/>
        </p:nvSpPr>
        <p:spPr bwMode="auto">
          <a:xfrm>
            <a:off x="6783388" y="1014413"/>
            <a:ext cx="717550" cy="228600"/>
          </a:xfrm>
          <a:prstGeom prst="roundRect">
            <a:avLst>
              <a:gd name="adj" fmla="val 16667"/>
            </a:avLst>
          </a:prstGeom>
          <a:noFill/>
          <a:ln w="53975" cmpd="dbl"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5306" tIns="32653" rIns="65306" bIns="32653"/>
          <a:lstStyle>
            <a:lvl1pPr defTabSz="9128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b="1"/>
              <a:t>調査完了</a:t>
            </a:r>
          </a:p>
        </p:txBody>
      </p:sp>
      <p:sp>
        <p:nvSpPr>
          <p:cNvPr id="16" name="角丸四角形 13">
            <a:extLst>
              <a:ext uri="{FF2B5EF4-FFF2-40B4-BE49-F238E27FC236}">
                <a16:creationId xmlns:a16="http://schemas.microsoft.com/office/drawing/2014/main" id="{4ED9DA81-781E-C3CF-AD1E-15872D4B45C9}"/>
              </a:ext>
            </a:extLst>
          </p:cNvPr>
          <p:cNvSpPr>
            <a:spLocks noChangeArrowheads="1"/>
          </p:cNvSpPr>
          <p:nvPr/>
        </p:nvSpPr>
        <p:spPr bwMode="auto">
          <a:xfrm>
            <a:off x="7599363" y="1014413"/>
            <a:ext cx="717550" cy="22860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5306" tIns="32653" rIns="65306" bIns="32653"/>
          <a:lstStyle>
            <a:lvl1pPr defTabSz="9128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b="1"/>
              <a:t>指定完了</a:t>
            </a:r>
          </a:p>
        </p:txBody>
      </p:sp>
      <p:sp>
        <p:nvSpPr>
          <p:cNvPr id="17" name="下矢印 12">
            <a:extLst>
              <a:ext uri="{FF2B5EF4-FFF2-40B4-BE49-F238E27FC236}">
                <a16:creationId xmlns:a16="http://schemas.microsoft.com/office/drawing/2014/main" id="{EA7A82AC-4B88-13DA-424B-6797AB18EBEE}"/>
              </a:ext>
            </a:extLst>
          </p:cNvPr>
          <p:cNvSpPr>
            <a:spLocks noChangeArrowheads="1"/>
          </p:cNvSpPr>
          <p:nvPr/>
        </p:nvSpPr>
        <p:spPr bwMode="auto">
          <a:xfrm>
            <a:off x="7208838" y="1262063"/>
            <a:ext cx="153987" cy="152400"/>
          </a:xfrm>
          <a:prstGeom prst="down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65306" tIns="32653" rIns="65306" bIns="32653"/>
          <a:lstStyle>
            <a:lvl1pPr defTabSz="9128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18" name="角丸四角形 16">
            <a:extLst>
              <a:ext uri="{FF2B5EF4-FFF2-40B4-BE49-F238E27FC236}">
                <a16:creationId xmlns:a16="http://schemas.microsoft.com/office/drawing/2014/main" id="{D403219E-2DE7-82B8-3D85-462EEA575B9C}"/>
              </a:ext>
            </a:extLst>
          </p:cNvPr>
          <p:cNvSpPr/>
          <p:nvPr/>
        </p:nvSpPr>
        <p:spPr bwMode="auto">
          <a:xfrm>
            <a:off x="5099050" y="4778375"/>
            <a:ext cx="2919413" cy="647700"/>
          </a:xfrm>
          <a:prstGeom prst="roundRect">
            <a:avLst/>
          </a:prstGeom>
          <a:solidFill>
            <a:srgbClr val="EEAB68"/>
          </a:solidFill>
          <a:ln w="25400" cap="flat" cmpd="dbl" algn="ctr">
            <a:solidFill>
              <a:schemeClr val="tx1"/>
            </a:solidFill>
            <a:prstDash val="solid"/>
            <a:round/>
            <a:headEnd type="none" w="med" len="med"/>
            <a:tailEnd type="none" w="med" len="med"/>
          </a:ln>
          <a:effectLst/>
        </p:spPr>
        <p:txBody>
          <a:bodyPr lIns="65306" tIns="32653" rIns="65306" bIns="32653"/>
          <a:lstStyle/>
          <a:p>
            <a:pPr algn="ctr" defTabSz="913837">
              <a:defRPr/>
            </a:pPr>
            <a:r>
              <a:rPr lang="ja-JP" altLang="en-US" sz="1050" b="1" dirty="0">
                <a:effectLst>
                  <a:outerShdw blurRad="38100" dist="38100" dir="2700000" algn="tl">
                    <a:srgbClr val="000000">
                      <a:alpha val="43137"/>
                    </a:srgbClr>
                  </a:outerShdw>
                </a:effectLst>
                <a:latin typeface="+mn-ea"/>
                <a:ea typeface="ＭＳ Ｐゴシック" charset="-128"/>
              </a:rPr>
              <a:t>基礎調査：平成３０年度末（４年間）完了予定</a:t>
            </a:r>
            <a:endParaRPr lang="en-US" altLang="ja-JP" sz="1050" b="1" dirty="0">
              <a:effectLst>
                <a:outerShdw blurRad="38100" dist="38100" dir="2700000" algn="tl">
                  <a:srgbClr val="000000">
                    <a:alpha val="43137"/>
                  </a:srgbClr>
                </a:outerShdw>
              </a:effectLst>
              <a:latin typeface="+mn-ea"/>
              <a:ea typeface="ＭＳ Ｐゴシック" charset="-128"/>
            </a:endParaRPr>
          </a:p>
          <a:p>
            <a:pPr algn="ctr" defTabSz="913837">
              <a:defRPr/>
            </a:pPr>
            <a:endParaRPr lang="en-US" altLang="ja-JP" sz="1050" b="1" dirty="0">
              <a:effectLst>
                <a:outerShdw blurRad="38100" dist="38100" dir="2700000" algn="tl">
                  <a:srgbClr val="000000">
                    <a:alpha val="43137"/>
                  </a:srgbClr>
                </a:outerShdw>
              </a:effectLst>
              <a:latin typeface="+mn-ea"/>
              <a:ea typeface="ＭＳ Ｐゴシック" charset="-128"/>
            </a:endParaRPr>
          </a:p>
          <a:p>
            <a:pPr algn="ctr" defTabSz="913837">
              <a:defRPr/>
            </a:pPr>
            <a:r>
              <a:rPr lang="ja-JP" altLang="en-US" sz="1050" b="1" dirty="0">
                <a:effectLst>
                  <a:outerShdw blurRad="38100" dist="38100" dir="2700000" algn="tl">
                    <a:srgbClr val="000000">
                      <a:alpha val="43137"/>
                    </a:srgbClr>
                  </a:outerShdw>
                </a:effectLst>
                <a:latin typeface="+mn-ea"/>
                <a:ea typeface="ＭＳ Ｐゴシック" charset="-128"/>
              </a:rPr>
              <a:t>区域指定：平成３１年度末（５年間）完了予定</a:t>
            </a:r>
          </a:p>
        </p:txBody>
      </p:sp>
      <p:sp>
        <p:nvSpPr>
          <p:cNvPr id="19" name="下矢印 19">
            <a:extLst>
              <a:ext uri="{FF2B5EF4-FFF2-40B4-BE49-F238E27FC236}">
                <a16:creationId xmlns:a16="http://schemas.microsoft.com/office/drawing/2014/main" id="{25AF20DF-5C07-C318-1E62-558438E6A2FB}"/>
              </a:ext>
            </a:extLst>
          </p:cNvPr>
          <p:cNvSpPr>
            <a:spLocks noChangeArrowheads="1"/>
          </p:cNvSpPr>
          <p:nvPr/>
        </p:nvSpPr>
        <p:spPr bwMode="auto">
          <a:xfrm>
            <a:off x="7689850" y="1243013"/>
            <a:ext cx="155575" cy="171450"/>
          </a:xfrm>
          <a:prstGeom prst="downArrow">
            <a:avLst>
              <a:gd name="adj1" fmla="val 50000"/>
              <a:gd name="adj2" fmla="val 49781"/>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65306" tIns="32653" rIns="65306" bIns="32653"/>
          <a:lstStyle>
            <a:lvl1pPr defTabSz="912813"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a:p>
        </p:txBody>
      </p:sp>
      <p:sp>
        <p:nvSpPr>
          <p:cNvPr id="20" name="正方形/長方形 19">
            <a:extLst>
              <a:ext uri="{FF2B5EF4-FFF2-40B4-BE49-F238E27FC236}">
                <a16:creationId xmlns:a16="http://schemas.microsoft.com/office/drawing/2014/main" id="{0F01880F-491D-6AA0-7E9E-1C0428B32714}"/>
              </a:ext>
            </a:extLst>
          </p:cNvPr>
          <p:cNvSpPr/>
          <p:nvPr/>
        </p:nvSpPr>
        <p:spPr>
          <a:xfrm>
            <a:off x="4613275" y="4130675"/>
            <a:ext cx="117475" cy="1636713"/>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1" name="直線コネクタ 20">
            <a:extLst>
              <a:ext uri="{FF2B5EF4-FFF2-40B4-BE49-F238E27FC236}">
                <a16:creationId xmlns:a16="http://schemas.microsoft.com/office/drawing/2014/main" id="{6E54651B-98C2-6187-FE6F-058FAB02B451}"/>
              </a:ext>
            </a:extLst>
          </p:cNvPr>
          <p:cNvCxnSpPr/>
          <p:nvPr/>
        </p:nvCxnSpPr>
        <p:spPr>
          <a:xfrm>
            <a:off x="3313113" y="2584450"/>
            <a:ext cx="1417637" cy="1185863"/>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73B2F059-E0D5-0456-6F27-14FB9C554BE4}"/>
              </a:ext>
            </a:extLst>
          </p:cNvPr>
          <p:cNvSpPr/>
          <p:nvPr/>
        </p:nvSpPr>
        <p:spPr>
          <a:xfrm>
            <a:off x="4730750" y="3951288"/>
            <a:ext cx="120650" cy="18161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3" name="直線矢印コネクタ 22">
            <a:extLst>
              <a:ext uri="{FF2B5EF4-FFF2-40B4-BE49-F238E27FC236}">
                <a16:creationId xmlns:a16="http://schemas.microsoft.com/office/drawing/2014/main" id="{75BC629E-1B12-68DE-24F8-56218E922D1D}"/>
              </a:ext>
            </a:extLst>
          </p:cNvPr>
          <p:cNvCxnSpPr/>
          <p:nvPr/>
        </p:nvCxnSpPr>
        <p:spPr>
          <a:xfrm>
            <a:off x="5099050" y="5570538"/>
            <a:ext cx="2919413" cy="0"/>
          </a:xfrm>
          <a:prstGeom prst="straightConnector1">
            <a:avLst/>
          </a:prstGeom>
          <a:ln w="25400"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1B5E53E-995C-D3C2-5C11-D7C376BF2B26}"/>
              </a:ext>
            </a:extLst>
          </p:cNvPr>
          <p:cNvCxnSpPr/>
          <p:nvPr/>
        </p:nvCxnSpPr>
        <p:spPr>
          <a:xfrm>
            <a:off x="5084763" y="5426075"/>
            <a:ext cx="0" cy="34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CCC06665-9C0D-A058-84AB-A364C7D63492}"/>
              </a:ext>
            </a:extLst>
          </p:cNvPr>
          <p:cNvCxnSpPr/>
          <p:nvPr/>
        </p:nvCxnSpPr>
        <p:spPr>
          <a:xfrm>
            <a:off x="8031163" y="5426075"/>
            <a:ext cx="0" cy="34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角丸四角形 29">
            <a:extLst>
              <a:ext uri="{FF2B5EF4-FFF2-40B4-BE49-F238E27FC236}">
                <a16:creationId xmlns:a16="http://schemas.microsoft.com/office/drawing/2014/main" id="{CBD79B99-2896-1068-A360-FEDDA305ACC0}"/>
              </a:ext>
            </a:extLst>
          </p:cNvPr>
          <p:cNvSpPr/>
          <p:nvPr/>
        </p:nvSpPr>
        <p:spPr bwMode="auto">
          <a:xfrm>
            <a:off x="1658938" y="1935163"/>
            <a:ext cx="3306762" cy="649287"/>
          </a:xfrm>
          <a:prstGeom prst="roundRect">
            <a:avLst/>
          </a:prstGeom>
          <a:solidFill>
            <a:schemeClr val="bg1"/>
          </a:solidFill>
          <a:ln w="25400" cap="flat" cmpd="sng" algn="ctr">
            <a:solidFill>
              <a:srgbClr val="FF0000"/>
            </a:solidFill>
            <a:prstDash val="solid"/>
            <a:round/>
            <a:headEnd type="none" w="med" len="med"/>
            <a:tailEnd type="none" w="med" len="med"/>
          </a:ln>
          <a:effectLst/>
        </p:spPr>
        <p:txBody>
          <a:bodyPr lIns="65306" tIns="32653" rIns="65306" bIns="32653"/>
          <a:lstStyle/>
          <a:p>
            <a:pPr algn="ctr" defTabSz="913837">
              <a:defRPr/>
            </a:pPr>
            <a:r>
              <a:rPr lang="ja-JP" altLang="en-US" sz="1200" b="1" dirty="0">
                <a:solidFill>
                  <a:srgbClr val="FF0000"/>
                </a:solidFill>
                <a:effectLst>
                  <a:outerShdw blurRad="38100" dist="38100" dir="2700000" algn="tl">
                    <a:srgbClr val="000000">
                      <a:alpha val="43137"/>
                    </a:srgbClr>
                  </a:outerShdw>
                </a:effectLst>
                <a:latin typeface="+mn-ea"/>
                <a:ea typeface="ＭＳ Ｐゴシック" charset="-128"/>
              </a:rPr>
              <a:t>土砂災害警戒区域等の指定率 （</a:t>
            </a:r>
            <a:r>
              <a:rPr lang="en-US" altLang="ja-JP" sz="1200" b="1" dirty="0">
                <a:solidFill>
                  <a:srgbClr val="FF0000"/>
                </a:solidFill>
                <a:effectLst>
                  <a:outerShdw blurRad="38100" dist="38100" dir="2700000" algn="tl">
                    <a:srgbClr val="000000">
                      <a:alpha val="43137"/>
                    </a:srgbClr>
                  </a:outerShdw>
                </a:effectLst>
                <a:latin typeface="+mn-ea"/>
                <a:ea typeface="ＭＳ Ｐゴシック" charset="-128"/>
              </a:rPr>
              <a:t>H26.3</a:t>
            </a:r>
            <a:r>
              <a:rPr lang="ja-JP" altLang="en-US" sz="1200" b="1" dirty="0">
                <a:solidFill>
                  <a:srgbClr val="FF0000"/>
                </a:solidFill>
                <a:effectLst>
                  <a:outerShdw blurRad="38100" dist="38100" dir="2700000" algn="tl">
                    <a:srgbClr val="000000">
                      <a:alpha val="43137"/>
                    </a:srgbClr>
                  </a:outerShdw>
                </a:effectLst>
                <a:latin typeface="+mn-ea"/>
                <a:ea typeface="ＭＳ Ｐゴシック" charset="-128"/>
              </a:rPr>
              <a:t>末時点）</a:t>
            </a:r>
            <a:r>
              <a:rPr lang="en-US" altLang="ja-JP" sz="1600" b="1" dirty="0">
                <a:solidFill>
                  <a:srgbClr val="FF0000"/>
                </a:solidFill>
                <a:effectLst>
                  <a:outerShdw blurRad="38100" dist="38100" dir="2700000" algn="tl">
                    <a:srgbClr val="000000">
                      <a:alpha val="43137"/>
                    </a:srgbClr>
                  </a:outerShdw>
                </a:effectLst>
                <a:latin typeface="+mn-ea"/>
                <a:ea typeface="ＭＳ Ｐゴシック" charset="-128"/>
              </a:rPr>
              <a:t> 42.5</a:t>
            </a:r>
            <a:r>
              <a:rPr lang="ja-JP" altLang="en-US" sz="1600" b="1" dirty="0">
                <a:solidFill>
                  <a:srgbClr val="FF0000"/>
                </a:solidFill>
                <a:effectLst>
                  <a:outerShdw blurRad="38100" dist="38100" dir="2700000" algn="tl">
                    <a:srgbClr val="000000">
                      <a:alpha val="43137"/>
                    </a:srgbClr>
                  </a:outerShdw>
                </a:effectLst>
                <a:latin typeface="+mn-ea"/>
                <a:ea typeface="ＭＳ Ｐゴシック" charset="-128"/>
              </a:rPr>
              <a:t>％ （全国 </a:t>
            </a:r>
            <a:r>
              <a:rPr lang="en-US" altLang="ja-JP" sz="1600" b="1" dirty="0">
                <a:solidFill>
                  <a:srgbClr val="FF0000"/>
                </a:solidFill>
                <a:effectLst>
                  <a:outerShdw blurRad="38100" dist="38100" dir="2700000" algn="tl">
                    <a:srgbClr val="000000">
                      <a:alpha val="43137"/>
                    </a:srgbClr>
                  </a:outerShdw>
                </a:effectLst>
                <a:latin typeface="+mn-ea"/>
                <a:ea typeface="ＭＳ Ｐゴシック" charset="-128"/>
              </a:rPr>
              <a:t>75.4</a:t>
            </a:r>
            <a:r>
              <a:rPr lang="ja-JP" altLang="en-US" sz="1600" b="1" dirty="0">
                <a:solidFill>
                  <a:srgbClr val="FF0000"/>
                </a:solidFill>
                <a:effectLst>
                  <a:outerShdw blurRad="38100" dist="38100" dir="2700000" algn="tl">
                    <a:srgbClr val="000000">
                      <a:alpha val="43137"/>
                    </a:srgbClr>
                  </a:outerShdw>
                </a:effectLst>
                <a:latin typeface="+mn-ea"/>
                <a:ea typeface="ＭＳ Ｐゴシック" charset="-128"/>
              </a:rPr>
              <a:t>％）</a:t>
            </a:r>
          </a:p>
        </p:txBody>
      </p:sp>
      <p:sp>
        <p:nvSpPr>
          <p:cNvPr id="28" name="テキスト ボックス 27">
            <a:extLst>
              <a:ext uri="{FF2B5EF4-FFF2-40B4-BE49-F238E27FC236}">
                <a16:creationId xmlns:a16="http://schemas.microsoft.com/office/drawing/2014/main" id="{418A113B-8ED5-29B2-01CA-581C0F547AF8}"/>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6</a:t>
            </a:fld>
            <a:endParaRPr kumimoji="1" lang="ja-JP" altLang="en-US" sz="1100" dirty="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87017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テキスト プレースホルダー 2">
            <a:extLst>
              <a:ext uri="{FF2B5EF4-FFF2-40B4-BE49-F238E27FC236}">
                <a16:creationId xmlns:a16="http://schemas.microsoft.com/office/drawing/2014/main" id="{5431736D-01A9-4AF6-F70A-8B35B1A97178}"/>
              </a:ext>
            </a:extLst>
          </p:cNvPr>
          <p:cNvSpPr>
            <a:spLocks noGrp="1"/>
          </p:cNvSpPr>
          <p:nvPr>
            <p:ph type="body" sz="quarter" idx="14"/>
          </p:nvPr>
        </p:nvSpPr>
        <p:spPr bwMode="auto">
          <a:xfrm>
            <a:off x="484188" y="234950"/>
            <a:ext cx="604202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区域指定の完了</a:t>
            </a:r>
            <a:endParaRPr lang="en-US" altLang="ja-JP" sz="2400" b="1" dirty="0"/>
          </a:p>
        </p:txBody>
      </p:sp>
      <p:sp>
        <p:nvSpPr>
          <p:cNvPr id="8" name="Rectangle 5">
            <a:extLst>
              <a:ext uri="{FF2B5EF4-FFF2-40B4-BE49-F238E27FC236}">
                <a16:creationId xmlns:a16="http://schemas.microsoft.com/office/drawing/2014/main" id="{7E65BAA1-B7D1-DF4D-C58E-2DE8B0B83F5F}"/>
              </a:ext>
            </a:extLst>
          </p:cNvPr>
          <p:cNvSpPr txBox="1">
            <a:spLocks noChangeArrowheads="1"/>
          </p:cNvSpPr>
          <p:nvPr/>
        </p:nvSpPr>
        <p:spPr bwMode="auto">
          <a:xfrm>
            <a:off x="179388" y="865188"/>
            <a:ext cx="8424862" cy="1420812"/>
          </a:xfrm>
          <a:prstGeom prst="rect">
            <a:avLst/>
          </a:prstGeom>
          <a:solidFill>
            <a:schemeClr val="bg1"/>
          </a:solidFill>
          <a:ln w="9525">
            <a:solidFill>
              <a:schemeClr val="tx1"/>
            </a:solidFill>
            <a:miter lim="800000"/>
            <a:headEnd/>
            <a:tailEnd/>
          </a:ln>
        </p:spPr>
        <p:txBody>
          <a:bodyPr>
            <a:spAutoFit/>
          </a:bodyPr>
          <a:lstStyle>
            <a:lvl1pPr marL="266700" indent="-266700">
              <a:spcBef>
                <a:spcPct val="20000"/>
              </a:spcBef>
              <a:buClr>
                <a:schemeClr val="accent1"/>
              </a:buClr>
              <a:buSzPct val="100000"/>
              <a:buFont typeface="Symbol" panose="05050102010706020507" pitchFamily="18" charset="2"/>
              <a:buChar char=""/>
              <a:defRPr kumimoji="1" sz="2400">
                <a:solidFill>
                  <a:schemeClr val="tx2"/>
                </a:solidFill>
                <a:latin typeface="Candara" panose="020E0502030303020204" pitchFamily="34" charset="0"/>
                <a:ea typeface="HGP明朝E" panose="02020900000000000000" pitchFamily="18" charset="-128"/>
              </a:defRPr>
            </a:lvl1pPr>
            <a:lvl2pPr marL="742950" indent="-285750">
              <a:spcBef>
                <a:spcPct val="20000"/>
              </a:spcBef>
              <a:buClr>
                <a:schemeClr val="accent1"/>
              </a:buClr>
              <a:buSzPct val="100000"/>
              <a:buFont typeface="Symbol" panose="05050102010706020507" pitchFamily="18" charset="2"/>
              <a:buChar char=""/>
              <a:defRPr kumimoji="1" sz="2200">
                <a:solidFill>
                  <a:schemeClr val="tx2"/>
                </a:solidFill>
                <a:latin typeface="Candara" panose="020E0502030303020204" pitchFamily="34" charset="0"/>
                <a:ea typeface="HGP明朝E" panose="02020900000000000000" pitchFamily="18" charset="-128"/>
              </a:defRPr>
            </a:lvl2pPr>
            <a:lvl3pPr marL="1143000" indent="-228600">
              <a:spcBef>
                <a:spcPct val="20000"/>
              </a:spcBef>
              <a:buClr>
                <a:schemeClr val="accent1"/>
              </a:buClr>
              <a:buSzPct val="100000"/>
              <a:buFont typeface="Symbol" panose="05050102010706020507" pitchFamily="18" charset="2"/>
              <a:buChar char=""/>
              <a:defRPr kumimoji="1" sz="2000">
                <a:solidFill>
                  <a:schemeClr val="tx2"/>
                </a:solidFill>
                <a:latin typeface="Candara" panose="020E0502030303020204" pitchFamily="34" charset="0"/>
                <a:ea typeface="HGP明朝E" panose="02020900000000000000" pitchFamily="18" charset="-128"/>
              </a:defRPr>
            </a:lvl3pPr>
            <a:lvl4pPr marL="1600200" indent="-228600">
              <a:spcBef>
                <a:spcPct val="20000"/>
              </a:spcBef>
              <a:buClr>
                <a:schemeClr val="accent1"/>
              </a:buClr>
              <a:buSzPct val="100000"/>
              <a:buFont typeface="Symbol" panose="05050102010706020507" pitchFamily="18" charset="2"/>
              <a:buChar char=""/>
              <a:defRPr kumimoji="1">
                <a:solidFill>
                  <a:schemeClr val="tx2"/>
                </a:solidFill>
                <a:latin typeface="Candara" panose="020E0502030303020204" pitchFamily="34" charset="0"/>
                <a:ea typeface="HGP明朝E" panose="02020900000000000000" pitchFamily="18" charset="-128"/>
              </a:defRPr>
            </a:lvl4pPr>
            <a:lvl5pPr marL="2057400" indent="-228600">
              <a:spcBef>
                <a:spcPct val="20000"/>
              </a:spcBef>
              <a:buClr>
                <a:schemeClr val="accent1"/>
              </a:buClr>
              <a:buSzPct val="100000"/>
              <a:buFont typeface="Symbol" panose="05050102010706020507" pitchFamily="18" charset="2"/>
              <a:buChar char=""/>
              <a:defRPr kumimoji="1" sz="1600">
                <a:solidFill>
                  <a:schemeClr val="tx2"/>
                </a:solidFill>
                <a:latin typeface="Candara" panose="020E0502030303020204" pitchFamily="34" charset="0"/>
                <a:ea typeface="HGP明朝E" panose="02020900000000000000" pitchFamily="18" charset="-128"/>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kumimoji="1" sz="1600">
                <a:solidFill>
                  <a:schemeClr val="tx2"/>
                </a:solidFill>
                <a:latin typeface="Candara" panose="020E0502030303020204" pitchFamily="34" charset="0"/>
                <a:ea typeface="HGP明朝E" panose="02020900000000000000" pitchFamily="18" charset="-128"/>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kumimoji="1" sz="1600">
                <a:solidFill>
                  <a:schemeClr val="tx2"/>
                </a:solidFill>
                <a:latin typeface="Candara" panose="020E0502030303020204" pitchFamily="34" charset="0"/>
                <a:ea typeface="HGP明朝E" panose="02020900000000000000" pitchFamily="18" charset="-128"/>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kumimoji="1" sz="1600">
                <a:solidFill>
                  <a:schemeClr val="tx2"/>
                </a:solidFill>
                <a:latin typeface="Candara" panose="020E0502030303020204" pitchFamily="34" charset="0"/>
                <a:ea typeface="HGP明朝E" panose="02020900000000000000" pitchFamily="18" charset="-128"/>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kumimoji="1" sz="1600">
                <a:solidFill>
                  <a:schemeClr val="tx2"/>
                </a:solidFill>
                <a:latin typeface="Candara" panose="020E0502030303020204" pitchFamily="34" charset="0"/>
                <a:ea typeface="HGP明朝E" panose="02020900000000000000" pitchFamily="18" charset="-128"/>
              </a:defRPr>
            </a:lvl9pPr>
          </a:lstStyle>
          <a:p>
            <a:pPr eaLnBrk="1" hangingPunct="1">
              <a:buClrTx/>
              <a:buSzTx/>
              <a:buFontTx/>
              <a:buChar char="○"/>
              <a:defRPr/>
            </a:pPr>
            <a:r>
              <a:rPr lang="ja-JP" altLang="en-US" sz="1600" dirty="0">
                <a:solidFill>
                  <a:schemeClr val="tx1"/>
                </a:solidFill>
                <a:latin typeface="+mj-ea"/>
                <a:ea typeface="+mj-ea"/>
              </a:rPr>
              <a:t>広島県は，</a:t>
            </a:r>
            <a:r>
              <a:rPr lang="en-US" altLang="ja-JP" sz="1600" dirty="0">
                <a:solidFill>
                  <a:schemeClr val="tx1"/>
                </a:solidFill>
                <a:latin typeface="+mj-ea"/>
                <a:ea typeface="+mj-ea"/>
              </a:rPr>
              <a:t>H26.8.20</a:t>
            </a:r>
            <a:r>
              <a:rPr lang="ja-JP" altLang="en-US" sz="1600" dirty="0">
                <a:solidFill>
                  <a:schemeClr val="tx1"/>
                </a:solidFill>
                <a:latin typeface="+mj-ea"/>
                <a:ea typeface="+mj-ea"/>
              </a:rPr>
              <a:t>広島土砂災害を受け，土砂災害警戒区域等の指定を加速化し，国が定めた完了目標を１年前倒し，基礎調査を平成</a:t>
            </a:r>
            <a:r>
              <a:rPr lang="en-US" altLang="ja-JP" sz="1600" dirty="0">
                <a:solidFill>
                  <a:schemeClr val="tx1"/>
                </a:solidFill>
                <a:latin typeface="+mj-ea"/>
                <a:ea typeface="+mj-ea"/>
              </a:rPr>
              <a:t>30</a:t>
            </a:r>
            <a:r>
              <a:rPr lang="ja-JP" altLang="en-US" sz="1600" dirty="0">
                <a:solidFill>
                  <a:schemeClr val="tx1"/>
                </a:solidFill>
                <a:latin typeface="+mj-ea"/>
                <a:ea typeface="+mj-ea"/>
              </a:rPr>
              <a:t>年度末，</a:t>
            </a:r>
            <a:r>
              <a:rPr lang="ja-JP" altLang="en-US" sz="1600" u="sng" dirty="0">
                <a:solidFill>
                  <a:schemeClr val="tx1"/>
                </a:solidFill>
                <a:latin typeface="+mj-ea"/>
                <a:ea typeface="+mj-ea"/>
              </a:rPr>
              <a:t>区域指定を令和元年度末に完了</a:t>
            </a:r>
            <a:r>
              <a:rPr lang="ja-JP" altLang="en-US" sz="1600" dirty="0">
                <a:solidFill>
                  <a:schemeClr val="tx1"/>
                </a:solidFill>
                <a:latin typeface="+mj-ea"/>
                <a:ea typeface="+mj-ea"/>
              </a:rPr>
              <a:t>した。</a:t>
            </a:r>
            <a:endParaRPr lang="en-US" altLang="ja-JP" sz="1600" dirty="0">
              <a:solidFill>
                <a:schemeClr val="tx1"/>
              </a:solidFill>
              <a:latin typeface="+mj-ea"/>
              <a:ea typeface="+mj-ea"/>
            </a:endParaRPr>
          </a:p>
          <a:p>
            <a:pPr eaLnBrk="1" hangingPunct="1">
              <a:buClrTx/>
              <a:buSzTx/>
              <a:buFontTx/>
              <a:buChar char="○"/>
              <a:defRPr/>
            </a:pPr>
            <a:r>
              <a:rPr lang="ja-JP" altLang="en-US" sz="1600" u="sng" dirty="0">
                <a:solidFill>
                  <a:schemeClr val="tx1"/>
                </a:solidFill>
                <a:latin typeface="+mj-ea"/>
                <a:ea typeface="+mj-ea"/>
              </a:rPr>
              <a:t>令和６年６月末時点における県内の土砂災害警戒区域指定数は</a:t>
            </a:r>
            <a:r>
              <a:rPr lang="en-US" altLang="ja-JP" sz="1600" u="sng" dirty="0">
                <a:solidFill>
                  <a:schemeClr val="tx1"/>
                </a:solidFill>
                <a:latin typeface="+mj-ea"/>
                <a:ea typeface="+mj-ea"/>
              </a:rPr>
              <a:t>47,821</a:t>
            </a:r>
            <a:r>
              <a:rPr lang="ja-JP" altLang="en-US" sz="1600" u="sng" dirty="0">
                <a:solidFill>
                  <a:schemeClr val="tx1"/>
                </a:solidFill>
                <a:latin typeface="+mj-ea"/>
                <a:ea typeface="+mj-ea"/>
              </a:rPr>
              <a:t>箇所で</a:t>
            </a:r>
            <a:r>
              <a:rPr lang="ja-JP" altLang="en-US" sz="1600" u="sng" dirty="0">
                <a:solidFill>
                  <a:srgbClr val="FF0000"/>
                </a:solidFill>
                <a:latin typeface="+mj-ea"/>
                <a:ea typeface="+mj-ea"/>
              </a:rPr>
              <a:t>全国最多</a:t>
            </a:r>
            <a:r>
              <a:rPr lang="ja-JP" altLang="en-US" sz="1600" dirty="0">
                <a:solidFill>
                  <a:schemeClr val="tx1"/>
                </a:solidFill>
                <a:latin typeface="+mj-ea"/>
                <a:ea typeface="+mj-ea"/>
              </a:rPr>
              <a:t>。</a:t>
            </a:r>
            <a:endParaRPr lang="en-US" altLang="ja-JP" sz="1600" dirty="0">
              <a:solidFill>
                <a:schemeClr val="tx1"/>
              </a:solidFill>
              <a:latin typeface="+mj-ea"/>
              <a:ea typeface="+mj-ea"/>
            </a:endParaRPr>
          </a:p>
          <a:p>
            <a:pPr eaLnBrk="1" hangingPunct="1">
              <a:buClrTx/>
              <a:buSzTx/>
              <a:buFontTx/>
              <a:buChar char="○"/>
              <a:defRPr/>
            </a:pPr>
            <a:r>
              <a:rPr lang="ja-JP" altLang="en-US" sz="1600" dirty="0">
                <a:solidFill>
                  <a:schemeClr val="tx1"/>
                </a:solidFill>
                <a:latin typeface="+mj-ea"/>
                <a:ea typeface="+mj-ea"/>
              </a:rPr>
              <a:t>今後は，地形改変抽出のためのＡＩ技術の活用など基礎調査の高度化を図りながら，２巡目の基礎調査・区域指定を行う。</a:t>
            </a:r>
          </a:p>
        </p:txBody>
      </p:sp>
      <p:sp>
        <p:nvSpPr>
          <p:cNvPr id="41988" name="テキスト ボックス 15">
            <a:extLst>
              <a:ext uri="{FF2B5EF4-FFF2-40B4-BE49-F238E27FC236}">
                <a16:creationId xmlns:a16="http://schemas.microsoft.com/office/drawing/2014/main" id="{E0F80E08-3D1B-6A08-A541-2D42F684E7E8}"/>
              </a:ext>
            </a:extLst>
          </p:cNvPr>
          <p:cNvSpPr txBox="1">
            <a:spLocks noChangeArrowheads="1"/>
          </p:cNvSpPr>
          <p:nvPr/>
        </p:nvSpPr>
        <p:spPr bwMode="auto">
          <a:xfrm>
            <a:off x="5311775" y="5005388"/>
            <a:ext cx="25209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457200" indent="-273050">
              <a:defRPr kumimoji="1">
                <a:solidFill>
                  <a:schemeClr val="tx1"/>
                </a:solidFill>
                <a:latin typeface="Arial" panose="020B0604020202020204" pitchFamily="34" charset="0"/>
                <a:ea typeface="ＭＳ Ｐゴシック" panose="020B0600070205080204" pitchFamily="50" charset="-128"/>
              </a:defRPr>
            </a:lvl2pPr>
            <a:lvl3pPr marL="914400" indent="-228600">
              <a:defRPr kumimoji="1">
                <a:solidFill>
                  <a:schemeClr val="tx1"/>
                </a:solidFill>
                <a:latin typeface="Arial" panose="020B0604020202020204" pitchFamily="34" charset="0"/>
                <a:ea typeface="ＭＳ Ｐゴシック" panose="020B0600070205080204" pitchFamily="50" charset="-128"/>
              </a:defRPr>
            </a:lvl3pPr>
            <a:lvl4pPr marL="1371600" indent="-228600">
              <a:defRPr kumimoji="1">
                <a:solidFill>
                  <a:schemeClr val="tx1"/>
                </a:solidFill>
                <a:latin typeface="Arial" panose="020B0604020202020204" pitchFamily="34" charset="0"/>
                <a:ea typeface="ＭＳ Ｐゴシック" panose="020B0600070205080204" pitchFamily="50" charset="-128"/>
              </a:defRPr>
            </a:lvl4pPr>
            <a:lvl5pPr marL="1828800" indent="-228600">
              <a:defRPr kumimoji="1">
                <a:solidFill>
                  <a:schemeClr val="tx1"/>
                </a:solidFill>
                <a:latin typeface="Arial" panose="020B0604020202020204" pitchFamily="34" charset="0"/>
                <a:ea typeface="ＭＳ Ｐゴシック" panose="020B0600070205080204" pitchFamily="50" charset="-128"/>
              </a:defRPr>
            </a:lvl5pPr>
            <a:lvl6pPr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200">
                <a:latin typeface="BIZ UDPゴシック" panose="020B0400000000000000" pitchFamily="50" charset="-128"/>
                <a:ea typeface="BIZ UDPゴシック" panose="020B0400000000000000" pitchFamily="50" charset="-128"/>
              </a:rPr>
              <a:t>県内の土砂災害警戒区域分布状況</a:t>
            </a:r>
          </a:p>
        </p:txBody>
      </p:sp>
      <p:pic>
        <p:nvPicPr>
          <p:cNvPr id="41989" name="Picture 5">
            <a:extLst>
              <a:ext uri="{FF2B5EF4-FFF2-40B4-BE49-F238E27FC236}">
                <a16:creationId xmlns:a16="http://schemas.microsoft.com/office/drawing/2014/main" id="{86A689A1-27B7-9092-D948-BAF2D66D8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2701925"/>
            <a:ext cx="4016375" cy="235743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テキスト ボックス 15">
            <a:extLst>
              <a:ext uri="{FF2B5EF4-FFF2-40B4-BE49-F238E27FC236}">
                <a16:creationId xmlns:a16="http://schemas.microsoft.com/office/drawing/2014/main" id="{220F3972-5EA6-0398-8729-16881FB6C0FC}"/>
              </a:ext>
            </a:extLst>
          </p:cNvPr>
          <p:cNvSpPr txBox="1">
            <a:spLocks noChangeArrowheads="1"/>
          </p:cNvSpPr>
          <p:nvPr/>
        </p:nvSpPr>
        <p:spPr bwMode="auto">
          <a:xfrm>
            <a:off x="995363" y="5005388"/>
            <a:ext cx="3101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5" rIns="91407" bIns="45705">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457200" indent="-273050">
              <a:defRPr kumimoji="1">
                <a:solidFill>
                  <a:schemeClr val="tx1"/>
                </a:solidFill>
                <a:latin typeface="Arial" panose="020B0604020202020204" pitchFamily="34" charset="0"/>
                <a:ea typeface="ＭＳ Ｐゴシック" panose="020B0600070205080204" pitchFamily="50" charset="-128"/>
              </a:defRPr>
            </a:lvl2pPr>
            <a:lvl3pPr marL="914400" indent="-228600">
              <a:defRPr kumimoji="1">
                <a:solidFill>
                  <a:schemeClr val="tx1"/>
                </a:solidFill>
                <a:latin typeface="Arial" panose="020B0604020202020204" pitchFamily="34" charset="0"/>
                <a:ea typeface="ＭＳ Ｐゴシック" panose="020B0600070205080204" pitchFamily="50" charset="-128"/>
              </a:defRPr>
            </a:lvl3pPr>
            <a:lvl4pPr marL="1371600" indent="-228600">
              <a:defRPr kumimoji="1">
                <a:solidFill>
                  <a:schemeClr val="tx1"/>
                </a:solidFill>
                <a:latin typeface="Arial" panose="020B0604020202020204" pitchFamily="34" charset="0"/>
                <a:ea typeface="ＭＳ Ｐゴシック" panose="020B0600070205080204" pitchFamily="50" charset="-128"/>
              </a:defRPr>
            </a:lvl4pPr>
            <a:lvl5pPr marL="1828800" indent="-228600">
              <a:defRPr kumimoji="1">
                <a:solidFill>
                  <a:schemeClr val="tx1"/>
                </a:solidFill>
                <a:latin typeface="Arial" panose="020B0604020202020204" pitchFamily="34" charset="0"/>
                <a:ea typeface="ＭＳ Ｐゴシック" panose="020B0600070205080204" pitchFamily="50" charset="-128"/>
              </a:defRPr>
            </a:lvl5pPr>
            <a:lvl6pPr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200">
                <a:latin typeface="BIZ UDPゴシック" panose="020B0400000000000000" pitchFamily="50" charset="-128"/>
                <a:ea typeface="BIZ UDPゴシック" panose="020B0400000000000000" pitchFamily="50" charset="-128"/>
              </a:rPr>
              <a:t>基礎調査・区域指定の加速化（</a:t>
            </a:r>
            <a:r>
              <a:rPr lang="en-US" altLang="ja-JP" sz="1200">
                <a:latin typeface="BIZ UDPゴシック" panose="020B0400000000000000" pitchFamily="50" charset="-128"/>
                <a:ea typeface="BIZ UDPゴシック" panose="020B0400000000000000" pitchFamily="50" charset="-128"/>
              </a:rPr>
              <a:t>H26</a:t>
            </a:r>
            <a:r>
              <a:rPr lang="ja-JP" altLang="en-US" sz="1200">
                <a:latin typeface="BIZ UDPゴシック" panose="020B0400000000000000" pitchFamily="50" charset="-128"/>
                <a:ea typeface="BIZ UDPゴシック" panose="020B0400000000000000" pitchFamily="50" charset="-128"/>
              </a:rPr>
              <a:t>～Ｒ元）</a:t>
            </a:r>
          </a:p>
        </p:txBody>
      </p:sp>
      <p:graphicFrame>
        <p:nvGraphicFramePr>
          <p:cNvPr id="14" name="表 13">
            <a:extLst>
              <a:ext uri="{FF2B5EF4-FFF2-40B4-BE49-F238E27FC236}">
                <a16:creationId xmlns:a16="http://schemas.microsoft.com/office/drawing/2014/main" id="{8597DA93-64CC-744D-2F49-1C5098F7F82B}"/>
              </a:ext>
            </a:extLst>
          </p:cNvPr>
          <p:cNvGraphicFramePr>
            <a:graphicFrameLocks noGrp="1"/>
          </p:cNvGraphicFramePr>
          <p:nvPr>
            <p:extLst>
              <p:ext uri="{D42A27DB-BD31-4B8C-83A1-F6EECF244321}">
                <p14:modId xmlns:p14="http://schemas.microsoft.com/office/powerpoint/2010/main" val="1338766134"/>
              </p:ext>
            </p:extLst>
          </p:nvPr>
        </p:nvGraphicFramePr>
        <p:xfrm>
          <a:off x="1651000" y="5580063"/>
          <a:ext cx="5832475" cy="869949"/>
        </p:xfrm>
        <a:graphic>
          <a:graphicData uri="http://schemas.openxmlformats.org/drawingml/2006/table">
            <a:tbl>
              <a:tblPr firstRow="1" bandRow="1">
                <a:tableStyleId>{073A0DAA-6AF3-43AB-8588-CEC1D06C72B9}</a:tableStyleId>
              </a:tblPr>
              <a:tblGrid>
                <a:gridCol w="1813761">
                  <a:extLst>
                    <a:ext uri="{9D8B030D-6E8A-4147-A177-3AD203B41FA5}">
                      <a16:colId xmlns:a16="http://schemas.microsoft.com/office/drawing/2014/main" val="20000"/>
                    </a:ext>
                  </a:extLst>
                </a:gridCol>
                <a:gridCol w="1862776">
                  <a:extLst>
                    <a:ext uri="{9D8B030D-6E8A-4147-A177-3AD203B41FA5}">
                      <a16:colId xmlns:a16="http://schemas.microsoft.com/office/drawing/2014/main" val="20001"/>
                    </a:ext>
                  </a:extLst>
                </a:gridCol>
                <a:gridCol w="2155938">
                  <a:extLst>
                    <a:ext uri="{9D8B030D-6E8A-4147-A177-3AD203B41FA5}">
                      <a16:colId xmlns:a16="http://schemas.microsoft.com/office/drawing/2014/main" val="20002"/>
                    </a:ext>
                  </a:extLst>
                </a:gridCol>
              </a:tblGrid>
              <a:tr h="289983">
                <a:tc rowSpan="2">
                  <a:txBody>
                    <a:bodyPr/>
                    <a:lstStyle/>
                    <a:p>
                      <a:pPr algn="ctr"/>
                      <a:endParaRPr kumimoji="1" lang="ja-JP" altLang="en-US" sz="1300" dirty="0">
                        <a:solidFill>
                          <a:schemeClr val="tx1"/>
                        </a:solidFill>
                      </a:endParaRPr>
                    </a:p>
                  </a:txBody>
                  <a:tcPr marL="91425" marR="91425" marT="45828" marB="458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kumimoji="1" lang="ja-JP" altLang="en-US" sz="1300" dirty="0">
                          <a:solidFill>
                            <a:schemeClr val="tx1"/>
                          </a:solidFill>
                        </a:rPr>
                        <a:t>土砂災害警戒区域</a:t>
                      </a:r>
                    </a:p>
                  </a:txBody>
                  <a:tcPr marL="91425" marR="91425" marT="45828" marB="458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hMerge="1">
                  <a:txBody>
                    <a:bodyPr/>
                    <a:lstStyle/>
                    <a:p>
                      <a:endParaRPr kumimoji="1" lang="ja-JP" altLang="en-US" dirty="0"/>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89983">
                <a:tc vMerge="1">
                  <a:txBody>
                    <a:bodyPr/>
                    <a:lstStyle/>
                    <a:p>
                      <a:endParaRPr kumimoji="1" lang="ja-JP" altLang="en-US" dirty="0"/>
                    </a:p>
                  </a:txBody>
                  <a:tcPr>
                    <a:noFill/>
                  </a:tcPr>
                </a:tc>
                <a:tc>
                  <a:txBody>
                    <a:bodyPr/>
                    <a:lstStyle/>
                    <a:p>
                      <a:pPr algn="ctr"/>
                      <a:endParaRPr kumimoji="1" lang="ja-JP" altLang="en-US" sz="1300" dirty="0">
                        <a:solidFill>
                          <a:schemeClr val="tx1"/>
                        </a:solidFill>
                      </a:endParaRPr>
                    </a:p>
                  </a:txBody>
                  <a:tcPr marL="91425" marR="91425" marT="45828" marB="458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300" dirty="0">
                          <a:solidFill>
                            <a:schemeClr val="bg1"/>
                          </a:solidFill>
                        </a:rPr>
                        <a:t>うち土砂災害特別警戒区域</a:t>
                      </a:r>
                    </a:p>
                  </a:txBody>
                  <a:tcPr marL="91425" marR="91425" marT="45828" marB="458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289983">
                <a:tc>
                  <a:txBody>
                    <a:bodyPr/>
                    <a:lstStyle/>
                    <a:p>
                      <a:pPr algn="ctr"/>
                      <a:r>
                        <a:rPr kumimoji="1" lang="ja-JP" altLang="en-US" sz="1300" dirty="0">
                          <a:solidFill>
                            <a:schemeClr val="tx1"/>
                          </a:solidFill>
                        </a:rPr>
                        <a:t>区域指定数</a:t>
                      </a:r>
                    </a:p>
                  </a:txBody>
                  <a:tcPr marL="91425" marR="91425" marT="45828" marB="458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300" dirty="0">
                          <a:solidFill>
                            <a:schemeClr val="tx1"/>
                          </a:solidFill>
                        </a:rPr>
                        <a:t>47,821</a:t>
                      </a:r>
                      <a:r>
                        <a:rPr kumimoji="1" lang="ja-JP" altLang="en-US" sz="1300" dirty="0">
                          <a:solidFill>
                            <a:schemeClr val="tx1"/>
                          </a:solidFill>
                        </a:rPr>
                        <a:t>箇所</a:t>
                      </a:r>
                    </a:p>
                  </a:txBody>
                  <a:tcPr marL="91425" marR="91425" marT="45828" marB="458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300" dirty="0">
                          <a:solidFill>
                            <a:schemeClr val="bg1"/>
                          </a:solidFill>
                        </a:rPr>
                        <a:t>45,072</a:t>
                      </a:r>
                      <a:r>
                        <a:rPr kumimoji="1" lang="ja-JP" altLang="en-US" sz="1300" dirty="0">
                          <a:solidFill>
                            <a:schemeClr val="bg1"/>
                          </a:solidFill>
                        </a:rPr>
                        <a:t>箇所</a:t>
                      </a:r>
                    </a:p>
                  </a:txBody>
                  <a:tcPr marL="91425" marR="91425" marT="45828" marB="458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bl>
          </a:graphicData>
        </a:graphic>
      </p:graphicFrame>
      <p:sp>
        <p:nvSpPr>
          <p:cNvPr id="42007" name="テキスト ボックス 12">
            <a:extLst>
              <a:ext uri="{FF2B5EF4-FFF2-40B4-BE49-F238E27FC236}">
                <a16:creationId xmlns:a16="http://schemas.microsoft.com/office/drawing/2014/main" id="{DA4A5ABB-48F8-A340-942B-A376C4F45F17}"/>
              </a:ext>
            </a:extLst>
          </p:cNvPr>
          <p:cNvSpPr txBox="1">
            <a:spLocks noChangeArrowheads="1"/>
          </p:cNvSpPr>
          <p:nvPr/>
        </p:nvSpPr>
        <p:spPr bwMode="auto">
          <a:xfrm>
            <a:off x="7418388" y="6205538"/>
            <a:ext cx="15128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100" dirty="0"/>
              <a:t>（令和６年６月末時点）</a:t>
            </a:r>
            <a:endParaRPr lang="en-US" altLang="ja-JP" sz="1100" dirty="0"/>
          </a:p>
        </p:txBody>
      </p:sp>
      <p:pic>
        <p:nvPicPr>
          <p:cNvPr id="42008" name="Picture 3">
            <a:extLst>
              <a:ext uri="{FF2B5EF4-FFF2-40B4-BE49-F238E27FC236}">
                <a16:creationId xmlns:a16="http://schemas.microsoft.com/office/drawing/2014/main" id="{BB3D9149-DCDD-48FE-EA4D-86A77A8C1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46"/>
          <a:stretch>
            <a:fillRect/>
          </a:stretch>
        </p:blipFill>
        <p:spPr bwMode="auto">
          <a:xfrm>
            <a:off x="4672013" y="2343150"/>
            <a:ext cx="2062162" cy="179387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009" name="図 1">
            <a:extLst>
              <a:ext uri="{FF2B5EF4-FFF2-40B4-BE49-F238E27FC236}">
                <a16:creationId xmlns:a16="http://schemas.microsoft.com/office/drawing/2014/main" id="{B2C35B92-AED2-ECC7-2BF4-016B8921C1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3357563"/>
            <a:ext cx="2051050" cy="164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フリーフォーム 16">
            <a:extLst>
              <a:ext uri="{FF2B5EF4-FFF2-40B4-BE49-F238E27FC236}">
                <a16:creationId xmlns:a16="http://schemas.microsoft.com/office/drawing/2014/main" id="{3082F6C5-3166-B764-6C15-B35692F5AECD}"/>
              </a:ext>
            </a:extLst>
          </p:cNvPr>
          <p:cNvSpPr/>
          <p:nvPr/>
        </p:nvSpPr>
        <p:spPr>
          <a:xfrm rot="21183729" flipV="1">
            <a:off x="5514975" y="4083050"/>
            <a:ext cx="819150" cy="671513"/>
          </a:xfrm>
          <a:custGeom>
            <a:avLst/>
            <a:gdLst>
              <a:gd name="connsiteX0" fmla="*/ 0 w 1937857"/>
              <a:gd name="connsiteY0" fmla="*/ 1551964 h 1551964"/>
              <a:gd name="connsiteX1" fmla="*/ 134224 w 1937857"/>
              <a:gd name="connsiteY1" fmla="*/ 1015068 h 1551964"/>
              <a:gd name="connsiteX2" fmla="*/ 914400 w 1937857"/>
              <a:gd name="connsiteY2" fmla="*/ 436228 h 1551964"/>
              <a:gd name="connsiteX3" fmla="*/ 1132514 w 1937857"/>
              <a:gd name="connsiteY3" fmla="*/ 318782 h 1551964"/>
              <a:gd name="connsiteX4" fmla="*/ 536895 w 1937857"/>
              <a:gd name="connsiteY4" fmla="*/ 260059 h 1551964"/>
              <a:gd name="connsiteX5" fmla="*/ 1937857 w 1937857"/>
              <a:gd name="connsiteY5" fmla="*/ 0 h 1551964"/>
              <a:gd name="connsiteX6" fmla="*/ 1350628 w 1937857"/>
              <a:gd name="connsiteY6" fmla="*/ 947956 h 1551964"/>
              <a:gd name="connsiteX7" fmla="*/ 1308683 w 1937857"/>
              <a:gd name="connsiteY7" fmla="*/ 545285 h 1551964"/>
              <a:gd name="connsiteX8" fmla="*/ 763398 w 1937857"/>
              <a:gd name="connsiteY8" fmla="*/ 780177 h 1551964"/>
              <a:gd name="connsiteX9" fmla="*/ 243281 w 1937857"/>
              <a:gd name="connsiteY9" fmla="*/ 1048624 h 1551964"/>
              <a:gd name="connsiteX10" fmla="*/ 0 w 1937857"/>
              <a:gd name="connsiteY10" fmla="*/ 1551964 h 1551964"/>
              <a:gd name="connsiteX0" fmla="*/ 8133 w 1945990"/>
              <a:gd name="connsiteY0" fmla="*/ 1551964 h 1551964"/>
              <a:gd name="connsiteX1" fmla="*/ 142357 w 1945990"/>
              <a:gd name="connsiteY1" fmla="*/ 1015068 h 1551964"/>
              <a:gd name="connsiteX2" fmla="*/ 922533 w 1945990"/>
              <a:gd name="connsiteY2" fmla="*/ 436228 h 1551964"/>
              <a:gd name="connsiteX3" fmla="*/ 1140647 w 1945990"/>
              <a:gd name="connsiteY3" fmla="*/ 318782 h 1551964"/>
              <a:gd name="connsiteX4" fmla="*/ 545028 w 1945990"/>
              <a:gd name="connsiteY4" fmla="*/ 260059 h 1551964"/>
              <a:gd name="connsiteX5" fmla="*/ 1945990 w 1945990"/>
              <a:gd name="connsiteY5" fmla="*/ 0 h 1551964"/>
              <a:gd name="connsiteX6" fmla="*/ 1358761 w 1945990"/>
              <a:gd name="connsiteY6" fmla="*/ 947956 h 1551964"/>
              <a:gd name="connsiteX7" fmla="*/ 1316816 w 1945990"/>
              <a:gd name="connsiteY7" fmla="*/ 545285 h 1551964"/>
              <a:gd name="connsiteX8" fmla="*/ 771531 w 1945990"/>
              <a:gd name="connsiteY8" fmla="*/ 780177 h 1551964"/>
              <a:gd name="connsiteX9" fmla="*/ 251414 w 1945990"/>
              <a:gd name="connsiteY9" fmla="*/ 1048624 h 1551964"/>
              <a:gd name="connsiteX10" fmla="*/ 8133 w 1945990"/>
              <a:gd name="connsiteY10" fmla="*/ 1551964 h 1551964"/>
              <a:gd name="connsiteX0" fmla="*/ 8133 w 1945990"/>
              <a:gd name="connsiteY0" fmla="*/ 1551964 h 1552025"/>
              <a:gd name="connsiteX1" fmla="*/ 142357 w 1945990"/>
              <a:gd name="connsiteY1" fmla="*/ 1015068 h 1552025"/>
              <a:gd name="connsiteX2" fmla="*/ 922533 w 1945990"/>
              <a:gd name="connsiteY2" fmla="*/ 436228 h 1552025"/>
              <a:gd name="connsiteX3" fmla="*/ 1140647 w 1945990"/>
              <a:gd name="connsiteY3" fmla="*/ 318782 h 1552025"/>
              <a:gd name="connsiteX4" fmla="*/ 545028 w 1945990"/>
              <a:gd name="connsiteY4" fmla="*/ 260059 h 1552025"/>
              <a:gd name="connsiteX5" fmla="*/ 1945990 w 1945990"/>
              <a:gd name="connsiteY5" fmla="*/ 0 h 1552025"/>
              <a:gd name="connsiteX6" fmla="*/ 1358761 w 1945990"/>
              <a:gd name="connsiteY6" fmla="*/ 947956 h 1552025"/>
              <a:gd name="connsiteX7" fmla="*/ 1316816 w 1945990"/>
              <a:gd name="connsiteY7" fmla="*/ 545285 h 1552025"/>
              <a:gd name="connsiteX8" fmla="*/ 771531 w 1945990"/>
              <a:gd name="connsiteY8" fmla="*/ 780177 h 1552025"/>
              <a:gd name="connsiteX9" fmla="*/ 251414 w 1945990"/>
              <a:gd name="connsiteY9" fmla="*/ 1048624 h 1552025"/>
              <a:gd name="connsiteX10" fmla="*/ 8133 w 1945990"/>
              <a:gd name="connsiteY10" fmla="*/ 1551964 h 1552025"/>
              <a:gd name="connsiteX0" fmla="*/ 8133 w 1945990"/>
              <a:gd name="connsiteY0" fmla="*/ 1551964 h 1552025"/>
              <a:gd name="connsiteX1" fmla="*/ 142357 w 1945990"/>
              <a:gd name="connsiteY1" fmla="*/ 1015068 h 1552025"/>
              <a:gd name="connsiteX2" fmla="*/ 922533 w 1945990"/>
              <a:gd name="connsiteY2" fmla="*/ 436228 h 1552025"/>
              <a:gd name="connsiteX3" fmla="*/ 1140647 w 1945990"/>
              <a:gd name="connsiteY3" fmla="*/ 318782 h 1552025"/>
              <a:gd name="connsiteX4" fmla="*/ 545028 w 1945990"/>
              <a:gd name="connsiteY4" fmla="*/ 260059 h 1552025"/>
              <a:gd name="connsiteX5" fmla="*/ 1945990 w 1945990"/>
              <a:gd name="connsiteY5" fmla="*/ 0 h 1552025"/>
              <a:gd name="connsiteX6" fmla="*/ 1358761 w 1945990"/>
              <a:gd name="connsiteY6" fmla="*/ 947956 h 1552025"/>
              <a:gd name="connsiteX7" fmla="*/ 1316816 w 1945990"/>
              <a:gd name="connsiteY7" fmla="*/ 545285 h 1552025"/>
              <a:gd name="connsiteX8" fmla="*/ 771531 w 1945990"/>
              <a:gd name="connsiteY8" fmla="*/ 780177 h 1552025"/>
              <a:gd name="connsiteX9" fmla="*/ 251414 w 1945990"/>
              <a:gd name="connsiteY9" fmla="*/ 1048624 h 1552025"/>
              <a:gd name="connsiteX10" fmla="*/ 8133 w 1945990"/>
              <a:gd name="connsiteY10" fmla="*/ 1551964 h 1552025"/>
              <a:gd name="connsiteX0" fmla="*/ 8133 w 1945990"/>
              <a:gd name="connsiteY0" fmla="*/ 1551964 h 1552025"/>
              <a:gd name="connsiteX1" fmla="*/ 142357 w 1945990"/>
              <a:gd name="connsiteY1" fmla="*/ 1015068 h 1552025"/>
              <a:gd name="connsiteX2" fmla="*/ 922533 w 1945990"/>
              <a:gd name="connsiteY2" fmla="*/ 436228 h 1552025"/>
              <a:gd name="connsiteX3" fmla="*/ 1140647 w 1945990"/>
              <a:gd name="connsiteY3" fmla="*/ 318782 h 1552025"/>
              <a:gd name="connsiteX4" fmla="*/ 545028 w 1945990"/>
              <a:gd name="connsiteY4" fmla="*/ 260059 h 1552025"/>
              <a:gd name="connsiteX5" fmla="*/ 1945990 w 1945990"/>
              <a:gd name="connsiteY5" fmla="*/ 0 h 1552025"/>
              <a:gd name="connsiteX6" fmla="*/ 1358761 w 1945990"/>
              <a:gd name="connsiteY6" fmla="*/ 947956 h 1552025"/>
              <a:gd name="connsiteX7" fmla="*/ 1316816 w 1945990"/>
              <a:gd name="connsiteY7" fmla="*/ 545285 h 1552025"/>
              <a:gd name="connsiteX8" fmla="*/ 771531 w 1945990"/>
              <a:gd name="connsiteY8" fmla="*/ 780177 h 1552025"/>
              <a:gd name="connsiteX9" fmla="*/ 251414 w 1945990"/>
              <a:gd name="connsiteY9" fmla="*/ 1048624 h 1552025"/>
              <a:gd name="connsiteX10" fmla="*/ 8133 w 1945990"/>
              <a:gd name="connsiteY10" fmla="*/ 1551964 h 1552025"/>
              <a:gd name="connsiteX0" fmla="*/ 8133 w 1945990"/>
              <a:gd name="connsiteY0" fmla="*/ 1551964 h 1552025"/>
              <a:gd name="connsiteX1" fmla="*/ 142357 w 1945990"/>
              <a:gd name="connsiteY1" fmla="*/ 1015068 h 1552025"/>
              <a:gd name="connsiteX2" fmla="*/ 922533 w 1945990"/>
              <a:gd name="connsiteY2" fmla="*/ 436228 h 1552025"/>
              <a:gd name="connsiteX3" fmla="*/ 1140647 w 1945990"/>
              <a:gd name="connsiteY3" fmla="*/ 318782 h 1552025"/>
              <a:gd name="connsiteX4" fmla="*/ 545028 w 1945990"/>
              <a:gd name="connsiteY4" fmla="*/ 260059 h 1552025"/>
              <a:gd name="connsiteX5" fmla="*/ 1945990 w 1945990"/>
              <a:gd name="connsiteY5" fmla="*/ 0 h 1552025"/>
              <a:gd name="connsiteX6" fmla="*/ 1358761 w 1945990"/>
              <a:gd name="connsiteY6" fmla="*/ 947956 h 1552025"/>
              <a:gd name="connsiteX7" fmla="*/ 1316816 w 1945990"/>
              <a:gd name="connsiteY7" fmla="*/ 545285 h 1552025"/>
              <a:gd name="connsiteX8" fmla="*/ 771531 w 1945990"/>
              <a:gd name="connsiteY8" fmla="*/ 746621 h 1552025"/>
              <a:gd name="connsiteX9" fmla="*/ 251414 w 1945990"/>
              <a:gd name="connsiteY9" fmla="*/ 1048624 h 1552025"/>
              <a:gd name="connsiteX10" fmla="*/ 8133 w 1945990"/>
              <a:gd name="connsiteY10" fmla="*/ 1551964 h 1552025"/>
              <a:gd name="connsiteX0" fmla="*/ 7067 w 1953313"/>
              <a:gd name="connsiteY0" fmla="*/ 1426130 h 1426215"/>
              <a:gd name="connsiteX1" fmla="*/ 149680 w 1953313"/>
              <a:gd name="connsiteY1" fmla="*/ 1015068 h 1426215"/>
              <a:gd name="connsiteX2" fmla="*/ 929856 w 1953313"/>
              <a:gd name="connsiteY2" fmla="*/ 436228 h 1426215"/>
              <a:gd name="connsiteX3" fmla="*/ 1147970 w 1953313"/>
              <a:gd name="connsiteY3" fmla="*/ 318782 h 1426215"/>
              <a:gd name="connsiteX4" fmla="*/ 552351 w 1953313"/>
              <a:gd name="connsiteY4" fmla="*/ 260059 h 1426215"/>
              <a:gd name="connsiteX5" fmla="*/ 1953313 w 1953313"/>
              <a:gd name="connsiteY5" fmla="*/ 0 h 1426215"/>
              <a:gd name="connsiteX6" fmla="*/ 1366084 w 1953313"/>
              <a:gd name="connsiteY6" fmla="*/ 947956 h 1426215"/>
              <a:gd name="connsiteX7" fmla="*/ 1324139 w 1953313"/>
              <a:gd name="connsiteY7" fmla="*/ 545285 h 1426215"/>
              <a:gd name="connsiteX8" fmla="*/ 778854 w 1953313"/>
              <a:gd name="connsiteY8" fmla="*/ 746621 h 1426215"/>
              <a:gd name="connsiteX9" fmla="*/ 258737 w 1953313"/>
              <a:gd name="connsiteY9" fmla="*/ 1048624 h 1426215"/>
              <a:gd name="connsiteX10" fmla="*/ 7067 w 1953313"/>
              <a:gd name="connsiteY10" fmla="*/ 1426130 h 1426215"/>
              <a:gd name="connsiteX0" fmla="*/ 7067 w 2012035"/>
              <a:gd name="connsiteY0" fmla="*/ 1367407 h 1367492"/>
              <a:gd name="connsiteX1" fmla="*/ 149680 w 2012035"/>
              <a:gd name="connsiteY1" fmla="*/ 956345 h 1367492"/>
              <a:gd name="connsiteX2" fmla="*/ 929856 w 2012035"/>
              <a:gd name="connsiteY2" fmla="*/ 377505 h 1367492"/>
              <a:gd name="connsiteX3" fmla="*/ 1147970 w 2012035"/>
              <a:gd name="connsiteY3" fmla="*/ 260059 h 1367492"/>
              <a:gd name="connsiteX4" fmla="*/ 552351 w 2012035"/>
              <a:gd name="connsiteY4" fmla="*/ 201336 h 1367492"/>
              <a:gd name="connsiteX5" fmla="*/ 2012035 w 2012035"/>
              <a:gd name="connsiteY5" fmla="*/ 0 h 1367492"/>
              <a:gd name="connsiteX6" fmla="*/ 1366084 w 2012035"/>
              <a:gd name="connsiteY6" fmla="*/ 889233 h 1367492"/>
              <a:gd name="connsiteX7" fmla="*/ 1324139 w 2012035"/>
              <a:gd name="connsiteY7" fmla="*/ 486562 h 1367492"/>
              <a:gd name="connsiteX8" fmla="*/ 778854 w 2012035"/>
              <a:gd name="connsiteY8" fmla="*/ 687898 h 1367492"/>
              <a:gd name="connsiteX9" fmla="*/ 258737 w 2012035"/>
              <a:gd name="connsiteY9" fmla="*/ 989901 h 1367492"/>
              <a:gd name="connsiteX10" fmla="*/ 7067 w 2012035"/>
              <a:gd name="connsiteY10" fmla="*/ 1367407 h 1367492"/>
              <a:gd name="connsiteX0" fmla="*/ 7067 w 2012035"/>
              <a:gd name="connsiteY0" fmla="*/ 1367407 h 1367492"/>
              <a:gd name="connsiteX1" fmla="*/ 149680 w 2012035"/>
              <a:gd name="connsiteY1" fmla="*/ 956345 h 1367492"/>
              <a:gd name="connsiteX2" fmla="*/ 929856 w 2012035"/>
              <a:gd name="connsiteY2" fmla="*/ 377505 h 1367492"/>
              <a:gd name="connsiteX3" fmla="*/ 1147970 w 2012035"/>
              <a:gd name="connsiteY3" fmla="*/ 260059 h 1367492"/>
              <a:gd name="connsiteX4" fmla="*/ 854355 w 2012035"/>
              <a:gd name="connsiteY4" fmla="*/ 151002 h 1367492"/>
              <a:gd name="connsiteX5" fmla="*/ 2012035 w 2012035"/>
              <a:gd name="connsiteY5" fmla="*/ 0 h 1367492"/>
              <a:gd name="connsiteX6" fmla="*/ 1366084 w 2012035"/>
              <a:gd name="connsiteY6" fmla="*/ 889233 h 1367492"/>
              <a:gd name="connsiteX7" fmla="*/ 1324139 w 2012035"/>
              <a:gd name="connsiteY7" fmla="*/ 486562 h 1367492"/>
              <a:gd name="connsiteX8" fmla="*/ 778854 w 2012035"/>
              <a:gd name="connsiteY8" fmla="*/ 687898 h 1367492"/>
              <a:gd name="connsiteX9" fmla="*/ 258737 w 2012035"/>
              <a:gd name="connsiteY9" fmla="*/ 989901 h 1367492"/>
              <a:gd name="connsiteX10" fmla="*/ 7067 w 2012035"/>
              <a:gd name="connsiteY10" fmla="*/ 1367407 h 1367492"/>
              <a:gd name="connsiteX0" fmla="*/ 7067 w 2012035"/>
              <a:gd name="connsiteY0" fmla="*/ 1367407 h 1367492"/>
              <a:gd name="connsiteX1" fmla="*/ 149680 w 2012035"/>
              <a:gd name="connsiteY1" fmla="*/ 956345 h 1367492"/>
              <a:gd name="connsiteX2" fmla="*/ 929856 w 2012035"/>
              <a:gd name="connsiteY2" fmla="*/ 377505 h 1367492"/>
              <a:gd name="connsiteX3" fmla="*/ 1147970 w 2012035"/>
              <a:gd name="connsiteY3" fmla="*/ 260059 h 1367492"/>
              <a:gd name="connsiteX4" fmla="*/ 854355 w 2012035"/>
              <a:gd name="connsiteY4" fmla="*/ 151002 h 1367492"/>
              <a:gd name="connsiteX5" fmla="*/ 2012035 w 2012035"/>
              <a:gd name="connsiteY5" fmla="*/ 0 h 1367492"/>
              <a:gd name="connsiteX6" fmla="*/ 1332528 w 2012035"/>
              <a:gd name="connsiteY6" fmla="*/ 746620 h 1367492"/>
              <a:gd name="connsiteX7" fmla="*/ 1324139 w 2012035"/>
              <a:gd name="connsiteY7" fmla="*/ 486562 h 1367492"/>
              <a:gd name="connsiteX8" fmla="*/ 778854 w 2012035"/>
              <a:gd name="connsiteY8" fmla="*/ 687898 h 1367492"/>
              <a:gd name="connsiteX9" fmla="*/ 258737 w 2012035"/>
              <a:gd name="connsiteY9" fmla="*/ 989901 h 1367492"/>
              <a:gd name="connsiteX10" fmla="*/ 7067 w 2012035"/>
              <a:gd name="connsiteY10" fmla="*/ 1367407 h 1367492"/>
              <a:gd name="connsiteX0" fmla="*/ 7067 w 1668087"/>
              <a:gd name="connsiteY0" fmla="*/ 1216405 h 1216490"/>
              <a:gd name="connsiteX1" fmla="*/ 149680 w 1668087"/>
              <a:gd name="connsiteY1" fmla="*/ 805343 h 1216490"/>
              <a:gd name="connsiteX2" fmla="*/ 929856 w 1668087"/>
              <a:gd name="connsiteY2" fmla="*/ 226503 h 1216490"/>
              <a:gd name="connsiteX3" fmla="*/ 1147970 w 1668087"/>
              <a:gd name="connsiteY3" fmla="*/ 109057 h 1216490"/>
              <a:gd name="connsiteX4" fmla="*/ 854355 w 1668087"/>
              <a:gd name="connsiteY4" fmla="*/ 0 h 1216490"/>
              <a:gd name="connsiteX5" fmla="*/ 1668087 w 1668087"/>
              <a:gd name="connsiteY5" fmla="*/ 33556 h 1216490"/>
              <a:gd name="connsiteX6" fmla="*/ 1332528 w 1668087"/>
              <a:gd name="connsiteY6" fmla="*/ 595618 h 1216490"/>
              <a:gd name="connsiteX7" fmla="*/ 1324139 w 1668087"/>
              <a:gd name="connsiteY7" fmla="*/ 335560 h 1216490"/>
              <a:gd name="connsiteX8" fmla="*/ 778854 w 1668087"/>
              <a:gd name="connsiteY8" fmla="*/ 536896 h 1216490"/>
              <a:gd name="connsiteX9" fmla="*/ 258737 w 1668087"/>
              <a:gd name="connsiteY9" fmla="*/ 838899 h 1216490"/>
              <a:gd name="connsiteX10" fmla="*/ 7067 w 1668087"/>
              <a:gd name="connsiteY10" fmla="*/ 1216405 h 1216490"/>
              <a:gd name="connsiteX0" fmla="*/ 7067 w 1668087"/>
              <a:gd name="connsiteY0" fmla="*/ 1216405 h 1216490"/>
              <a:gd name="connsiteX1" fmla="*/ 149680 w 1668087"/>
              <a:gd name="connsiteY1" fmla="*/ 805343 h 1216490"/>
              <a:gd name="connsiteX2" fmla="*/ 929856 w 1668087"/>
              <a:gd name="connsiteY2" fmla="*/ 226503 h 1216490"/>
              <a:gd name="connsiteX3" fmla="*/ 1147970 w 1668087"/>
              <a:gd name="connsiteY3" fmla="*/ 109057 h 1216490"/>
              <a:gd name="connsiteX4" fmla="*/ 854355 w 1668087"/>
              <a:gd name="connsiteY4" fmla="*/ 0 h 1216490"/>
              <a:gd name="connsiteX5" fmla="*/ 1668087 w 1668087"/>
              <a:gd name="connsiteY5" fmla="*/ 33556 h 1216490"/>
              <a:gd name="connsiteX6" fmla="*/ 1273805 w 1668087"/>
              <a:gd name="connsiteY6" fmla="*/ 671119 h 1216490"/>
              <a:gd name="connsiteX7" fmla="*/ 1324139 w 1668087"/>
              <a:gd name="connsiteY7" fmla="*/ 335560 h 1216490"/>
              <a:gd name="connsiteX8" fmla="*/ 778854 w 1668087"/>
              <a:gd name="connsiteY8" fmla="*/ 536896 h 1216490"/>
              <a:gd name="connsiteX9" fmla="*/ 258737 w 1668087"/>
              <a:gd name="connsiteY9" fmla="*/ 838899 h 1216490"/>
              <a:gd name="connsiteX10" fmla="*/ 7067 w 1668087"/>
              <a:gd name="connsiteY10" fmla="*/ 1216405 h 1216490"/>
              <a:gd name="connsiteX0" fmla="*/ 7067 w 1668087"/>
              <a:gd name="connsiteY0" fmla="*/ 1216405 h 1216492"/>
              <a:gd name="connsiteX1" fmla="*/ 149680 w 1668087"/>
              <a:gd name="connsiteY1" fmla="*/ 805343 h 1216492"/>
              <a:gd name="connsiteX2" fmla="*/ 929856 w 1668087"/>
              <a:gd name="connsiteY2" fmla="*/ 226503 h 1216492"/>
              <a:gd name="connsiteX3" fmla="*/ 1147970 w 1668087"/>
              <a:gd name="connsiteY3" fmla="*/ 109057 h 1216492"/>
              <a:gd name="connsiteX4" fmla="*/ 854355 w 1668087"/>
              <a:gd name="connsiteY4" fmla="*/ 0 h 1216492"/>
              <a:gd name="connsiteX5" fmla="*/ 1668087 w 1668087"/>
              <a:gd name="connsiteY5" fmla="*/ 33556 h 1216492"/>
              <a:gd name="connsiteX6" fmla="*/ 1273805 w 1668087"/>
              <a:gd name="connsiteY6" fmla="*/ 671119 h 1216492"/>
              <a:gd name="connsiteX7" fmla="*/ 1324139 w 1668087"/>
              <a:gd name="connsiteY7" fmla="*/ 335560 h 1216492"/>
              <a:gd name="connsiteX8" fmla="*/ 812410 w 1668087"/>
              <a:gd name="connsiteY8" fmla="*/ 503340 h 1216492"/>
              <a:gd name="connsiteX9" fmla="*/ 258737 w 1668087"/>
              <a:gd name="connsiteY9" fmla="*/ 838899 h 1216492"/>
              <a:gd name="connsiteX10" fmla="*/ 7067 w 1668087"/>
              <a:gd name="connsiteY10" fmla="*/ 1216405 h 1216492"/>
              <a:gd name="connsiteX0" fmla="*/ 7067 w 1668087"/>
              <a:gd name="connsiteY0" fmla="*/ 1216405 h 1216467"/>
              <a:gd name="connsiteX1" fmla="*/ 149680 w 1668087"/>
              <a:gd name="connsiteY1" fmla="*/ 805343 h 1216467"/>
              <a:gd name="connsiteX2" fmla="*/ 929856 w 1668087"/>
              <a:gd name="connsiteY2" fmla="*/ 226503 h 1216467"/>
              <a:gd name="connsiteX3" fmla="*/ 1147970 w 1668087"/>
              <a:gd name="connsiteY3" fmla="*/ 109057 h 1216467"/>
              <a:gd name="connsiteX4" fmla="*/ 854355 w 1668087"/>
              <a:gd name="connsiteY4" fmla="*/ 0 h 1216467"/>
              <a:gd name="connsiteX5" fmla="*/ 1668087 w 1668087"/>
              <a:gd name="connsiteY5" fmla="*/ 33556 h 1216467"/>
              <a:gd name="connsiteX6" fmla="*/ 1273805 w 1668087"/>
              <a:gd name="connsiteY6" fmla="*/ 671119 h 1216467"/>
              <a:gd name="connsiteX7" fmla="*/ 1324139 w 1668087"/>
              <a:gd name="connsiteY7" fmla="*/ 335560 h 1216467"/>
              <a:gd name="connsiteX8" fmla="*/ 812410 w 1668087"/>
              <a:gd name="connsiteY8" fmla="*/ 503340 h 1216467"/>
              <a:gd name="connsiteX9" fmla="*/ 476851 w 1668087"/>
              <a:gd name="connsiteY9" fmla="*/ 729842 h 1216467"/>
              <a:gd name="connsiteX10" fmla="*/ 7067 w 1668087"/>
              <a:gd name="connsiteY10" fmla="*/ 1216405 h 1216467"/>
              <a:gd name="connsiteX0" fmla="*/ 969 w 1661989"/>
              <a:gd name="connsiteY0" fmla="*/ 1216405 h 1216467"/>
              <a:gd name="connsiteX1" fmla="*/ 378474 w 1661989"/>
              <a:gd name="connsiteY1" fmla="*/ 595618 h 1216467"/>
              <a:gd name="connsiteX2" fmla="*/ 923758 w 1661989"/>
              <a:gd name="connsiteY2" fmla="*/ 226503 h 1216467"/>
              <a:gd name="connsiteX3" fmla="*/ 1141872 w 1661989"/>
              <a:gd name="connsiteY3" fmla="*/ 109057 h 1216467"/>
              <a:gd name="connsiteX4" fmla="*/ 848257 w 1661989"/>
              <a:gd name="connsiteY4" fmla="*/ 0 h 1216467"/>
              <a:gd name="connsiteX5" fmla="*/ 1661989 w 1661989"/>
              <a:gd name="connsiteY5" fmla="*/ 33556 h 1216467"/>
              <a:gd name="connsiteX6" fmla="*/ 1267707 w 1661989"/>
              <a:gd name="connsiteY6" fmla="*/ 671119 h 1216467"/>
              <a:gd name="connsiteX7" fmla="*/ 1318041 w 1661989"/>
              <a:gd name="connsiteY7" fmla="*/ 335560 h 1216467"/>
              <a:gd name="connsiteX8" fmla="*/ 806312 w 1661989"/>
              <a:gd name="connsiteY8" fmla="*/ 503340 h 1216467"/>
              <a:gd name="connsiteX9" fmla="*/ 470753 w 1661989"/>
              <a:gd name="connsiteY9" fmla="*/ 729842 h 1216467"/>
              <a:gd name="connsiteX10" fmla="*/ 969 w 1661989"/>
              <a:gd name="connsiteY10" fmla="*/ 1216405 h 1216467"/>
              <a:gd name="connsiteX0" fmla="*/ 1071 w 1662091"/>
              <a:gd name="connsiteY0" fmla="*/ 1216405 h 1216467"/>
              <a:gd name="connsiteX1" fmla="*/ 378576 w 1662091"/>
              <a:gd name="connsiteY1" fmla="*/ 595618 h 1216467"/>
              <a:gd name="connsiteX2" fmla="*/ 923860 w 1662091"/>
              <a:gd name="connsiteY2" fmla="*/ 226503 h 1216467"/>
              <a:gd name="connsiteX3" fmla="*/ 1141974 w 1662091"/>
              <a:gd name="connsiteY3" fmla="*/ 109057 h 1216467"/>
              <a:gd name="connsiteX4" fmla="*/ 848359 w 1662091"/>
              <a:gd name="connsiteY4" fmla="*/ 0 h 1216467"/>
              <a:gd name="connsiteX5" fmla="*/ 1662091 w 1662091"/>
              <a:gd name="connsiteY5" fmla="*/ 33556 h 1216467"/>
              <a:gd name="connsiteX6" fmla="*/ 1267809 w 1662091"/>
              <a:gd name="connsiteY6" fmla="*/ 671119 h 1216467"/>
              <a:gd name="connsiteX7" fmla="*/ 1318143 w 1662091"/>
              <a:gd name="connsiteY7" fmla="*/ 335560 h 1216467"/>
              <a:gd name="connsiteX8" fmla="*/ 806414 w 1662091"/>
              <a:gd name="connsiteY8" fmla="*/ 503340 h 1216467"/>
              <a:gd name="connsiteX9" fmla="*/ 470855 w 1662091"/>
              <a:gd name="connsiteY9" fmla="*/ 729842 h 1216467"/>
              <a:gd name="connsiteX10" fmla="*/ 1071 w 1662091"/>
              <a:gd name="connsiteY10" fmla="*/ 1216405 h 1216467"/>
              <a:gd name="connsiteX0" fmla="*/ 1071 w 1662091"/>
              <a:gd name="connsiteY0" fmla="*/ 1216405 h 1216458"/>
              <a:gd name="connsiteX1" fmla="*/ 378576 w 1662091"/>
              <a:gd name="connsiteY1" fmla="*/ 595618 h 1216458"/>
              <a:gd name="connsiteX2" fmla="*/ 923860 w 1662091"/>
              <a:gd name="connsiteY2" fmla="*/ 226503 h 1216458"/>
              <a:gd name="connsiteX3" fmla="*/ 1141974 w 1662091"/>
              <a:gd name="connsiteY3" fmla="*/ 109057 h 1216458"/>
              <a:gd name="connsiteX4" fmla="*/ 848359 w 1662091"/>
              <a:gd name="connsiteY4" fmla="*/ 0 h 1216458"/>
              <a:gd name="connsiteX5" fmla="*/ 1662091 w 1662091"/>
              <a:gd name="connsiteY5" fmla="*/ 33556 h 1216458"/>
              <a:gd name="connsiteX6" fmla="*/ 1267809 w 1662091"/>
              <a:gd name="connsiteY6" fmla="*/ 671119 h 1216458"/>
              <a:gd name="connsiteX7" fmla="*/ 1318143 w 1662091"/>
              <a:gd name="connsiteY7" fmla="*/ 335560 h 1216458"/>
              <a:gd name="connsiteX8" fmla="*/ 806414 w 1662091"/>
              <a:gd name="connsiteY8" fmla="*/ 503340 h 1216458"/>
              <a:gd name="connsiteX9" fmla="*/ 496022 w 1662091"/>
              <a:gd name="connsiteY9" fmla="*/ 671119 h 1216458"/>
              <a:gd name="connsiteX10" fmla="*/ 1071 w 1662091"/>
              <a:gd name="connsiteY10" fmla="*/ 1216405 h 1216458"/>
              <a:gd name="connsiteX0" fmla="*/ 824 w 1715518"/>
              <a:gd name="connsiteY0" fmla="*/ 1372914 h 1372955"/>
              <a:gd name="connsiteX1" fmla="*/ 432003 w 1715518"/>
              <a:gd name="connsiteY1" fmla="*/ 595618 h 1372955"/>
              <a:gd name="connsiteX2" fmla="*/ 977287 w 1715518"/>
              <a:gd name="connsiteY2" fmla="*/ 226503 h 1372955"/>
              <a:gd name="connsiteX3" fmla="*/ 1195401 w 1715518"/>
              <a:gd name="connsiteY3" fmla="*/ 109057 h 1372955"/>
              <a:gd name="connsiteX4" fmla="*/ 901786 w 1715518"/>
              <a:gd name="connsiteY4" fmla="*/ 0 h 1372955"/>
              <a:gd name="connsiteX5" fmla="*/ 1715518 w 1715518"/>
              <a:gd name="connsiteY5" fmla="*/ 33556 h 1372955"/>
              <a:gd name="connsiteX6" fmla="*/ 1321236 w 1715518"/>
              <a:gd name="connsiteY6" fmla="*/ 671119 h 1372955"/>
              <a:gd name="connsiteX7" fmla="*/ 1371570 w 1715518"/>
              <a:gd name="connsiteY7" fmla="*/ 335560 h 1372955"/>
              <a:gd name="connsiteX8" fmla="*/ 859841 w 1715518"/>
              <a:gd name="connsiteY8" fmla="*/ 503340 h 1372955"/>
              <a:gd name="connsiteX9" fmla="*/ 549449 w 1715518"/>
              <a:gd name="connsiteY9" fmla="*/ 671119 h 1372955"/>
              <a:gd name="connsiteX10" fmla="*/ 824 w 1715518"/>
              <a:gd name="connsiteY10" fmla="*/ 1372914 h 1372955"/>
              <a:gd name="connsiteX0" fmla="*/ 869 w 1715563"/>
              <a:gd name="connsiteY0" fmla="*/ 1372914 h 1372955"/>
              <a:gd name="connsiteX1" fmla="*/ 416572 w 1715563"/>
              <a:gd name="connsiteY1" fmla="*/ 487339 h 1372955"/>
              <a:gd name="connsiteX2" fmla="*/ 977332 w 1715563"/>
              <a:gd name="connsiteY2" fmla="*/ 226503 h 1372955"/>
              <a:gd name="connsiteX3" fmla="*/ 1195446 w 1715563"/>
              <a:gd name="connsiteY3" fmla="*/ 109057 h 1372955"/>
              <a:gd name="connsiteX4" fmla="*/ 901831 w 1715563"/>
              <a:gd name="connsiteY4" fmla="*/ 0 h 1372955"/>
              <a:gd name="connsiteX5" fmla="*/ 1715563 w 1715563"/>
              <a:gd name="connsiteY5" fmla="*/ 33556 h 1372955"/>
              <a:gd name="connsiteX6" fmla="*/ 1321281 w 1715563"/>
              <a:gd name="connsiteY6" fmla="*/ 671119 h 1372955"/>
              <a:gd name="connsiteX7" fmla="*/ 1371615 w 1715563"/>
              <a:gd name="connsiteY7" fmla="*/ 335560 h 1372955"/>
              <a:gd name="connsiteX8" fmla="*/ 859886 w 1715563"/>
              <a:gd name="connsiteY8" fmla="*/ 503340 h 1372955"/>
              <a:gd name="connsiteX9" fmla="*/ 549494 w 1715563"/>
              <a:gd name="connsiteY9" fmla="*/ 671119 h 1372955"/>
              <a:gd name="connsiteX10" fmla="*/ 869 w 1715563"/>
              <a:gd name="connsiteY10" fmla="*/ 1372914 h 1372955"/>
              <a:gd name="connsiteX0" fmla="*/ 11332 w 1726026"/>
              <a:gd name="connsiteY0" fmla="*/ 1372914 h 1374157"/>
              <a:gd name="connsiteX1" fmla="*/ 193233 w 1726026"/>
              <a:gd name="connsiteY1" fmla="*/ 816158 h 1374157"/>
              <a:gd name="connsiteX2" fmla="*/ 427035 w 1726026"/>
              <a:gd name="connsiteY2" fmla="*/ 487339 h 1374157"/>
              <a:gd name="connsiteX3" fmla="*/ 987795 w 1726026"/>
              <a:gd name="connsiteY3" fmla="*/ 226503 h 1374157"/>
              <a:gd name="connsiteX4" fmla="*/ 1205909 w 1726026"/>
              <a:gd name="connsiteY4" fmla="*/ 109057 h 1374157"/>
              <a:gd name="connsiteX5" fmla="*/ 912294 w 1726026"/>
              <a:gd name="connsiteY5" fmla="*/ 0 h 1374157"/>
              <a:gd name="connsiteX6" fmla="*/ 1726026 w 1726026"/>
              <a:gd name="connsiteY6" fmla="*/ 33556 h 1374157"/>
              <a:gd name="connsiteX7" fmla="*/ 1331744 w 1726026"/>
              <a:gd name="connsiteY7" fmla="*/ 671119 h 1374157"/>
              <a:gd name="connsiteX8" fmla="*/ 1382078 w 1726026"/>
              <a:gd name="connsiteY8" fmla="*/ 335560 h 1374157"/>
              <a:gd name="connsiteX9" fmla="*/ 870349 w 1726026"/>
              <a:gd name="connsiteY9" fmla="*/ 503340 h 1374157"/>
              <a:gd name="connsiteX10" fmla="*/ 559957 w 1726026"/>
              <a:gd name="connsiteY10" fmla="*/ 671119 h 1374157"/>
              <a:gd name="connsiteX11" fmla="*/ 11332 w 1726026"/>
              <a:gd name="connsiteY11" fmla="*/ 1372914 h 1374157"/>
              <a:gd name="connsiteX0" fmla="*/ 11332 w 1726026"/>
              <a:gd name="connsiteY0" fmla="*/ 1372914 h 1374157"/>
              <a:gd name="connsiteX1" fmla="*/ 193233 w 1726026"/>
              <a:gd name="connsiteY1" fmla="*/ 816158 h 1374157"/>
              <a:gd name="connsiteX2" fmla="*/ 427035 w 1726026"/>
              <a:gd name="connsiteY2" fmla="*/ 487339 h 1374157"/>
              <a:gd name="connsiteX3" fmla="*/ 659984 w 1726026"/>
              <a:gd name="connsiteY3" fmla="*/ 316585 h 1374157"/>
              <a:gd name="connsiteX4" fmla="*/ 987795 w 1726026"/>
              <a:gd name="connsiteY4" fmla="*/ 226503 h 1374157"/>
              <a:gd name="connsiteX5" fmla="*/ 1205909 w 1726026"/>
              <a:gd name="connsiteY5" fmla="*/ 109057 h 1374157"/>
              <a:gd name="connsiteX6" fmla="*/ 912294 w 1726026"/>
              <a:gd name="connsiteY6" fmla="*/ 0 h 1374157"/>
              <a:gd name="connsiteX7" fmla="*/ 1726026 w 1726026"/>
              <a:gd name="connsiteY7" fmla="*/ 33556 h 1374157"/>
              <a:gd name="connsiteX8" fmla="*/ 1331744 w 1726026"/>
              <a:gd name="connsiteY8" fmla="*/ 671119 h 1374157"/>
              <a:gd name="connsiteX9" fmla="*/ 1382078 w 1726026"/>
              <a:gd name="connsiteY9" fmla="*/ 335560 h 1374157"/>
              <a:gd name="connsiteX10" fmla="*/ 870349 w 1726026"/>
              <a:gd name="connsiteY10" fmla="*/ 503340 h 1374157"/>
              <a:gd name="connsiteX11" fmla="*/ 559957 w 1726026"/>
              <a:gd name="connsiteY11" fmla="*/ 671119 h 1374157"/>
              <a:gd name="connsiteX12" fmla="*/ 11332 w 1726026"/>
              <a:gd name="connsiteY12" fmla="*/ 1372914 h 1374157"/>
              <a:gd name="connsiteX0" fmla="*/ 11332 w 1726026"/>
              <a:gd name="connsiteY0" fmla="*/ 1372914 h 1374157"/>
              <a:gd name="connsiteX1" fmla="*/ 193233 w 1726026"/>
              <a:gd name="connsiteY1" fmla="*/ 816158 h 1374157"/>
              <a:gd name="connsiteX2" fmla="*/ 427035 w 1726026"/>
              <a:gd name="connsiteY2" fmla="*/ 487339 h 1374157"/>
              <a:gd name="connsiteX3" fmla="*/ 659984 w 1726026"/>
              <a:gd name="connsiteY3" fmla="*/ 316585 h 1374157"/>
              <a:gd name="connsiteX4" fmla="*/ 987795 w 1726026"/>
              <a:gd name="connsiteY4" fmla="*/ 226503 h 1374157"/>
              <a:gd name="connsiteX5" fmla="*/ 1205909 w 1726026"/>
              <a:gd name="connsiteY5" fmla="*/ 109057 h 1374157"/>
              <a:gd name="connsiteX6" fmla="*/ 912294 w 1726026"/>
              <a:gd name="connsiteY6" fmla="*/ 0 h 1374157"/>
              <a:gd name="connsiteX7" fmla="*/ 1726026 w 1726026"/>
              <a:gd name="connsiteY7" fmla="*/ 33556 h 1374157"/>
              <a:gd name="connsiteX8" fmla="*/ 1331744 w 1726026"/>
              <a:gd name="connsiteY8" fmla="*/ 671119 h 1374157"/>
              <a:gd name="connsiteX9" fmla="*/ 1382078 w 1726026"/>
              <a:gd name="connsiteY9" fmla="*/ 335560 h 1374157"/>
              <a:gd name="connsiteX10" fmla="*/ 870349 w 1726026"/>
              <a:gd name="connsiteY10" fmla="*/ 503340 h 1374157"/>
              <a:gd name="connsiteX11" fmla="*/ 408919 w 1726026"/>
              <a:gd name="connsiteY11" fmla="*/ 778499 h 1374157"/>
              <a:gd name="connsiteX12" fmla="*/ 11332 w 1726026"/>
              <a:gd name="connsiteY12" fmla="*/ 1372914 h 1374157"/>
              <a:gd name="connsiteX0" fmla="*/ 11332 w 1726026"/>
              <a:gd name="connsiteY0" fmla="*/ 1372914 h 1374157"/>
              <a:gd name="connsiteX1" fmla="*/ 193233 w 1726026"/>
              <a:gd name="connsiteY1" fmla="*/ 816158 h 1374157"/>
              <a:gd name="connsiteX2" fmla="*/ 427035 w 1726026"/>
              <a:gd name="connsiteY2" fmla="*/ 487339 h 1374157"/>
              <a:gd name="connsiteX3" fmla="*/ 659984 w 1726026"/>
              <a:gd name="connsiteY3" fmla="*/ 316585 h 1374157"/>
              <a:gd name="connsiteX4" fmla="*/ 944115 w 1726026"/>
              <a:gd name="connsiteY4" fmla="*/ 175550 h 1374157"/>
              <a:gd name="connsiteX5" fmla="*/ 1205909 w 1726026"/>
              <a:gd name="connsiteY5" fmla="*/ 109057 h 1374157"/>
              <a:gd name="connsiteX6" fmla="*/ 912294 w 1726026"/>
              <a:gd name="connsiteY6" fmla="*/ 0 h 1374157"/>
              <a:gd name="connsiteX7" fmla="*/ 1726026 w 1726026"/>
              <a:gd name="connsiteY7" fmla="*/ 33556 h 1374157"/>
              <a:gd name="connsiteX8" fmla="*/ 1331744 w 1726026"/>
              <a:gd name="connsiteY8" fmla="*/ 671119 h 1374157"/>
              <a:gd name="connsiteX9" fmla="*/ 1382078 w 1726026"/>
              <a:gd name="connsiteY9" fmla="*/ 335560 h 1374157"/>
              <a:gd name="connsiteX10" fmla="*/ 870349 w 1726026"/>
              <a:gd name="connsiteY10" fmla="*/ 503340 h 1374157"/>
              <a:gd name="connsiteX11" fmla="*/ 408919 w 1726026"/>
              <a:gd name="connsiteY11" fmla="*/ 778499 h 1374157"/>
              <a:gd name="connsiteX12" fmla="*/ 11332 w 1726026"/>
              <a:gd name="connsiteY12" fmla="*/ 1372914 h 1374157"/>
              <a:gd name="connsiteX0" fmla="*/ 11332 w 1726026"/>
              <a:gd name="connsiteY0" fmla="*/ 1422971 h 1424214"/>
              <a:gd name="connsiteX1" fmla="*/ 193233 w 1726026"/>
              <a:gd name="connsiteY1" fmla="*/ 866215 h 1424214"/>
              <a:gd name="connsiteX2" fmla="*/ 427035 w 1726026"/>
              <a:gd name="connsiteY2" fmla="*/ 537396 h 1424214"/>
              <a:gd name="connsiteX3" fmla="*/ 659984 w 1726026"/>
              <a:gd name="connsiteY3" fmla="*/ 366642 h 1424214"/>
              <a:gd name="connsiteX4" fmla="*/ 944115 w 1726026"/>
              <a:gd name="connsiteY4" fmla="*/ 225607 h 1424214"/>
              <a:gd name="connsiteX5" fmla="*/ 1205909 w 1726026"/>
              <a:gd name="connsiteY5" fmla="*/ 159114 h 1424214"/>
              <a:gd name="connsiteX6" fmla="*/ 1112471 w 1726026"/>
              <a:gd name="connsiteY6" fmla="*/ 0 h 1424214"/>
              <a:gd name="connsiteX7" fmla="*/ 1726026 w 1726026"/>
              <a:gd name="connsiteY7" fmla="*/ 83613 h 1424214"/>
              <a:gd name="connsiteX8" fmla="*/ 1331744 w 1726026"/>
              <a:gd name="connsiteY8" fmla="*/ 721176 h 1424214"/>
              <a:gd name="connsiteX9" fmla="*/ 1382078 w 1726026"/>
              <a:gd name="connsiteY9" fmla="*/ 385617 h 1424214"/>
              <a:gd name="connsiteX10" fmla="*/ 870349 w 1726026"/>
              <a:gd name="connsiteY10" fmla="*/ 553397 h 1424214"/>
              <a:gd name="connsiteX11" fmla="*/ 408919 w 1726026"/>
              <a:gd name="connsiteY11" fmla="*/ 828556 h 1424214"/>
              <a:gd name="connsiteX12" fmla="*/ 11332 w 1726026"/>
              <a:gd name="connsiteY12" fmla="*/ 1422971 h 1424214"/>
              <a:gd name="connsiteX0" fmla="*/ 11332 w 1726026"/>
              <a:gd name="connsiteY0" fmla="*/ 1422971 h 1424214"/>
              <a:gd name="connsiteX1" fmla="*/ 193233 w 1726026"/>
              <a:gd name="connsiteY1" fmla="*/ 866215 h 1424214"/>
              <a:gd name="connsiteX2" fmla="*/ 427035 w 1726026"/>
              <a:gd name="connsiteY2" fmla="*/ 537396 h 1424214"/>
              <a:gd name="connsiteX3" fmla="*/ 659984 w 1726026"/>
              <a:gd name="connsiteY3" fmla="*/ 366642 h 1424214"/>
              <a:gd name="connsiteX4" fmla="*/ 944115 w 1726026"/>
              <a:gd name="connsiteY4" fmla="*/ 225607 h 1424214"/>
              <a:gd name="connsiteX5" fmla="*/ 1205909 w 1726026"/>
              <a:gd name="connsiteY5" fmla="*/ 159114 h 1424214"/>
              <a:gd name="connsiteX6" fmla="*/ 1112471 w 1726026"/>
              <a:gd name="connsiteY6" fmla="*/ 0 h 1424214"/>
              <a:gd name="connsiteX7" fmla="*/ 1726026 w 1726026"/>
              <a:gd name="connsiteY7" fmla="*/ 83613 h 1424214"/>
              <a:gd name="connsiteX8" fmla="*/ 1274412 w 1726026"/>
              <a:gd name="connsiteY8" fmla="*/ 615629 h 1424214"/>
              <a:gd name="connsiteX9" fmla="*/ 1382078 w 1726026"/>
              <a:gd name="connsiteY9" fmla="*/ 385617 h 1424214"/>
              <a:gd name="connsiteX10" fmla="*/ 870349 w 1726026"/>
              <a:gd name="connsiteY10" fmla="*/ 553397 h 1424214"/>
              <a:gd name="connsiteX11" fmla="*/ 408919 w 1726026"/>
              <a:gd name="connsiteY11" fmla="*/ 828556 h 1424214"/>
              <a:gd name="connsiteX12" fmla="*/ 11332 w 1726026"/>
              <a:gd name="connsiteY12" fmla="*/ 1422971 h 1424214"/>
              <a:gd name="connsiteX0" fmla="*/ 11332 w 1726026"/>
              <a:gd name="connsiteY0" fmla="*/ 1357457 h 1358700"/>
              <a:gd name="connsiteX1" fmla="*/ 193233 w 1726026"/>
              <a:gd name="connsiteY1" fmla="*/ 800701 h 1358700"/>
              <a:gd name="connsiteX2" fmla="*/ 427035 w 1726026"/>
              <a:gd name="connsiteY2" fmla="*/ 471882 h 1358700"/>
              <a:gd name="connsiteX3" fmla="*/ 659984 w 1726026"/>
              <a:gd name="connsiteY3" fmla="*/ 301128 h 1358700"/>
              <a:gd name="connsiteX4" fmla="*/ 944115 w 1726026"/>
              <a:gd name="connsiteY4" fmla="*/ 160093 h 1358700"/>
              <a:gd name="connsiteX5" fmla="*/ 1205909 w 1726026"/>
              <a:gd name="connsiteY5" fmla="*/ 93600 h 1358700"/>
              <a:gd name="connsiteX6" fmla="*/ 1113385 w 1726026"/>
              <a:gd name="connsiteY6" fmla="*/ 0 h 1358700"/>
              <a:gd name="connsiteX7" fmla="*/ 1726026 w 1726026"/>
              <a:gd name="connsiteY7" fmla="*/ 18099 h 1358700"/>
              <a:gd name="connsiteX8" fmla="*/ 1274412 w 1726026"/>
              <a:gd name="connsiteY8" fmla="*/ 550115 h 1358700"/>
              <a:gd name="connsiteX9" fmla="*/ 1382078 w 1726026"/>
              <a:gd name="connsiteY9" fmla="*/ 320103 h 1358700"/>
              <a:gd name="connsiteX10" fmla="*/ 870349 w 1726026"/>
              <a:gd name="connsiteY10" fmla="*/ 487883 h 1358700"/>
              <a:gd name="connsiteX11" fmla="*/ 408919 w 1726026"/>
              <a:gd name="connsiteY11" fmla="*/ 763042 h 1358700"/>
              <a:gd name="connsiteX12" fmla="*/ 11332 w 1726026"/>
              <a:gd name="connsiteY12" fmla="*/ 1357457 h 1358700"/>
              <a:gd name="connsiteX0" fmla="*/ 11332 w 1726026"/>
              <a:gd name="connsiteY0" fmla="*/ 1357457 h 1358700"/>
              <a:gd name="connsiteX1" fmla="*/ 193233 w 1726026"/>
              <a:gd name="connsiteY1" fmla="*/ 800701 h 1358700"/>
              <a:gd name="connsiteX2" fmla="*/ 427035 w 1726026"/>
              <a:gd name="connsiteY2" fmla="*/ 471882 h 1358700"/>
              <a:gd name="connsiteX3" fmla="*/ 659984 w 1726026"/>
              <a:gd name="connsiteY3" fmla="*/ 301128 h 1358700"/>
              <a:gd name="connsiteX4" fmla="*/ 944115 w 1726026"/>
              <a:gd name="connsiteY4" fmla="*/ 160093 h 1358700"/>
              <a:gd name="connsiteX5" fmla="*/ 1275975 w 1726026"/>
              <a:gd name="connsiteY5" fmla="*/ 110884 h 1358700"/>
              <a:gd name="connsiteX6" fmla="*/ 1113385 w 1726026"/>
              <a:gd name="connsiteY6" fmla="*/ 0 h 1358700"/>
              <a:gd name="connsiteX7" fmla="*/ 1726026 w 1726026"/>
              <a:gd name="connsiteY7" fmla="*/ 18099 h 1358700"/>
              <a:gd name="connsiteX8" fmla="*/ 1274412 w 1726026"/>
              <a:gd name="connsiteY8" fmla="*/ 550115 h 1358700"/>
              <a:gd name="connsiteX9" fmla="*/ 1382078 w 1726026"/>
              <a:gd name="connsiteY9" fmla="*/ 320103 h 1358700"/>
              <a:gd name="connsiteX10" fmla="*/ 870349 w 1726026"/>
              <a:gd name="connsiteY10" fmla="*/ 487883 h 1358700"/>
              <a:gd name="connsiteX11" fmla="*/ 408919 w 1726026"/>
              <a:gd name="connsiteY11" fmla="*/ 763042 h 1358700"/>
              <a:gd name="connsiteX12" fmla="*/ 11332 w 1726026"/>
              <a:gd name="connsiteY12" fmla="*/ 1357457 h 1358700"/>
              <a:gd name="connsiteX0" fmla="*/ 11332 w 1763337"/>
              <a:gd name="connsiteY0" fmla="*/ 1357457 h 1358700"/>
              <a:gd name="connsiteX1" fmla="*/ 193233 w 1763337"/>
              <a:gd name="connsiteY1" fmla="*/ 800701 h 1358700"/>
              <a:gd name="connsiteX2" fmla="*/ 427035 w 1763337"/>
              <a:gd name="connsiteY2" fmla="*/ 471882 h 1358700"/>
              <a:gd name="connsiteX3" fmla="*/ 659984 w 1763337"/>
              <a:gd name="connsiteY3" fmla="*/ 301128 h 1358700"/>
              <a:gd name="connsiteX4" fmla="*/ 944115 w 1763337"/>
              <a:gd name="connsiteY4" fmla="*/ 160093 h 1358700"/>
              <a:gd name="connsiteX5" fmla="*/ 1275975 w 1763337"/>
              <a:gd name="connsiteY5" fmla="*/ 110884 h 1358700"/>
              <a:gd name="connsiteX6" fmla="*/ 1113385 w 1763337"/>
              <a:gd name="connsiteY6" fmla="*/ 0 h 1358700"/>
              <a:gd name="connsiteX7" fmla="*/ 1763337 w 1763337"/>
              <a:gd name="connsiteY7" fmla="*/ 74512 h 1358700"/>
              <a:gd name="connsiteX8" fmla="*/ 1274412 w 1763337"/>
              <a:gd name="connsiteY8" fmla="*/ 550115 h 1358700"/>
              <a:gd name="connsiteX9" fmla="*/ 1382078 w 1763337"/>
              <a:gd name="connsiteY9" fmla="*/ 320103 h 1358700"/>
              <a:gd name="connsiteX10" fmla="*/ 870349 w 1763337"/>
              <a:gd name="connsiteY10" fmla="*/ 487883 h 1358700"/>
              <a:gd name="connsiteX11" fmla="*/ 408919 w 1763337"/>
              <a:gd name="connsiteY11" fmla="*/ 763042 h 1358700"/>
              <a:gd name="connsiteX12" fmla="*/ 11332 w 1763337"/>
              <a:gd name="connsiteY12" fmla="*/ 1357457 h 1358700"/>
              <a:gd name="connsiteX0" fmla="*/ 11332 w 1763337"/>
              <a:gd name="connsiteY0" fmla="*/ 1357457 h 1358700"/>
              <a:gd name="connsiteX1" fmla="*/ 193233 w 1763337"/>
              <a:gd name="connsiteY1" fmla="*/ 800701 h 1358700"/>
              <a:gd name="connsiteX2" fmla="*/ 427035 w 1763337"/>
              <a:gd name="connsiteY2" fmla="*/ 471882 h 1358700"/>
              <a:gd name="connsiteX3" fmla="*/ 659984 w 1763337"/>
              <a:gd name="connsiteY3" fmla="*/ 301128 h 1358700"/>
              <a:gd name="connsiteX4" fmla="*/ 944115 w 1763337"/>
              <a:gd name="connsiteY4" fmla="*/ 160093 h 1358700"/>
              <a:gd name="connsiteX5" fmla="*/ 1247766 w 1763337"/>
              <a:gd name="connsiteY5" fmla="*/ 90868 h 1358700"/>
              <a:gd name="connsiteX6" fmla="*/ 1113385 w 1763337"/>
              <a:gd name="connsiteY6" fmla="*/ 0 h 1358700"/>
              <a:gd name="connsiteX7" fmla="*/ 1763337 w 1763337"/>
              <a:gd name="connsiteY7" fmla="*/ 74512 h 1358700"/>
              <a:gd name="connsiteX8" fmla="*/ 1274412 w 1763337"/>
              <a:gd name="connsiteY8" fmla="*/ 550115 h 1358700"/>
              <a:gd name="connsiteX9" fmla="*/ 1382078 w 1763337"/>
              <a:gd name="connsiteY9" fmla="*/ 320103 h 1358700"/>
              <a:gd name="connsiteX10" fmla="*/ 870349 w 1763337"/>
              <a:gd name="connsiteY10" fmla="*/ 487883 h 1358700"/>
              <a:gd name="connsiteX11" fmla="*/ 408919 w 1763337"/>
              <a:gd name="connsiteY11" fmla="*/ 763042 h 1358700"/>
              <a:gd name="connsiteX12" fmla="*/ 11332 w 1763337"/>
              <a:gd name="connsiteY12" fmla="*/ 1357457 h 1358700"/>
              <a:gd name="connsiteX0" fmla="*/ 11332 w 1763337"/>
              <a:gd name="connsiteY0" fmla="*/ 1357457 h 1358700"/>
              <a:gd name="connsiteX1" fmla="*/ 193233 w 1763337"/>
              <a:gd name="connsiteY1" fmla="*/ 800701 h 1358700"/>
              <a:gd name="connsiteX2" fmla="*/ 427035 w 1763337"/>
              <a:gd name="connsiteY2" fmla="*/ 471882 h 1358700"/>
              <a:gd name="connsiteX3" fmla="*/ 659984 w 1763337"/>
              <a:gd name="connsiteY3" fmla="*/ 301128 h 1358700"/>
              <a:gd name="connsiteX4" fmla="*/ 944115 w 1763337"/>
              <a:gd name="connsiteY4" fmla="*/ 160093 h 1358700"/>
              <a:gd name="connsiteX5" fmla="*/ 1247766 w 1763337"/>
              <a:gd name="connsiteY5" fmla="*/ 90868 h 1358700"/>
              <a:gd name="connsiteX6" fmla="*/ 1113385 w 1763337"/>
              <a:gd name="connsiteY6" fmla="*/ 0 h 1358700"/>
              <a:gd name="connsiteX7" fmla="*/ 1763337 w 1763337"/>
              <a:gd name="connsiteY7" fmla="*/ 74512 h 1358700"/>
              <a:gd name="connsiteX8" fmla="*/ 1274412 w 1763337"/>
              <a:gd name="connsiteY8" fmla="*/ 550115 h 1358700"/>
              <a:gd name="connsiteX9" fmla="*/ 1382078 w 1763337"/>
              <a:gd name="connsiteY9" fmla="*/ 320103 h 1358700"/>
              <a:gd name="connsiteX10" fmla="*/ 863065 w 1763337"/>
              <a:gd name="connsiteY10" fmla="*/ 427828 h 1358700"/>
              <a:gd name="connsiteX11" fmla="*/ 408919 w 1763337"/>
              <a:gd name="connsiteY11" fmla="*/ 763042 h 1358700"/>
              <a:gd name="connsiteX12" fmla="*/ 11332 w 1763337"/>
              <a:gd name="connsiteY12" fmla="*/ 1357457 h 1358700"/>
              <a:gd name="connsiteX0" fmla="*/ 11332 w 1763337"/>
              <a:gd name="connsiteY0" fmla="*/ 1357457 h 1358700"/>
              <a:gd name="connsiteX1" fmla="*/ 193233 w 1763337"/>
              <a:gd name="connsiteY1" fmla="*/ 800701 h 1358700"/>
              <a:gd name="connsiteX2" fmla="*/ 427035 w 1763337"/>
              <a:gd name="connsiteY2" fmla="*/ 471882 h 1358700"/>
              <a:gd name="connsiteX3" fmla="*/ 944115 w 1763337"/>
              <a:gd name="connsiteY3" fmla="*/ 160093 h 1358700"/>
              <a:gd name="connsiteX4" fmla="*/ 1247766 w 1763337"/>
              <a:gd name="connsiteY4" fmla="*/ 90868 h 1358700"/>
              <a:gd name="connsiteX5" fmla="*/ 1113385 w 1763337"/>
              <a:gd name="connsiteY5" fmla="*/ 0 h 1358700"/>
              <a:gd name="connsiteX6" fmla="*/ 1763337 w 1763337"/>
              <a:gd name="connsiteY6" fmla="*/ 74512 h 1358700"/>
              <a:gd name="connsiteX7" fmla="*/ 1274412 w 1763337"/>
              <a:gd name="connsiteY7" fmla="*/ 550115 h 1358700"/>
              <a:gd name="connsiteX8" fmla="*/ 1382078 w 1763337"/>
              <a:gd name="connsiteY8" fmla="*/ 320103 h 1358700"/>
              <a:gd name="connsiteX9" fmla="*/ 863065 w 1763337"/>
              <a:gd name="connsiteY9" fmla="*/ 427828 h 1358700"/>
              <a:gd name="connsiteX10" fmla="*/ 408919 w 1763337"/>
              <a:gd name="connsiteY10" fmla="*/ 763042 h 1358700"/>
              <a:gd name="connsiteX11" fmla="*/ 11332 w 1763337"/>
              <a:gd name="connsiteY11" fmla="*/ 1357457 h 1358700"/>
              <a:gd name="connsiteX0" fmla="*/ 11332 w 1763337"/>
              <a:gd name="connsiteY0" fmla="*/ 1357457 h 1358700"/>
              <a:gd name="connsiteX1" fmla="*/ 193233 w 1763337"/>
              <a:gd name="connsiteY1" fmla="*/ 800701 h 1358700"/>
              <a:gd name="connsiteX2" fmla="*/ 507106 w 1763337"/>
              <a:gd name="connsiteY2" fmla="*/ 436389 h 1358700"/>
              <a:gd name="connsiteX3" fmla="*/ 944115 w 1763337"/>
              <a:gd name="connsiteY3" fmla="*/ 160093 h 1358700"/>
              <a:gd name="connsiteX4" fmla="*/ 1247766 w 1763337"/>
              <a:gd name="connsiteY4" fmla="*/ 90868 h 1358700"/>
              <a:gd name="connsiteX5" fmla="*/ 1113385 w 1763337"/>
              <a:gd name="connsiteY5" fmla="*/ 0 h 1358700"/>
              <a:gd name="connsiteX6" fmla="*/ 1763337 w 1763337"/>
              <a:gd name="connsiteY6" fmla="*/ 74512 h 1358700"/>
              <a:gd name="connsiteX7" fmla="*/ 1274412 w 1763337"/>
              <a:gd name="connsiteY7" fmla="*/ 550115 h 1358700"/>
              <a:gd name="connsiteX8" fmla="*/ 1382078 w 1763337"/>
              <a:gd name="connsiteY8" fmla="*/ 320103 h 1358700"/>
              <a:gd name="connsiteX9" fmla="*/ 863065 w 1763337"/>
              <a:gd name="connsiteY9" fmla="*/ 427828 h 1358700"/>
              <a:gd name="connsiteX10" fmla="*/ 408919 w 1763337"/>
              <a:gd name="connsiteY10" fmla="*/ 763042 h 1358700"/>
              <a:gd name="connsiteX11" fmla="*/ 11332 w 1763337"/>
              <a:gd name="connsiteY11" fmla="*/ 1357457 h 1358700"/>
              <a:gd name="connsiteX0" fmla="*/ 11332 w 1763337"/>
              <a:gd name="connsiteY0" fmla="*/ 1357457 h 1358700"/>
              <a:gd name="connsiteX1" fmla="*/ 193233 w 1763337"/>
              <a:gd name="connsiteY1" fmla="*/ 800701 h 1358700"/>
              <a:gd name="connsiteX2" fmla="*/ 507106 w 1763337"/>
              <a:gd name="connsiteY2" fmla="*/ 436389 h 1358700"/>
              <a:gd name="connsiteX3" fmla="*/ 944115 w 1763337"/>
              <a:gd name="connsiteY3" fmla="*/ 160093 h 1358700"/>
              <a:gd name="connsiteX4" fmla="*/ 1247766 w 1763337"/>
              <a:gd name="connsiteY4" fmla="*/ 90868 h 1358700"/>
              <a:gd name="connsiteX5" fmla="*/ 1113385 w 1763337"/>
              <a:gd name="connsiteY5" fmla="*/ 0 h 1358700"/>
              <a:gd name="connsiteX6" fmla="*/ 1763337 w 1763337"/>
              <a:gd name="connsiteY6" fmla="*/ 74512 h 1358700"/>
              <a:gd name="connsiteX7" fmla="*/ 1274412 w 1763337"/>
              <a:gd name="connsiteY7" fmla="*/ 550115 h 1358700"/>
              <a:gd name="connsiteX8" fmla="*/ 1382078 w 1763337"/>
              <a:gd name="connsiteY8" fmla="*/ 320103 h 1358700"/>
              <a:gd name="connsiteX9" fmla="*/ 863065 w 1763337"/>
              <a:gd name="connsiteY9" fmla="*/ 427828 h 1358700"/>
              <a:gd name="connsiteX10" fmla="*/ 408919 w 1763337"/>
              <a:gd name="connsiteY10" fmla="*/ 763042 h 1358700"/>
              <a:gd name="connsiteX11" fmla="*/ 11332 w 1763337"/>
              <a:gd name="connsiteY11" fmla="*/ 1357457 h 135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337" h="1358700">
                <a:moveTo>
                  <a:pt x="11332" y="1357457"/>
                </a:moveTo>
                <a:cubicBezTo>
                  <a:pt x="-45087" y="1384966"/>
                  <a:pt x="123949" y="948297"/>
                  <a:pt x="193233" y="800701"/>
                </a:cubicBezTo>
                <a:cubicBezTo>
                  <a:pt x="262517" y="653105"/>
                  <a:pt x="273687" y="635975"/>
                  <a:pt x="507106" y="436389"/>
                </a:cubicBezTo>
                <a:cubicBezTo>
                  <a:pt x="740525" y="236803"/>
                  <a:pt x="820672" y="217680"/>
                  <a:pt x="944115" y="160093"/>
                </a:cubicBezTo>
                <a:cubicBezTo>
                  <a:pt x="1067558" y="102506"/>
                  <a:pt x="1175061" y="130017"/>
                  <a:pt x="1247766" y="90868"/>
                </a:cubicBezTo>
                <a:lnTo>
                  <a:pt x="1113385" y="0"/>
                </a:lnTo>
                <a:lnTo>
                  <a:pt x="1763337" y="74512"/>
                </a:lnTo>
                <a:lnTo>
                  <a:pt x="1274412" y="550115"/>
                </a:lnTo>
                <a:lnTo>
                  <a:pt x="1382078" y="320103"/>
                </a:lnTo>
                <a:cubicBezTo>
                  <a:pt x="1284206" y="292140"/>
                  <a:pt x="1025258" y="354005"/>
                  <a:pt x="863065" y="427828"/>
                </a:cubicBezTo>
                <a:cubicBezTo>
                  <a:pt x="700872" y="501651"/>
                  <a:pt x="550875" y="608104"/>
                  <a:pt x="408919" y="763042"/>
                </a:cubicBezTo>
                <a:cubicBezTo>
                  <a:pt x="266964" y="917980"/>
                  <a:pt x="29508" y="1363050"/>
                  <a:pt x="11332" y="1357457"/>
                </a:cubicBezTo>
                <a:close/>
              </a:path>
            </a:pathLst>
          </a:cu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テキスト ボックス 17">
            <a:extLst>
              <a:ext uri="{FF2B5EF4-FFF2-40B4-BE49-F238E27FC236}">
                <a16:creationId xmlns:a16="http://schemas.microsoft.com/office/drawing/2014/main" id="{A72316C9-30F4-7E83-EFB7-FA3EA9D72C01}"/>
              </a:ext>
            </a:extLst>
          </p:cNvPr>
          <p:cNvSpPr txBox="1"/>
          <p:nvPr/>
        </p:nvSpPr>
        <p:spPr>
          <a:xfrm>
            <a:off x="4503738" y="2278063"/>
            <a:ext cx="2346325" cy="339725"/>
          </a:xfrm>
          <a:prstGeom prst="rect">
            <a:avLst/>
          </a:prstGeom>
          <a:noFill/>
          <a:ln>
            <a:noFill/>
          </a:ln>
        </p:spPr>
        <p:txBody>
          <a:bodyPr wrap="none" lIns="91429" tIns="45715" rIns="91429" bIns="45715">
            <a:spAutoFit/>
          </a:bodyPr>
          <a:lstStyle/>
          <a:p>
            <a:pPr>
              <a:defRPr/>
            </a:pPr>
            <a:r>
              <a:rPr lang="ja-JP" altLang="en-US" sz="1600" dirty="0">
                <a:latin typeface="+mj-ea"/>
                <a:ea typeface="+mj-ea"/>
              </a:rPr>
              <a:t>（平成</a:t>
            </a:r>
            <a:r>
              <a:rPr lang="en-US" altLang="ja-JP" sz="1600" dirty="0">
                <a:latin typeface="+mj-ea"/>
                <a:ea typeface="+mj-ea"/>
              </a:rPr>
              <a:t>26</a:t>
            </a:r>
            <a:r>
              <a:rPr lang="ja-JP" altLang="en-US" sz="1600" dirty="0">
                <a:latin typeface="+mj-ea"/>
                <a:ea typeface="+mj-ea"/>
              </a:rPr>
              <a:t>年</a:t>
            </a:r>
            <a:r>
              <a:rPr lang="en-US" altLang="ja-JP" sz="1600" dirty="0">
                <a:latin typeface="+mj-ea"/>
                <a:ea typeface="+mj-ea"/>
              </a:rPr>
              <a:t>8</a:t>
            </a:r>
            <a:r>
              <a:rPr lang="ja-JP" altLang="en-US" sz="1600" dirty="0">
                <a:latin typeface="+mj-ea"/>
                <a:ea typeface="+mj-ea"/>
              </a:rPr>
              <a:t>月</a:t>
            </a:r>
            <a:r>
              <a:rPr lang="en-US" altLang="ja-JP" sz="1600" dirty="0">
                <a:latin typeface="+mj-ea"/>
                <a:ea typeface="+mj-ea"/>
              </a:rPr>
              <a:t>20</a:t>
            </a:r>
            <a:r>
              <a:rPr lang="ja-JP" altLang="en-US" sz="1600" dirty="0">
                <a:latin typeface="+mj-ea"/>
                <a:ea typeface="+mj-ea"/>
              </a:rPr>
              <a:t>日時点）</a:t>
            </a:r>
          </a:p>
        </p:txBody>
      </p:sp>
      <p:sp>
        <p:nvSpPr>
          <p:cNvPr id="19" name="テキスト ボックス 18">
            <a:extLst>
              <a:ext uri="{FF2B5EF4-FFF2-40B4-BE49-F238E27FC236}">
                <a16:creationId xmlns:a16="http://schemas.microsoft.com/office/drawing/2014/main" id="{BDB7354F-F41F-8AB7-471C-82436E46D889}"/>
              </a:ext>
            </a:extLst>
          </p:cNvPr>
          <p:cNvSpPr txBox="1"/>
          <p:nvPr/>
        </p:nvSpPr>
        <p:spPr>
          <a:xfrm>
            <a:off x="6291263" y="3078163"/>
            <a:ext cx="2312987" cy="338137"/>
          </a:xfrm>
          <a:prstGeom prst="rect">
            <a:avLst/>
          </a:prstGeom>
          <a:noFill/>
          <a:ln>
            <a:noFill/>
          </a:ln>
        </p:spPr>
        <p:txBody>
          <a:bodyPr wrap="none" lIns="91429" tIns="45715" rIns="91429" bIns="45715">
            <a:spAutoFit/>
          </a:bodyPr>
          <a:lstStyle/>
          <a:p>
            <a:pPr>
              <a:defRPr/>
            </a:pPr>
            <a:r>
              <a:rPr lang="ja-JP" altLang="en-US" sz="1600" dirty="0">
                <a:latin typeface="+mj-ea"/>
                <a:ea typeface="+mj-ea"/>
              </a:rPr>
              <a:t>（令和５年８月</a:t>
            </a:r>
            <a:r>
              <a:rPr lang="en-US" altLang="ja-JP" sz="1600" dirty="0">
                <a:latin typeface="+mj-ea"/>
                <a:ea typeface="+mj-ea"/>
              </a:rPr>
              <a:t>24</a:t>
            </a:r>
            <a:r>
              <a:rPr lang="ja-JP" altLang="en-US" sz="1600" dirty="0">
                <a:latin typeface="+mj-ea"/>
                <a:ea typeface="+mj-ea"/>
              </a:rPr>
              <a:t>日時点）</a:t>
            </a:r>
          </a:p>
        </p:txBody>
      </p:sp>
      <p:sp>
        <p:nvSpPr>
          <p:cNvPr id="20" name="テキスト ボックス 19">
            <a:extLst>
              <a:ext uri="{FF2B5EF4-FFF2-40B4-BE49-F238E27FC236}">
                <a16:creationId xmlns:a16="http://schemas.microsoft.com/office/drawing/2014/main" id="{C571DDB0-D067-539E-307C-52A23436EACC}"/>
              </a:ext>
            </a:extLst>
          </p:cNvPr>
          <p:cNvSpPr txBox="1"/>
          <p:nvPr/>
        </p:nvSpPr>
        <p:spPr>
          <a:xfrm>
            <a:off x="4630738" y="3821113"/>
            <a:ext cx="2103437" cy="338137"/>
          </a:xfrm>
          <a:prstGeom prst="rect">
            <a:avLst/>
          </a:prstGeom>
          <a:noFill/>
        </p:spPr>
        <p:txBody>
          <a:bodyPr wrap="none" lIns="91429" tIns="45715" rIns="91429" bIns="45715">
            <a:spAutoFit/>
          </a:bodyPr>
          <a:lstStyle/>
          <a:p>
            <a:pPr>
              <a:defRPr/>
            </a:pPr>
            <a:r>
              <a:rPr lang="ja-JP" altLang="en-US" sz="1600" b="1" dirty="0">
                <a:latin typeface="+mj-ea"/>
                <a:ea typeface="+mj-ea"/>
              </a:rPr>
              <a:t>区域数：約</a:t>
            </a:r>
            <a:r>
              <a:rPr lang="en-US" altLang="ja-JP" sz="1600" b="1" dirty="0">
                <a:latin typeface="+mj-ea"/>
                <a:ea typeface="+mj-ea"/>
              </a:rPr>
              <a:t>12,000</a:t>
            </a:r>
            <a:r>
              <a:rPr lang="ja-JP" altLang="en-US" sz="1600" b="1" dirty="0">
                <a:latin typeface="+mj-ea"/>
                <a:ea typeface="+mj-ea"/>
              </a:rPr>
              <a:t>箇所</a:t>
            </a:r>
            <a:endParaRPr lang="en-US" altLang="ja-JP" sz="1600" b="1" dirty="0">
              <a:latin typeface="+mj-ea"/>
              <a:ea typeface="+mj-ea"/>
            </a:endParaRPr>
          </a:p>
        </p:txBody>
      </p:sp>
      <p:sp>
        <p:nvSpPr>
          <p:cNvPr id="21" name="テキスト ボックス 20">
            <a:extLst>
              <a:ext uri="{FF2B5EF4-FFF2-40B4-BE49-F238E27FC236}">
                <a16:creationId xmlns:a16="http://schemas.microsoft.com/office/drawing/2014/main" id="{E2853503-7953-9676-644A-094E4A723CB8}"/>
              </a:ext>
            </a:extLst>
          </p:cNvPr>
          <p:cNvSpPr txBox="1"/>
          <p:nvPr/>
        </p:nvSpPr>
        <p:spPr>
          <a:xfrm>
            <a:off x="6423025" y="4714875"/>
            <a:ext cx="2093913" cy="338138"/>
          </a:xfrm>
          <a:prstGeom prst="rect">
            <a:avLst/>
          </a:prstGeom>
          <a:noFill/>
        </p:spPr>
        <p:txBody>
          <a:bodyPr wrap="none" lIns="91429" tIns="45715" rIns="91429" bIns="45715">
            <a:spAutoFit/>
          </a:bodyPr>
          <a:lstStyle/>
          <a:p>
            <a:pPr>
              <a:defRPr/>
            </a:pPr>
            <a:r>
              <a:rPr lang="ja-JP" altLang="en-US" sz="1600" b="1" dirty="0">
                <a:latin typeface="+mj-ea"/>
                <a:ea typeface="+mj-ea"/>
              </a:rPr>
              <a:t>区域数：約</a:t>
            </a:r>
            <a:r>
              <a:rPr lang="en-US" altLang="ja-JP" sz="1600" b="1" dirty="0">
                <a:latin typeface="+mj-ea"/>
                <a:ea typeface="+mj-ea"/>
              </a:rPr>
              <a:t>48,000</a:t>
            </a:r>
            <a:r>
              <a:rPr lang="ja-JP" altLang="en-US" sz="1600" b="1" dirty="0">
                <a:latin typeface="+mj-ea"/>
                <a:ea typeface="+mj-ea"/>
              </a:rPr>
              <a:t>箇所</a:t>
            </a:r>
            <a:endParaRPr lang="en-US" altLang="ja-JP" sz="1600" b="1" dirty="0">
              <a:latin typeface="+mj-ea"/>
              <a:ea typeface="+mj-ea"/>
            </a:endParaRPr>
          </a:p>
        </p:txBody>
      </p:sp>
      <p:sp>
        <p:nvSpPr>
          <p:cNvPr id="2" name="テキスト ボックス 1">
            <a:extLst>
              <a:ext uri="{FF2B5EF4-FFF2-40B4-BE49-F238E27FC236}">
                <a16:creationId xmlns:a16="http://schemas.microsoft.com/office/drawing/2014/main" id="{8D1F2D2B-DF91-289B-BB85-916A135652A8}"/>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7</a:t>
            </a:fld>
            <a:endParaRPr kumimoji="1" lang="ja-JP" altLang="en-US" sz="1100" dirty="0">
              <a:ea typeface="Meiryo UI" panose="020B0604030504040204" pitchFamily="50" charset="-128"/>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プレースホルダー 2">
            <a:extLst>
              <a:ext uri="{FF2B5EF4-FFF2-40B4-BE49-F238E27FC236}">
                <a16:creationId xmlns:a16="http://schemas.microsoft.com/office/drawing/2014/main" id="{49E85F49-7F5B-C7F7-B93D-FE408A217A20}"/>
              </a:ext>
            </a:extLst>
          </p:cNvPr>
          <p:cNvSpPr>
            <a:spLocks noGrp="1"/>
          </p:cNvSpPr>
          <p:nvPr>
            <p:ph type="body" sz="quarter" idx="14"/>
          </p:nvPr>
        </p:nvSpPr>
        <p:spPr bwMode="auto">
          <a:xfrm>
            <a:off x="484188" y="234950"/>
            <a:ext cx="6391275" cy="57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ja-JP" altLang="en-US" sz="2400" b="1" dirty="0"/>
              <a:t>特別警戒区域等指定基準の見直し</a:t>
            </a:r>
            <a:endParaRPr lang="en-US" altLang="ja-JP" sz="2400" b="1" dirty="0"/>
          </a:p>
        </p:txBody>
      </p:sp>
      <p:pic>
        <p:nvPicPr>
          <p:cNvPr id="3" name="Picture 2">
            <a:extLst>
              <a:ext uri="{FF2B5EF4-FFF2-40B4-BE49-F238E27FC236}">
                <a16:creationId xmlns:a16="http://schemas.microsoft.com/office/drawing/2014/main" id="{F9F66F83-18D1-F3B5-F172-71F2BB00FD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40" t="17064" r="24400" b="10638"/>
          <a:stretch/>
        </p:blipFill>
        <p:spPr bwMode="auto">
          <a:xfrm>
            <a:off x="166811" y="1052737"/>
            <a:ext cx="8810377"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a:extLst>
              <a:ext uri="{FF2B5EF4-FFF2-40B4-BE49-F238E27FC236}">
                <a16:creationId xmlns:a16="http://schemas.microsoft.com/office/drawing/2014/main" id="{E6E07E24-EB97-7284-4C6C-9C113F1FBB79}"/>
              </a:ext>
            </a:extLst>
          </p:cNvPr>
          <p:cNvSpPr txBox="1"/>
          <p:nvPr/>
        </p:nvSpPr>
        <p:spPr>
          <a:xfrm>
            <a:off x="8783960" y="6596390"/>
            <a:ext cx="360040" cy="261610"/>
          </a:xfrm>
          <a:prstGeom prst="rect">
            <a:avLst/>
          </a:prstGeom>
          <a:noFill/>
        </p:spPr>
        <p:txBody>
          <a:bodyPr wrap="square" rtlCol="0">
            <a:spAutoFit/>
          </a:bodyPr>
          <a:lstStyle/>
          <a:p>
            <a:pPr algn="r"/>
            <a:fld id="{A2152AA3-DDC6-4634-9B87-1D58BF1719F6}" type="slidenum">
              <a:rPr kumimoji="1" lang="ja-JP" altLang="en-US" sz="1100" smtClean="0">
                <a:ea typeface="Meiryo UI" panose="020B0604030504040204" pitchFamily="50" charset="-128"/>
                <a:cs typeface="Arial" panose="020B0604020202020204" pitchFamily="34" charset="0"/>
              </a:rPr>
              <a:pPr algn="r"/>
              <a:t>8</a:t>
            </a:fld>
            <a:endParaRPr kumimoji="1" lang="ja-JP" altLang="en-US" sz="1100" dirty="0">
              <a:ea typeface="Meiryo UI" panose="020B0604030504040204" pitchFamily="50" charset="-128"/>
              <a:cs typeface="Arial" panose="020B0604020202020204" pitchFamily="34" charset="0"/>
            </a:endParaRPr>
          </a:p>
        </p:txBody>
      </p:sp>
      <p:sp>
        <p:nvSpPr>
          <p:cNvPr id="4" name="正方形/長方形 3">
            <a:extLst>
              <a:ext uri="{FF2B5EF4-FFF2-40B4-BE49-F238E27FC236}">
                <a16:creationId xmlns:a16="http://schemas.microsoft.com/office/drawing/2014/main" id="{894C81C5-BAA5-DEA2-0D69-E897E5481D70}"/>
              </a:ext>
            </a:extLst>
          </p:cNvPr>
          <p:cNvSpPr/>
          <p:nvPr/>
        </p:nvSpPr>
        <p:spPr>
          <a:xfrm>
            <a:off x="8388424" y="6191245"/>
            <a:ext cx="504056" cy="261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332726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dirty="0" smtClean="0">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dirty="0" smtClean="0">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dirty="0" smtClean="0">
            <a:latin typeface="Meiryo UI" panose="020B0604030504040204" pitchFamily="50" charset="-128"/>
            <a:ea typeface="Meiryo UI" panose="020B0604030504040204" pitchFamily="50" charset="-128"/>
            <a:cs typeface="Meiryo UI" panose="020B0604030504040204" pitchFamily="50" charset="-128"/>
          </a:defRPr>
        </a:defPPr>
      </a:lstStyle>
    </a:txDef>
  </a:objectDefaults>
  <a:extraClrScheme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23355</TotalTime>
  <Words>5479</Words>
  <Application>Microsoft Office PowerPoint</Application>
  <PresentationFormat>画面に合わせる (4:3)</PresentationFormat>
  <Paragraphs>439</Paragraphs>
  <Slides>26</Slides>
  <Notes>25</Notes>
  <HiddenSlides>0</HiddenSlides>
  <MMClips>0</MMClips>
  <ScaleCrop>false</ScaleCrop>
  <HeadingPairs>
    <vt:vector size="8" baseType="variant">
      <vt:variant>
        <vt:lpstr>使用されているフォント</vt:lpstr>
      </vt:variant>
      <vt:variant>
        <vt:i4>15</vt:i4>
      </vt:variant>
      <vt:variant>
        <vt:lpstr>テーマ</vt:lpstr>
      </vt:variant>
      <vt:variant>
        <vt:i4>5</vt:i4>
      </vt:variant>
      <vt:variant>
        <vt:lpstr>埋め込まれた OLE サーバー</vt:lpstr>
      </vt:variant>
      <vt:variant>
        <vt:i4>2</vt:i4>
      </vt:variant>
      <vt:variant>
        <vt:lpstr>スライド タイトル</vt:lpstr>
      </vt:variant>
      <vt:variant>
        <vt:i4>26</vt:i4>
      </vt:variant>
    </vt:vector>
  </HeadingPairs>
  <TitlesOfParts>
    <vt:vector size="48" baseType="lpstr">
      <vt:lpstr>BIZ UDPゴシック</vt:lpstr>
      <vt:lpstr>HGP創英角ｺﾞｼｯｸUB</vt:lpstr>
      <vt:lpstr>HGP明朝E</vt:lpstr>
      <vt:lpstr>HGSｺﾞｼｯｸM</vt:lpstr>
      <vt:lpstr>HG丸ｺﾞｼｯｸM-PRO</vt:lpstr>
      <vt:lpstr>HG創英角ﾎﾟｯﾌﾟ体</vt:lpstr>
      <vt:lpstr>Meiryo UI</vt:lpstr>
      <vt:lpstr>ＭＳ Ｐゴシック</vt:lpstr>
      <vt:lpstr>ＭＳ ゴシック</vt:lpstr>
      <vt:lpstr>游ゴシック</vt:lpstr>
      <vt:lpstr>Arial</vt:lpstr>
      <vt:lpstr>Calibri</vt:lpstr>
      <vt:lpstr>Century</vt:lpstr>
      <vt:lpstr>Symbol</vt:lpstr>
      <vt:lpstr>Times New Roman</vt:lpstr>
      <vt:lpstr>Office ​​テーマ</vt:lpstr>
      <vt:lpstr>1_Office ​​テーマ</vt:lpstr>
      <vt:lpstr>4_Office ​​テーマ</vt:lpstr>
      <vt:lpstr>2_Office ​​テーマ</vt:lpstr>
      <vt:lpstr>3_Office ​​テーマ</vt:lpstr>
      <vt:lpstr>Microsoft Excel Chart</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広島県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大本</dc:creator>
  <cp:lastModifiedBy>藤原 優</cp:lastModifiedBy>
  <cp:revision>849</cp:revision>
  <cp:lastPrinted>2024-08-21T06:19:00Z</cp:lastPrinted>
  <dcterms:created xsi:type="dcterms:W3CDTF">2006-02-01T02:04:11Z</dcterms:created>
  <dcterms:modified xsi:type="dcterms:W3CDTF">2024-11-14T02:23:32Z</dcterms:modified>
</cp:coreProperties>
</file>