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28"/>
  </p:notesMasterIdLst>
  <p:handoutMasterIdLst>
    <p:handoutMasterId r:id="rId29"/>
  </p:handoutMasterIdLst>
  <p:sldIdLst>
    <p:sldId id="258" r:id="rId2"/>
    <p:sldId id="259" r:id="rId3"/>
    <p:sldId id="340" r:id="rId4"/>
    <p:sldId id="339" r:id="rId5"/>
    <p:sldId id="356" r:id="rId6"/>
    <p:sldId id="357" r:id="rId7"/>
    <p:sldId id="361" r:id="rId8"/>
    <p:sldId id="358" r:id="rId9"/>
    <p:sldId id="348" r:id="rId10"/>
    <p:sldId id="341" r:id="rId11"/>
    <p:sldId id="342" r:id="rId12"/>
    <p:sldId id="343" r:id="rId13"/>
    <p:sldId id="427" r:id="rId14"/>
    <p:sldId id="429" r:id="rId15"/>
    <p:sldId id="426" r:id="rId16"/>
    <p:sldId id="373" r:id="rId17"/>
    <p:sldId id="350" r:id="rId18"/>
    <p:sldId id="349" r:id="rId19"/>
    <p:sldId id="363" r:id="rId20"/>
    <p:sldId id="364" r:id="rId21"/>
    <p:sldId id="372" r:id="rId22"/>
    <p:sldId id="365" r:id="rId23"/>
    <p:sldId id="369" r:id="rId24"/>
    <p:sldId id="370" r:id="rId25"/>
    <p:sldId id="430" r:id="rId26"/>
    <p:sldId id="371" r:id="rId2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01E2D"/>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6044" autoAdjust="0"/>
  </p:normalViewPr>
  <p:slideViewPr>
    <p:cSldViewPr snapToGrid="0" snapToObjects="1">
      <p:cViewPr varScale="1">
        <p:scale>
          <a:sx n="137" d="100"/>
          <a:sy n="137" d="100"/>
        </p:scale>
        <p:origin x="2320" y="84"/>
      </p:cViewPr>
      <p:guideLst/>
    </p:cSldViewPr>
  </p:slideViewPr>
  <p:notesTextViewPr>
    <p:cViewPr>
      <p:scale>
        <a:sx n="1" d="1"/>
        <a:sy n="1" d="1"/>
      </p:scale>
      <p:origin x="0" y="0"/>
    </p:cViewPr>
  </p:notesTextViewPr>
  <p:notesViewPr>
    <p:cSldViewPr snapToGrid="0" snapToObjects="1">
      <p:cViewPr varScale="1">
        <p:scale>
          <a:sx n="69" d="100"/>
          <a:sy n="69" d="100"/>
        </p:scale>
        <p:origin x="326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8B96A0-DDFA-45C7-894E-B3906F9E127E}" type="datetimeFigureOut">
              <a:rPr kumimoji="1" lang="ja-JP" altLang="en-US" smtClean="0"/>
              <a:t>2024/8/20</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3AFEC-8361-4122-B63F-A36D557791B4}" type="slidenum">
              <a:rPr kumimoji="1" lang="ja-JP" altLang="en-US" smtClean="0"/>
              <a:t>‹#›</a:t>
            </a:fld>
            <a:endParaRPr kumimoji="1" lang="ja-JP" altLang="en-US"/>
          </a:p>
        </p:txBody>
      </p:sp>
    </p:spTree>
    <p:extLst>
      <p:ext uri="{BB962C8B-B14F-4D97-AF65-F5344CB8AC3E}">
        <p14:creationId xmlns:p14="http://schemas.microsoft.com/office/powerpoint/2010/main" val="3993984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F613A-7BBA-40F8-8D09-A9B25E7F6B6B}" type="datetimeFigureOut">
              <a:rPr kumimoji="1" lang="ja-JP" altLang="en-US" smtClean="0"/>
              <a:t>2024/8/20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A8607-1554-4F0D-A842-3409A3086C8B}" type="slidenum">
              <a:rPr kumimoji="1" lang="ja-JP" altLang="en-US" smtClean="0"/>
              <a:t>‹#›</a:t>
            </a:fld>
            <a:endParaRPr kumimoji="1" lang="ja-JP" altLang="en-US"/>
          </a:p>
        </p:txBody>
      </p:sp>
    </p:spTree>
    <p:extLst>
      <p:ext uri="{BB962C8B-B14F-4D97-AF65-F5344CB8AC3E}">
        <p14:creationId xmlns:p14="http://schemas.microsoft.com/office/powerpoint/2010/main" val="100898445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9BA8607-1554-4F0D-A842-3409A3086C8B}" type="slidenum">
              <a:rPr kumimoji="1" lang="ja-JP" altLang="en-US" smtClean="0"/>
              <a:t>1</a:t>
            </a:fld>
            <a:endParaRPr kumimoji="1" lang="ja-JP" altLang="en-US"/>
          </a:p>
        </p:txBody>
      </p:sp>
    </p:spTree>
    <p:extLst>
      <p:ext uri="{BB962C8B-B14F-4D97-AF65-F5344CB8AC3E}">
        <p14:creationId xmlns:p14="http://schemas.microsoft.com/office/powerpoint/2010/main" val="3568997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9BA8607-1554-4F0D-A842-3409A3086C8B}" type="slidenum">
              <a:rPr kumimoji="1" lang="ja-JP" altLang="en-US" smtClean="0"/>
              <a:t>2</a:t>
            </a:fld>
            <a:endParaRPr kumimoji="1" lang="ja-JP" altLang="en-US"/>
          </a:p>
        </p:txBody>
      </p:sp>
    </p:spTree>
    <p:extLst>
      <p:ext uri="{BB962C8B-B14F-4D97-AF65-F5344CB8AC3E}">
        <p14:creationId xmlns:p14="http://schemas.microsoft.com/office/powerpoint/2010/main" val="257794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9BA8607-1554-4F0D-A842-3409A3086C8B}" type="slidenum">
              <a:rPr kumimoji="1" lang="ja-JP" altLang="en-US" smtClean="0"/>
              <a:t>6</a:t>
            </a:fld>
            <a:endParaRPr kumimoji="1" lang="ja-JP" altLang="en-US"/>
          </a:p>
        </p:txBody>
      </p:sp>
    </p:spTree>
    <p:extLst>
      <p:ext uri="{BB962C8B-B14F-4D97-AF65-F5344CB8AC3E}">
        <p14:creationId xmlns:p14="http://schemas.microsoft.com/office/powerpoint/2010/main" val="1382879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9BA8607-1554-4F0D-A842-3409A3086C8B}" type="slidenum">
              <a:rPr kumimoji="1" lang="ja-JP" altLang="en-US" smtClean="0"/>
              <a:t>22</a:t>
            </a:fld>
            <a:endParaRPr kumimoji="1" lang="ja-JP" altLang="en-US"/>
          </a:p>
        </p:txBody>
      </p:sp>
    </p:spTree>
    <p:extLst>
      <p:ext uri="{BB962C8B-B14F-4D97-AF65-F5344CB8AC3E}">
        <p14:creationId xmlns:p14="http://schemas.microsoft.com/office/powerpoint/2010/main" val="2410435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6C27936-06C1-0B43-86EB-E8B3B111F890}"/>
              </a:ext>
            </a:extLst>
          </p:cNvPr>
          <p:cNvPicPr>
            <a:picLocks noChangeAspect="1"/>
          </p:cNvPicPr>
          <p:nvPr userDrawn="1"/>
        </p:nvPicPr>
        <p:blipFill>
          <a:blip r:embed="rId2"/>
          <a:stretch>
            <a:fillRect/>
          </a:stretch>
        </p:blipFill>
        <p:spPr>
          <a:xfrm>
            <a:off x="6092760" y="4244546"/>
            <a:ext cx="3051241" cy="2613454"/>
          </a:xfrm>
          <a:prstGeom prst="rect">
            <a:avLst/>
          </a:prstGeom>
        </p:spPr>
      </p:pic>
      <p:pic>
        <p:nvPicPr>
          <p:cNvPr id="3" name="図 2">
            <a:extLst>
              <a:ext uri="{FF2B5EF4-FFF2-40B4-BE49-F238E27FC236}">
                <a16:creationId xmlns:a16="http://schemas.microsoft.com/office/drawing/2014/main" id="{698C3193-06B4-C446-A77E-1FB30A6D0EDE}"/>
              </a:ext>
            </a:extLst>
          </p:cNvPr>
          <p:cNvPicPr>
            <a:picLocks noChangeAspect="1"/>
          </p:cNvPicPr>
          <p:nvPr userDrawn="1"/>
        </p:nvPicPr>
        <p:blipFill>
          <a:blip r:embed="rId3"/>
          <a:stretch>
            <a:fillRect/>
          </a:stretch>
        </p:blipFill>
        <p:spPr>
          <a:xfrm>
            <a:off x="3526489" y="5672372"/>
            <a:ext cx="2091023" cy="675227"/>
          </a:xfrm>
          <a:prstGeom prst="rect">
            <a:avLst/>
          </a:prstGeom>
        </p:spPr>
      </p:pic>
      <p:sp>
        <p:nvSpPr>
          <p:cNvPr id="4" name="コンテンツ プレースホルダー 8"/>
          <p:cNvSpPr>
            <a:spLocks noGrp="1"/>
          </p:cNvSpPr>
          <p:nvPr>
            <p:ph sz="quarter" idx="10" hasCustomPrompt="1"/>
          </p:nvPr>
        </p:nvSpPr>
        <p:spPr>
          <a:xfrm>
            <a:off x="366520" y="425566"/>
            <a:ext cx="1368067" cy="279307"/>
          </a:xfrm>
          <a:noFill/>
        </p:spPr>
        <p:txBody>
          <a:bodyPr wrap="none" rtlCol="0">
            <a:spAutoFit/>
          </a:bodyPr>
          <a:lstStyle>
            <a:lvl1pPr marL="0" indent="0">
              <a:buNone/>
              <a:defRPr lang="ja-JP" altLang="en-US" sz="1350" kern="400" spc="188" dirty="0" smtClean="0">
                <a:solidFill>
                  <a:srgbClr val="000000"/>
                </a:solidFill>
                <a:latin typeface="Hiragino Sans W4" panose="020B0400000000000000" pitchFamily="34" charset="-128"/>
                <a:ea typeface="Hiragino Sans W4" panose="020B0400000000000000" pitchFamily="34" charset="-128"/>
              </a:defRPr>
            </a:lvl1pPr>
          </a:lstStyle>
          <a:p>
            <a:pPr marL="0" lvl="0"/>
            <a:r>
              <a:rPr kumimoji="1" lang="ja-JP" altLang="en-US" dirty="0"/>
              <a:t>宛名スペース</a:t>
            </a:r>
          </a:p>
        </p:txBody>
      </p:sp>
      <p:sp>
        <p:nvSpPr>
          <p:cNvPr id="5" name="コンテンツ プレースホルダー 8"/>
          <p:cNvSpPr>
            <a:spLocks noGrp="1"/>
          </p:cNvSpPr>
          <p:nvPr>
            <p:ph sz="quarter" idx="11" hasCustomPrompt="1"/>
          </p:nvPr>
        </p:nvSpPr>
        <p:spPr>
          <a:xfrm>
            <a:off x="366520" y="6281343"/>
            <a:ext cx="732893" cy="185820"/>
          </a:xfrm>
          <a:noFill/>
        </p:spPr>
        <p:txBody>
          <a:bodyPr wrap="none" rtlCol="0">
            <a:spAutoFit/>
          </a:bodyPr>
          <a:lstStyle>
            <a:lvl1pPr marL="0" indent="0">
              <a:buNone/>
              <a:defRPr lang="ja-JP" altLang="en-US" sz="675" kern="400" spc="75" dirty="0" smtClean="0">
                <a:solidFill>
                  <a:srgbClr val="000000"/>
                </a:solidFill>
                <a:latin typeface="Hiragino Sans W3" panose="020B0300000000000000" pitchFamily="34" charset="-128"/>
                <a:ea typeface="Hiragino Sans W3" panose="020B0300000000000000" pitchFamily="34" charset="-128"/>
              </a:defRPr>
            </a:lvl1pPr>
          </a:lstStyle>
          <a:p>
            <a:pPr marL="0" lvl="0"/>
            <a:r>
              <a:rPr kumimoji="1" lang="en-US" altLang="ja-JP" dirty="0"/>
              <a:t>2022/00/00</a:t>
            </a:r>
            <a:endParaRPr kumimoji="1" lang="ja-JP" altLang="en-US" dirty="0"/>
          </a:p>
        </p:txBody>
      </p:sp>
      <p:sp>
        <p:nvSpPr>
          <p:cNvPr id="6" name="コンテンツ プレースホルダー 8"/>
          <p:cNvSpPr>
            <a:spLocks noGrp="1"/>
          </p:cNvSpPr>
          <p:nvPr>
            <p:ph sz="quarter" idx="12" hasCustomPrompt="1"/>
          </p:nvPr>
        </p:nvSpPr>
        <p:spPr>
          <a:xfrm>
            <a:off x="3113652" y="2782534"/>
            <a:ext cx="2916697" cy="435119"/>
          </a:xfrm>
          <a:noFill/>
        </p:spPr>
        <p:txBody>
          <a:bodyPr wrap="none" rtlCol="0">
            <a:spAutoFit/>
          </a:bodyPr>
          <a:lstStyle>
            <a:lvl1pPr marL="0" indent="0">
              <a:buNone/>
              <a:defRPr lang="ja-JP" altLang="en-US" sz="2475" kern="400" spc="188" dirty="0" smtClean="0">
                <a:solidFill>
                  <a:srgbClr val="000000"/>
                </a:solidFill>
                <a:latin typeface="Hiragino Sans W4" panose="020B0400000000000000" pitchFamily="34" charset="-128"/>
                <a:ea typeface="Hiragino Sans W4" panose="020B0400000000000000" pitchFamily="34" charset="-128"/>
              </a:defRPr>
            </a:lvl1pPr>
          </a:lstStyle>
          <a:p>
            <a:pPr marL="0" lvl="0" algn="ctr"/>
            <a:r>
              <a:rPr kumimoji="1" lang="ja-JP" altLang="en-US" dirty="0"/>
              <a:t>タイトルスペース</a:t>
            </a:r>
          </a:p>
        </p:txBody>
      </p:sp>
      <p:sp>
        <p:nvSpPr>
          <p:cNvPr id="7" name="コンテンツ プレースホルダー 8"/>
          <p:cNvSpPr>
            <a:spLocks noGrp="1"/>
          </p:cNvSpPr>
          <p:nvPr>
            <p:ph sz="quarter" idx="13" hasCustomPrompt="1"/>
          </p:nvPr>
        </p:nvSpPr>
        <p:spPr>
          <a:xfrm>
            <a:off x="3204959" y="3270447"/>
            <a:ext cx="2734083" cy="341632"/>
          </a:xfrm>
          <a:noFill/>
        </p:spPr>
        <p:txBody>
          <a:bodyPr wrap="none" rtlCol="0">
            <a:spAutoFit/>
          </a:bodyPr>
          <a:lstStyle>
            <a:lvl1pPr marL="0" indent="0">
              <a:buNone/>
              <a:defRPr lang="ja-JP" altLang="en-US" sz="1800" kern="400" spc="188" dirty="0" smtClean="0">
                <a:solidFill>
                  <a:srgbClr val="000000"/>
                </a:solidFill>
                <a:latin typeface="Hiragino Sans W3" panose="020B0300000000000000" pitchFamily="34" charset="-128"/>
                <a:ea typeface="Hiragino Sans W3" panose="020B0300000000000000" pitchFamily="34" charset="-128"/>
              </a:defRPr>
            </a:lvl1pPr>
          </a:lstStyle>
          <a:p>
            <a:pPr marL="0" lvl="0" algn="ctr"/>
            <a:r>
              <a:rPr kumimoji="1" lang="ja-JP" altLang="en-US" dirty="0"/>
              <a:t>サブタイトルスペース</a:t>
            </a:r>
          </a:p>
        </p:txBody>
      </p:sp>
    </p:spTree>
    <p:extLst>
      <p:ext uri="{BB962C8B-B14F-4D97-AF65-F5344CB8AC3E}">
        <p14:creationId xmlns:p14="http://schemas.microsoft.com/office/powerpoint/2010/main" val="47313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1EEB4812-C072-5B46-9909-DCEE371BE382}"/>
              </a:ext>
            </a:extLst>
          </p:cNvPr>
          <p:cNvCxnSpPr>
            <a:cxnSpLocks/>
          </p:cNvCxnSpPr>
          <p:nvPr userDrawn="1"/>
        </p:nvCxnSpPr>
        <p:spPr>
          <a:xfrm>
            <a:off x="0" y="559526"/>
            <a:ext cx="9144000" cy="0"/>
          </a:xfrm>
          <a:prstGeom prst="line">
            <a:avLst/>
          </a:prstGeom>
          <a:ln w="38100">
            <a:solidFill>
              <a:srgbClr val="B01E2D"/>
            </a:solidFill>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993CC9AB-D343-9148-8A9D-BF0D7466FF12}"/>
              </a:ext>
            </a:extLst>
          </p:cNvPr>
          <p:cNvCxnSpPr>
            <a:cxnSpLocks/>
          </p:cNvCxnSpPr>
          <p:nvPr userDrawn="1"/>
        </p:nvCxnSpPr>
        <p:spPr>
          <a:xfrm>
            <a:off x="0" y="6479183"/>
            <a:ext cx="9144000" cy="0"/>
          </a:xfrm>
          <a:prstGeom prst="line">
            <a:avLst/>
          </a:prstGeom>
          <a:ln w="38100">
            <a:solidFill>
              <a:srgbClr val="B01E2D"/>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41CF355F-4398-8545-9609-9759284AB6EB}"/>
              </a:ext>
            </a:extLst>
          </p:cNvPr>
          <p:cNvPicPr>
            <a:picLocks noChangeAspect="1"/>
          </p:cNvPicPr>
          <p:nvPr userDrawn="1"/>
        </p:nvPicPr>
        <p:blipFill>
          <a:blip r:embed="rId2"/>
          <a:stretch>
            <a:fillRect/>
          </a:stretch>
        </p:blipFill>
        <p:spPr>
          <a:xfrm>
            <a:off x="8089900" y="323142"/>
            <a:ext cx="974726" cy="186344"/>
          </a:xfrm>
          <a:prstGeom prst="rect">
            <a:avLst/>
          </a:prstGeom>
        </p:spPr>
      </p:pic>
      <p:sp>
        <p:nvSpPr>
          <p:cNvPr id="5" name="コンテンツ プレースホルダー 8"/>
          <p:cNvSpPr>
            <a:spLocks noGrp="1"/>
          </p:cNvSpPr>
          <p:nvPr>
            <p:ph sz="quarter" idx="10" hasCustomPrompt="1"/>
          </p:nvPr>
        </p:nvSpPr>
        <p:spPr>
          <a:xfrm>
            <a:off x="145192" y="289633"/>
            <a:ext cx="1415772" cy="258532"/>
          </a:xfrm>
          <a:noFill/>
        </p:spPr>
        <p:txBody>
          <a:bodyPr wrap="none" rtlCol="0">
            <a:spAutoFit/>
          </a:bodyPr>
          <a:lstStyle>
            <a:lvl1pPr marL="0" indent="0">
              <a:buNone/>
              <a:defRPr lang="ja-JP" altLang="en-US" sz="1200" dirty="0" smtClean="0">
                <a:solidFill>
                  <a:srgbClr val="B01E2D"/>
                </a:solidFill>
                <a:latin typeface="Hiragino Sans W4" panose="020B0400000000000000" pitchFamily="34" charset="-128"/>
                <a:ea typeface="Hiragino Sans W4" panose="020B0400000000000000" pitchFamily="34" charset="-128"/>
              </a:defRPr>
            </a:lvl1pPr>
          </a:lstStyle>
          <a:p>
            <a:pPr marL="0" lvl="0"/>
            <a:r>
              <a:rPr kumimoji="1" lang="ja-JP" altLang="en-US" dirty="0"/>
              <a:t>タイトルスペース</a:t>
            </a:r>
          </a:p>
        </p:txBody>
      </p:sp>
    </p:spTree>
    <p:extLst>
      <p:ext uri="{BB962C8B-B14F-4D97-AF65-F5344CB8AC3E}">
        <p14:creationId xmlns:p14="http://schemas.microsoft.com/office/powerpoint/2010/main" val="11111281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DE471-C3EA-5944-AED9-6436A4490D93}" type="datetimeFigureOut">
              <a:rPr kumimoji="1" lang="ja-JP" altLang="en-US" smtClean="0"/>
              <a:t>2024/8/20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1243D-3948-A84B-B078-AF7CF2C28851}" type="slidenum">
              <a:rPr kumimoji="1" lang="ja-JP" altLang="en-US" smtClean="0"/>
              <a:t>‹#›</a:t>
            </a:fld>
            <a:endParaRPr kumimoji="1" lang="ja-JP" altLang="en-US"/>
          </a:p>
        </p:txBody>
      </p:sp>
    </p:spTree>
    <p:extLst>
      <p:ext uri="{BB962C8B-B14F-4D97-AF65-F5344CB8AC3E}">
        <p14:creationId xmlns:p14="http://schemas.microsoft.com/office/powerpoint/2010/main" val="2243012491"/>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gif"/></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366520" y="390834"/>
            <a:ext cx="4260846" cy="599716"/>
          </a:xfrm>
        </p:spPr>
        <p:txBody>
          <a:bodyPr/>
          <a:lstStyle/>
          <a:p>
            <a:r>
              <a:rPr lang="ja-JP" altLang="en-US" b="0" i="0" dirty="0">
                <a:solidFill>
                  <a:srgbClr val="242424"/>
                </a:solidFill>
                <a:effectLst/>
                <a:latin typeface="メイリオ" panose="020B0604030504040204" pitchFamily="50" charset="-128"/>
                <a:ea typeface="メイリオ" panose="020B0604030504040204" pitchFamily="50" charset="-128"/>
              </a:rPr>
              <a:t>令和</a:t>
            </a:r>
            <a:r>
              <a:rPr lang="en-US" altLang="ja-JP" b="0" i="0" dirty="0">
                <a:solidFill>
                  <a:srgbClr val="242424"/>
                </a:solidFill>
                <a:effectLst/>
                <a:latin typeface="メイリオ" panose="020B0604030504040204" pitchFamily="50" charset="-128"/>
                <a:ea typeface="メイリオ" panose="020B0604030504040204" pitchFamily="50" charset="-128"/>
              </a:rPr>
              <a:t>6</a:t>
            </a:r>
            <a:r>
              <a:rPr lang="ja-JP" altLang="en-US" b="0" i="0" dirty="0">
                <a:solidFill>
                  <a:srgbClr val="242424"/>
                </a:solidFill>
                <a:effectLst/>
                <a:latin typeface="メイリオ" panose="020B0604030504040204" pitchFamily="50" charset="-128"/>
                <a:ea typeface="メイリオ" panose="020B0604030504040204" pitchFamily="50" charset="-128"/>
              </a:rPr>
              <a:t>年度中国地方防災研究会　第１回講演会</a:t>
            </a:r>
            <a:endParaRPr lang="en-US" altLang="ja-JP" b="0" i="0" dirty="0">
              <a:solidFill>
                <a:srgbClr val="242424"/>
              </a:solidFill>
              <a:effectLst/>
              <a:latin typeface="メイリオ" panose="020B0604030504040204" pitchFamily="50" charset="-128"/>
              <a:ea typeface="メイリオ" panose="020B0604030504040204" pitchFamily="50" charset="-128"/>
            </a:endParaRPr>
          </a:p>
          <a:p>
            <a:r>
              <a:rPr kumimoji="1" lang="ja-JP" altLang="en-US" dirty="0">
                <a:solidFill>
                  <a:srgbClr val="242424"/>
                </a:solidFill>
                <a:latin typeface="メイリオ" panose="020B0604030504040204" pitchFamily="50" charset="-128"/>
                <a:ea typeface="メイリオ" panose="020B0604030504040204" pitchFamily="50" charset="-128"/>
              </a:rPr>
              <a:t>（公社）砂防学会中四国支部　シンポジウム</a:t>
            </a:r>
            <a:endParaRPr kumimoji="1" lang="ja-JP" altLang="en-US" dirty="0">
              <a:solidFill>
                <a:schemeClr val="tx1"/>
              </a:solidFill>
              <a:latin typeface="+mj-ea"/>
              <a:ea typeface="+mj-ea"/>
            </a:endParaRPr>
          </a:p>
        </p:txBody>
      </p:sp>
      <p:sp>
        <p:nvSpPr>
          <p:cNvPr id="3" name="コンテンツ プレースホルダー 2"/>
          <p:cNvSpPr>
            <a:spLocks noGrp="1"/>
          </p:cNvSpPr>
          <p:nvPr>
            <p:ph sz="quarter" idx="11"/>
          </p:nvPr>
        </p:nvSpPr>
        <p:spPr>
          <a:xfrm>
            <a:off x="366520" y="6281343"/>
            <a:ext cx="748923" cy="186846"/>
          </a:xfrm>
        </p:spPr>
        <p:txBody>
          <a:bodyPr/>
          <a:lstStyle/>
          <a:p>
            <a:r>
              <a:rPr kumimoji="1" lang="en-US" altLang="ja-JP" dirty="0"/>
              <a:t>2022/12/16</a:t>
            </a:r>
            <a:endParaRPr kumimoji="1" lang="ja-JP" altLang="en-US" dirty="0"/>
          </a:p>
        </p:txBody>
      </p:sp>
      <p:sp>
        <p:nvSpPr>
          <p:cNvPr id="4" name="コンテンツ プレースホルダー 3"/>
          <p:cNvSpPr>
            <a:spLocks noGrp="1"/>
          </p:cNvSpPr>
          <p:nvPr>
            <p:ph sz="quarter" idx="12"/>
          </p:nvPr>
        </p:nvSpPr>
        <p:spPr>
          <a:xfrm>
            <a:off x="1351719" y="1674507"/>
            <a:ext cx="6701835" cy="1119281"/>
          </a:xfrm>
        </p:spPr>
        <p:txBody>
          <a:bodyPr/>
          <a:lstStyle/>
          <a:p>
            <a:pPr algn="ctr"/>
            <a:r>
              <a:rPr kumimoji="1" lang="ja-JP" altLang="en-US" sz="3200" b="1" dirty="0">
                <a:latin typeface="メイリオ" panose="020B0604030504040204" pitchFamily="50" charset="-128"/>
                <a:ea typeface="メイリオ" panose="020B0604030504040204" pitchFamily="50" charset="-128"/>
              </a:rPr>
              <a:t>広島豪雨で発生した線状降水帯</a:t>
            </a:r>
            <a:endParaRPr kumimoji="1" lang="en-US" altLang="ja-JP" sz="3200" b="1" dirty="0">
              <a:latin typeface="メイリオ" panose="020B0604030504040204" pitchFamily="50" charset="-128"/>
              <a:ea typeface="メイリオ" panose="020B0604030504040204" pitchFamily="50" charset="-128"/>
            </a:endParaRPr>
          </a:p>
          <a:p>
            <a:pPr algn="ctr"/>
            <a:r>
              <a:rPr lang="ja-JP" altLang="en-US" sz="3200" b="1" dirty="0">
                <a:latin typeface="メイリオ" panose="020B0604030504040204" pitchFamily="50" charset="-128"/>
                <a:ea typeface="メイリオ" panose="020B0604030504040204" pitchFamily="50" charset="-128"/>
              </a:rPr>
              <a:t>～発生のしくみと予測に向けて～</a:t>
            </a:r>
            <a:endParaRPr kumimoji="1" lang="ja-JP" altLang="en-US" sz="3200" b="1" dirty="0">
              <a:latin typeface="メイリオ" panose="020B0604030504040204" pitchFamily="50" charset="-128"/>
              <a:ea typeface="メイリオ" panose="020B0604030504040204" pitchFamily="50" charset="-128"/>
            </a:endParaRPr>
          </a:p>
        </p:txBody>
      </p:sp>
      <p:sp>
        <p:nvSpPr>
          <p:cNvPr id="5" name="コンテンツ プレースホルダー 4"/>
          <p:cNvSpPr>
            <a:spLocks noGrp="1"/>
          </p:cNvSpPr>
          <p:nvPr>
            <p:ph sz="quarter" idx="13"/>
          </p:nvPr>
        </p:nvSpPr>
        <p:spPr>
          <a:xfrm>
            <a:off x="1662214" y="3585756"/>
            <a:ext cx="5896038" cy="1103635"/>
          </a:xfrm>
        </p:spPr>
        <p:txBody>
          <a:bodyPr/>
          <a:lstStyle/>
          <a:p>
            <a:pPr algn="ctr"/>
            <a:r>
              <a:rPr kumimoji="1" lang="ja-JP" altLang="en-US" dirty="0">
                <a:latin typeface="メイリオ" panose="020B0604030504040204" pitchFamily="50" charset="-128"/>
                <a:ea typeface="メイリオ" panose="020B0604030504040204" pitchFamily="50" charset="-128"/>
              </a:rPr>
              <a:t>田中健路</a:t>
            </a:r>
            <a:endParaRPr kumimoji="1"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広島工業大学　環境学部　地球環境学科</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地域防災減災教育研究推進センター センター長</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75999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CC9191B-95C9-3B4F-97AF-8EC4A7417E9F}"/>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図 3">
            <a:extLst>
              <a:ext uri="{FF2B5EF4-FFF2-40B4-BE49-F238E27FC236}">
                <a16:creationId xmlns:a16="http://schemas.microsoft.com/office/drawing/2014/main" id="{4C7E2AB6-FAD5-271F-AF78-4E0AD4687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6" y="691356"/>
            <a:ext cx="2880000" cy="267762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5">
            <a:extLst>
              <a:ext uri="{FF2B5EF4-FFF2-40B4-BE49-F238E27FC236}">
                <a16:creationId xmlns:a16="http://schemas.microsoft.com/office/drawing/2014/main" id="{03BBC58B-ADE3-38B3-BB1E-30E3FBC29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933" y="691356"/>
            <a:ext cx="2880000" cy="269318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8">
            <a:extLst>
              <a:ext uri="{FF2B5EF4-FFF2-40B4-BE49-F238E27FC236}">
                <a16:creationId xmlns:a16="http://schemas.microsoft.com/office/drawing/2014/main" id="{6E18C79F-946E-6E35-A421-261DB5BC1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120" y="704380"/>
            <a:ext cx="2880000" cy="26931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2ECFF1F2-DD33-F550-5156-D0E7289AFF2E}"/>
              </a:ext>
            </a:extLst>
          </p:cNvPr>
          <p:cNvSpPr>
            <a:spLocks noChangeArrowheads="1"/>
          </p:cNvSpPr>
          <p:nvPr/>
        </p:nvSpPr>
        <p:spPr bwMode="auto">
          <a:xfrm>
            <a:off x="-57055" y="503531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a:latin typeface="Arial" pitchFamily="34" charset="0"/>
              <a:ea typeface="ＭＳ Ｐゴシック" pitchFamily="50" charset="-128"/>
              <a:cs typeface="ＭＳ Ｐゴシック" pitchFamily="50" charset="-128"/>
            </a:endParaRPr>
          </a:p>
        </p:txBody>
      </p:sp>
      <p:pic>
        <p:nvPicPr>
          <p:cNvPr id="7" name="図 10">
            <a:extLst>
              <a:ext uri="{FF2B5EF4-FFF2-40B4-BE49-F238E27FC236}">
                <a16:creationId xmlns:a16="http://schemas.microsoft.com/office/drawing/2014/main" id="{7943444F-B56D-0323-8141-D460908EC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6" y="3545864"/>
            <a:ext cx="2880000" cy="269318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12">
            <a:extLst>
              <a:ext uri="{FF2B5EF4-FFF2-40B4-BE49-F238E27FC236}">
                <a16:creationId xmlns:a16="http://schemas.microsoft.com/office/drawing/2014/main" id="{495E5795-9C72-9903-FE51-80B57C3B12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933" y="3540623"/>
            <a:ext cx="2880000" cy="2693189"/>
          </a:xfrm>
          <a:prstGeom prst="rect">
            <a:avLst/>
          </a:prstGeom>
          <a:noFill/>
          <a:extLst>
            <a:ext uri="{909E8E84-426E-40DD-AFC4-6F175D3DCCD1}">
              <a14:hiddenFill xmlns:a14="http://schemas.microsoft.com/office/drawing/2010/main">
                <a:solidFill>
                  <a:srgbClr val="FFFFFF"/>
                </a:solidFill>
              </a14:hiddenFill>
            </a:ext>
          </a:extLst>
        </p:spPr>
      </p:pic>
      <p:pic>
        <p:nvPicPr>
          <p:cNvPr id="9" name="図 13">
            <a:extLst>
              <a:ext uri="{FF2B5EF4-FFF2-40B4-BE49-F238E27FC236}">
                <a16:creationId xmlns:a16="http://schemas.microsoft.com/office/drawing/2014/main" id="{7ED4ABD9-056C-78C9-CF27-741B7C2327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9120" y="3577724"/>
            <a:ext cx="2880000" cy="269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204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219071C-0FB2-8D47-C4A8-4B10499033C1}"/>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図 29">
            <a:extLst>
              <a:ext uri="{FF2B5EF4-FFF2-40B4-BE49-F238E27FC236}">
                <a16:creationId xmlns:a16="http://schemas.microsoft.com/office/drawing/2014/main" id="{95560527-1B1B-7316-FB15-DDC3AFB44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584" y="3575311"/>
            <a:ext cx="2880000" cy="2693189"/>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1">
            <a:extLst>
              <a:ext uri="{FF2B5EF4-FFF2-40B4-BE49-F238E27FC236}">
                <a16:creationId xmlns:a16="http://schemas.microsoft.com/office/drawing/2014/main" id="{EA712604-4E5D-1A51-F208-97128B4CE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000" y="3575311"/>
            <a:ext cx="2880000" cy="26931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a:extLst>
              <a:ext uri="{FF2B5EF4-FFF2-40B4-BE49-F238E27FC236}">
                <a16:creationId xmlns:a16="http://schemas.microsoft.com/office/drawing/2014/main" id="{0044D549-CBFC-4B18-150E-810B601482F5}"/>
              </a:ext>
            </a:extLst>
          </p:cNvPr>
          <p:cNvSpPr>
            <a:spLocks noChangeArrowheads="1"/>
          </p:cNvSpPr>
          <p:nvPr/>
        </p:nvSpPr>
        <p:spPr bwMode="auto">
          <a:xfrm>
            <a:off x="171168" y="512939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a:latin typeface="Arial" pitchFamily="34" charset="0"/>
              <a:ea typeface="ＭＳ Ｐゴシック" pitchFamily="50" charset="-128"/>
              <a:cs typeface="ＭＳ Ｐゴシック" pitchFamily="50" charset="-128"/>
            </a:endParaRPr>
          </a:p>
        </p:txBody>
      </p:sp>
      <p:pic>
        <p:nvPicPr>
          <p:cNvPr id="6" name="図 5">
            <a:extLst>
              <a:ext uri="{FF2B5EF4-FFF2-40B4-BE49-F238E27FC236}">
                <a16:creationId xmlns:a16="http://schemas.microsoft.com/office/drawing/2014/main" id="{FA1D2F01-78C9-450E-2D64-6E830F02A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68" y="3575311"/>
            <a:ext cx="2880000" cy="268906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23">
            <a:extLst>
              <a:ext uri="{FF2B5EF4-FFF2-40B4-BE49-F238E27FC236}">
                <a16:creationId xmlns:a16="http://schemas.microsoft.com/office/drawing/2014/main" id="{49D51B0B-0663-751F-F06C-77D1D6E9B8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000" y="668244"/>
            <a:ext cx="2880000" cy="269318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20">
            <a:extLst>
              <a:ext uri="{FF2B5EF4-FFF2-40B4-BE49-F238E27FC236}">
                <a16:creationId xmlns:a16="http://schemas.microsoft.com/office/drawing/2014/main" id="{51E233E3-B445-74B2-B71F-B229FF3AFB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7584" y="714318"/>
            <a:ext cx="2880000" cy="2692174"/>
          </a:xfrm>
          <a:prstGeom prst="rect">
            <a:avLst/>
          </a:prstGeom>
          <a:noFill/>
          <a:extLst>
            <a:ext uri="{909E8E84-426E-40DD-AFC4-6F175D3DCCD1}">
              <a14:hiddenFill xmlns:a14="http://schemas.microsoft.com/office/drawing/2010/main">
                <a:solidFill>
                  <a:srgbClr val="FFFFFF"/>
                </a:solidFill>
              </a14:hiddenFill>
            </a:ext>
          </a:extLst>
        </p:spPr>
      </p:pic>
      <p:pic>
        <p:nvPicPr>
          <p:cNvPr id="9" name="図 19">
            <a:extLst>
              <a:ext uri="{FF2B5EF4-FFF2-40B4-BE49-F238E27FC236}">
                <a16:creationId xmlns:a16="http://schemas.microsoft.com/office/drawing/2014/main" id="{6C39B91A-F502-B6D8-E790-3F8EF794FE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168" y="668244"/>
            <a:ext cx="2880000" cy="269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63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98C4DE2-0F82-9104-90BD-8F8FDBF20D0C}"/>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cxnSp>
        <p:nvCxnSpPr>
          <p:cNvPr id="3" name="直線矢印コネクタ 2">
            <a:extLst>
              <a:ext uri="{FF2B5EF4-FFF2-40B4-BE49-F238E27FC236}">
                <a16:creationId xmlns:a16="http://schemas.microsoft.com/office/drawing/2014/main" id="{95B6377A-F2D1-5CC8-D0D8-A1BB3B3E9399}"/>
              </a:ext>
            </a:extLst>
          </p:cNvPr>
          <p:cNvCxnSpPr/>
          <p:nvPr/>
        </p:nvCxnSpPr>
        <p:spPr>
          <a:xfrm flipV="1">
            <a:off x="1515248" y="3181169"/>
            <a:ext cx="2052752" cy="11328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AB46F1EF-9891-A4B1-828D-AC11E511F586}"/>
              </a:ext>
            </a:extLst>
          </p:cNvPr>
          <p:cNvCxnSpPr/>
          <p:nvPr/>
        </p:nvCxnSpPr>
        <p:spPr>
          <a:xfrm flipV="1">
            <a:off x="968880" y="4032813"/>
            <a:ext cx="2304256" cy="152675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 name="雲 4">
            <a:extLst>
              <a:ext uri="{FF2B5EF4-FFF2-40B4-BE49-F238E27FC236}">
                <a16:creationId xmlns:a16="http://schemas.microsoft.com/office/drawing/2014/main" id="{A21EB9EA-60DF-66C4-BFCE-4EE67D6989B5}"/>
              </a:ext>
            </a:extLst>
          </p:cNvPr>
          <p:cNvSpPr/>
          <p:nvPr/>
        </p:nvSpPr>
        <p:spPr>
          <a:xfrm>
            <a:off x="889933" y="4415605"/>
            <a:ext cx="648072" cy="864096"/>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雲 5">
            <a:extLst>
              <a:ext uri="{FF2B5EF4-FFF2-40B4-BE49-F238E27FC236}">
                <a16:creationId xmlns:a16="http://schemas.microsoft.com/office/drawing/2014/main" id="{A69DAF09-8113-4317-A402-363FE77E058E}"/>
              </a:ext>
            </a:extLst>
          </p:cNvPr>
          <p:cNvSpPr/>
          <p:nvPr/>
        </p:nvSpPr>
        <p:spPr>
          <a:xfrm>
            <a:off x="1192062" y="4119403"/>
            <a:ext cx="648072" cy="906226"/>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雲 6">
            <a:extLst>
              <a:ext uri="{FF2B5EF4-FFF2-40B4-BE49-F238E27FC236}">
                <a16:creationId xmlns:a16="http://schemas.microsoft.com/office/drawing/2014/main" id="{6E2B504A-05D3-2049-239D-862579144543}"/>
              </a:ext>
            </a:extLst>
          </p:cNvPr>
          <p:cNvSpPr/>
          <p:nvPr/>
        </p:nvSpPr>
        <p:spPr>
          <a:xfrm>
            <a:off x="1544944" y="3788511"/>
            <a:ext cx="648072" cy="1050972"/>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雲 7">
            <a:extLst>
              <a:ext uri="{FF2B5EF4-FFF2-40B4-BE49-F238E27FC236}">
                <a16:creationId xmlns:a16="http://schemas.microsoft.com/office/drawing/2014/main" id="{7D2DEF15-5C2B-F516-1079-717B6792DFBB}"/>
              </a:ext>
            </a:extLst>
          </p:cNvPr>
          <p:cNvSpPr/>
          <p:nvPr/>
        </p:nvSpPr>
        <p:spPr>
          <a:xfrm>
            <a:off x="1868980" y="3600764"/>
            <a:ext cx="648072" cy="1050972"/>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雲 8">
            <a:extLst>
              <a:ext uri="{FF2B5EF4-FFF2-40B4-BE49-F238E27FC236}">
                <a16:creationId xmlns:a16="http://schemas.microsoft.com/office/drawing/2014/main" id="{FAA9C905-F728-69E8-80D3-F9211CCECEA5}"/>
              </a:ext>
            </a:extLst>
          </p:cNvPr>
          <p:cNvSpPr/>
          <p:nvPr/>
        </p:nvSpPr>
        <p:spPr>
          <a:xfrm>
            <a:off x="1516098" y="3395345"/>
            <a:ext cx="498343" cy="637467"/>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雲 9">
            <a:extLst>
              <a:ext uri="{FF2B5EF4-FFF2-40B4-BE49-F238E27FC236}">
                <a16:creationId xmlns:a16="http://schemas.microsoft.com/office/drawing/2014/main" id="{5591F524-F239-5426-88A3-6B155D58DB2F}"/>
              </a:ext>
            </a:extLst>
          </p:cNvPr>
          <p:cNvSpPr/>
          <p:nvPr/>
        </p:nvSpPr>
        <p:spPr>
          <a:xfrm>
            <a:off x="2202547" y="2897544"/>
            <a:ext cx="568668" cy="715673"/>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雲 10">
            <a:extLst>
              <a:ext uri="{FF2B5EF4-FFF2-40B4-BE49-F238E27FC236}">
                <a16:creationId xmlns:a16="http://schemas.microsoft.com/office/drawing/2014/main" id="{C1C61168-16B7-350C-8EDB-39AE686A67EF}"/>
              </a:ext>
            </a:extLst>
          </p:cNvPr>
          <p:cNvSpPr/>
          <p:nvPr/>
        </p:nvSpPr>
        <p:spPr>
          <a:xfrm>
            <a:off x="1840134" y="3142065"/>
            <a:ext cx="648072" cy="685328"/>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雲 11">
            <a:extLst>
              <a:ext uri="{FF2B5EF4-FFF2-40B4-BE49-F238E27FC236}">
                <a16:creationId xmlns:a16="http://schemas.microsoft.com/office/drawing/2014/main" id="{3A9848B7-D94B-5E9A-FD0E-11654F2403FF}"/>
              </a:ext>
            </a:extLst>
          </p:cNvPr>
          <p:cNvSpPr/>
          <p:nvPr/>
        </p:nvSpPr>
        <p:spPr>
          <a:xfrm>
            <a:off x="2638428" y="2897543"/>
            <a:ext cx="418684" cy="497802"/>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a:extLst>
              <a:ext uri="{FF2B5EF4-FFF2-40B4-BE49-F238E27FC236}">
                <a16:creationId xmlns:a16="http://schemas.microsoft.com/office/drawing/2014/main" id="{BF61F262-1CEB-1543-CC6C-FE6AE0D36B75}"/>
              </a:ext>
            </a:extLst>
          </p:cNvPr>
          <p:cNvSpPr txBox="1"/>
          <p:nvPr/>
        </p:nvSpPr>
        <p:spPr>
          <a:xfrm rot="20025833">
            <a:off x="1123876" y="2084358"/>
            <a:ext cx="2383203"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山側の積乱雲群</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⇒次第に減衰</a:t>
            </a:r>
          </a:p>
        </p:txBody>
      </p:sp>
      <p:sp>
        <p:nvSpPr>
          <p:cNvPr id="14" name="テキスト ボックス 13">
            <a:extLst>
              <a:ext uri="{FF2B5EF4-FFF2-40B4-BE49-F238E27FC236}">
                <a16:creationId xmlns:a16="http://schemas.microsoft.com/office/drawing/2014/main" id="{9D8AB181-9C97-E701-E87A-6B0F608F9BBF}"/>
              </a:ext>
            </a:extLst>
          </p:cNvPr>
          <p:cNvSpPr txBox="1"/>
          <p:nvPr/>
        </p:nvSpPr>
        <p:spPr>
          <a:xfrm rot="19643172">
            <a:off x="1199313" y="4624140"/>
            <a:ext cx="2754560"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海側の積乱雲群</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⇒成長を続ける</a:t>
            </a:r>
          </a:p>
        </p:txBody>
      </p:sp>
      <p:sp>
        <p:nvSpPr>
          <p:cNvPr id="15" name="上矢印 22">
            <a:extLst>
              <a:ext uri="{FF2B5EF4-FFF2-40B4-BE49-F238E27FC236}">
                <a16:creationId xmlns:a16="http://schemas.microsoft.com/office/drawing/2014/main" id="{68FF1427-886B-9B87-FA22-27912C5CA181}"/>
              </a:ext>
            </a:extLst>
          </p:cNvPr>
          <p:cNvSpPr/>
          <p:nvPr/>
        </p:nvSpPr>
        <p:spPr>
          <a:xfrm>
            <a:off x="1265228" y="5775587"/>
            <a:ext cx="500040" cy="1080120"/>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p>
        </p:txBody>
      </p:sp>
      <p:sp>
        <p:nvSpPr>
          <p:cNvPr id="16" name="テキスト ボックス 15">
            <a:extLst>
              <a:ext uri="{FF2B5EF4-FFF2-40B4-BE49-F238E27FC236}">
                <a16:creationId xmlns:a16="http://schemas.microsoft.com/office/drawing/2014/main" id="{B82613A3-749D-C686-E4EE-3DC8E54EFEB6}"/>
              </a:ext>
            </a:extLst>
          </p:cNvPr>
          <p:cNvSpPr txBox="1"/>
          <p:nvPr/>
        </p:nvSpPr>
        <p:spPr>
          <a:xfrm>
            <a:off x="1728630" y="5822681"/>
            <a:ext cx="1994644"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海側からの</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湿った空気</a:t>
            </a:r>
          </a:p>
        </p:txBody>
      </p:sp>
      <p:cxnSp>
        <p:nvCxnSpPr>
          <p:cNvPr id="17" name="直線矢印コネクタ 16">
            <a:extLst>
              <a:ext uri="{FF2B5EF4-FFF2-40B4-BE49-F238E27FC236}">
                <a16:creationId xmlns:a16="http://schemas.microsoft.com/office/drawing/2014/main" id="{1C5D6D5A-C518-FF9D-D261-97661527746A}"/>
              </a:ext>
            </a:extLst>
          </p:cNvPr>
          <p:cNvCxnSpPr>
            <a:stCxn id="7" idx="2"/>
          </p:cNvCxnSpPr>
          <p:nvPr/>
        </p:nvCxnSpPr>
        <p:spPr>
          <a:xfrm flipH="1">
            <a:off x="968880" y="4313997"/>
            <a:ext cx="578074" cy="1245566"/>
          </a:xfrm>
          <a:prstGeom prst="straightConnector1">
            <a:avLst/>
          </a:pr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2FDEDBE-082C-917C-9E82-FF2F2BBEE5D9}"/>
              </a:ext>
            </a:extLst>
          </p:cNvPr>
          <p:cNvSpPr txBox="1"/>
          <p:nvPr/>
        </p:nvSpPr>
        <p:spPr>
          <a:xfrm>
            <a:off x="198307" y="2159441"/>
            <a:ext cx="1015663" cy="3335905"/>
          </a:xfrm>
          <a:prstGeom prst="rect">
            <a:avLst/>
          </a:prstGeom>
          <a:noFill/>
        </p:spPr>
        <p:txBody>
          <a:bodyPr vert="eaVert"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出発点の間隔が狭い（</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15km)</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D2E6BAD3-79FB-6A64-F5B0-DF7064690D18}"/>
              </a:ext>
            </a:extLst>
          </p:cNvPr>
          <p:cNvSpPr txBox="1"/>
          <p:nvPr/>
        </p:nvSpPr>
        <p:spPr>
          <a:xfrm>
            <a:off x="3965892" y="2002055"/>
            <a:ext cx="1015663" cy="3729463"/>
          </a:xfrm>
          <a:prstGeom prst="rect">
            <a:avLst/>
          </a:prstGeom>
          <a:noFill/>
        </p:spPr>
        <p:txBody>
          <a:bodyPr vert="eaVert"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出発点の間隔がやや広い（</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40km</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前後</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0" name="直線矢印コネクタ 19">
            <a:extLst>
              <a:ext uri="{FF2B5EF4-FFF2-40B4-BE49-F238E27FC236}">
                <a16:creationId xmlns:a16="http://schemas.microsoft.com/office/drawing/2014/main" id="{F9F80D49-1B0C-CC93-D719-EE6430260F64}"/>
              </a:ext>
            </a:extLst>
          </p:cNvPr>
          <p:cNvCxnSpPr/>
          <p:nvPr/>
        </p:nvCxnSpPr>
        <p:spPr>
          <a:xfrm flipV="1">
            <a:off x="6289381" y="2749122"/>
            <a:ext cx="2052752" cy="10670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38C5A7C7-32B6-015E-C5BF-5133E31FC7F1}"/>
              </a:ext>
            </a:extLst>
          </p:cNvPr>
          <p:cNvCxnSpPr/>
          <p:nvPr/>
        </p:nvCxnSpPr>
        <p:spPr>
          <a:xfrm flipV="1">
            <a:off x="4956758" y="4126251"/>
            <a:ext cx="2304256" cy="152675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雲 21">
            <a:extLst>
              <a:ext uri="{FF2B5EF4-FFF2-40B4-BE49-F238E27FC236}">
                <a16:creationId xmlns:a16="http://schemas.microsoft.com/office/drawing/2014/main" id="{BC9B4BCC-0AFB-9527-2096-54F75929D3FA}"/>
              </a:ext>
            </a:extLst>
          </p:cNvPr>
          <p:cNvSpPr/>
          <p:nvPr/>
        </p:nvSpPr>
        <p:spPr>
          <a:xfrm>
            <a:off x="4877811" y="4509043"/>
            <a:ext cx="648072" cy="864096"/>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雲 22">
            <a:extLst>
              <a:ext uri="{FF2B5EF4-FFF2-40B4-BE49-F238E27FC236}">
                <a16:creationId xmlns:a16="http://schemas.microsoft.com/office/drawing/2014/main" id="{EAAC19AD-AF2B-0B1E-6DA2-FBBAB6CB5A4F}"/>
              </a:ext>
            </a:extLst>
          </p:cNvPr>
          <p:cNvSpPr/>
          <p:nvPr/>
        </p:nvSpPr>
        <p:spPr>
          <a:xfrm>
            <a:off x="5179940" y="4212841"/>
            <a:ext cx="648072" cy="906226"/>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雲 23">
            <a:extLst>
              <a:ext uri="{FF2B5EF4-FFF2-40B4-BE49-F238E27FC236}">
                <a16:creationId xmlns:a16="http://schemas.microsoft.com/office/drawing/2014/main" id="{1C783D1B-6E8F-C4AF-521E-0628FF7600E1}"/>
              </a:ext>
            </a:extLst>
          </p:cNvPr>
          <p:cNvSpPr/>
          <p:nvPr/>
        </p:nvSpPr>
        <p:spPr>
          <a:xfrm>
            <a:off x="5532822" y="3881949"/>
            <a:ext cx="648072" cy="1050972"/>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雲 24">
            <a:extLst>
              <a:ext uri="{FF2B5EF4-FFF2-40B4-BE49-F238E27FC236}">
                <a16:creationId xmlns:a16="http://schemas.microsoft.com/office/drawing/2014/main" id="{75520DD4-29D6-DB07-0527-5EB53D10F6CA}"/>
              </a:ext>
            </a:extLst>
          </p:cNvPr>
          <p:cNvSpPr/>
          <p:nvPr/>
        </p:nvSpPr>
        <p:spPr>
          <a:xfrm>
            <a:off x="5856858" y="3694202"/>
            <a:ext cx="648072" cy="1050972"/>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雲 25">
            <a:extLst>
              <a:ext uri="{FF2B5EF4-FFF2-40B4-BE49-F238E27FC236}">
                <a16:creationId xmlns:a16="http://schemas.microsoft.com/office/drawing/2014/main" id="{E0E62023-5BFD-5A75-A5D0-0AEC99A1C8D1}"/>
              </a:ext>
            </a:extLst>
          </p:cNvPr>
          <p:cNvSpPr/>
          <p:nvPr/>
        </p:nvSpPr>
        <p:spPr>
          <a:xfrm>
            <a:off x="6290231" y="2749122"/>
            <a:ext cx="498343" cy="785889"/>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雲 26">
            <a:extLst>
              <a:ext uri="{FF2B5EF4-FFF2-40B4-BE49-F238E27FC236}">
                <a16:creationId xmlns:a16="http://schemas.microsoft.com/office/drawing/2014/main" id="{6A848C9A-1A31-B6AD-0923-808744856C4E}"/>
              </a:ext>
            </a:extLst>
          </p:cNvPr>
          <p:cNvSpPr/>
          <p:nvPr/>
        </p:nvSpPr>
        <p:spPr>
          <a:xfrm>
            <a:off x="6976680" y="2251320"/>
            <a:ext cx="568668" cy="864096"/>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雲 27">
            <a:extLst>
              <a:ext uri="{FF2B5EF4-FFF2-40B4-BE49-F238E27FC236}">
                <a16:creationId xmlns:a16="http://schemas.microsoft.com/office/drawing/2014/main" id="{E56C601D-7E83-2FE9-97BD-5950E0814240}"/>
              </a:ext>
            </a:extLst>
          </p:cNvPr>
          <p:cNvSpPr/>
          <p:nvPr/>
        </p:nvSpPr>
        <p:spPr>
          <a:xfrm>
            <a:off x="6614267" y="2465496"/>
            <a:ext cx="648072" cy="864096"/>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雲 28">
            <a:extLst>
              <a:ext uri="{FF2B5EF4-FFF2-40B4-BE49-F238E27FC236}">
                <a16:creationId xmlns:a16="http://schemas.microsoft.com/office/drawing/2014/main" id="{A8A6917C-7F33-7ABB-CA6F-98154F2B34F1}"/>
              </a:ext>
            </a:extLst>
          </p:cNvPr>
          <p:cNvSpPr/>
          <p:nvPr/>
        </p:nvSpPr>
        <p:spPr>
          <a:xfrm>
            <a:off x="7412561" y="2002054"/>
            <a:ext cx="418684" cy="895490"/>
          </a:xfrm>
          <a:prstGeom prst="clou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0A037725-B5A1-3F53-47F5-91D1424423FB}"/>
              </a:ext>
            </a:extLst>
          </p:cNvPr>
          <p:cNvSpPr txBox="1"/>
          <p:nvPr/>
        </p:nvSpPr>
        <p:spPr>
          <a:xfrm>
            <a:off x="4981555" y="1701671"/>
            <a:ext cx="4126365"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お互い勢力を維持したまま合流</a:t>
            </a:r>
          </a:p>
        </p:txBody>
      </p:sp>
      <p:sp>
        <p:nvSpPr>
          <p:cNvPr id="31" name="上矢印 43">
            <a:extLst>
              <a:ext uri="{FF2B5EF4-FFF2-40B4-BE49-F238E27FC236}">
                <a16:creationId xmlns:a16="http://schemas.microsoft.com/office/drawing/2014/main" id="{DF807A4C-6516-57BC-A0C9-6016C3019972}"/>
              </a:ext>
            </a:extLst>
          </p:cNvPr>
          <p:cNvSpPr/>
          <p:nvPr/>
        </p:nvSpPr>
        <p:spPr>
          <a:xfrm>
            <a:off x="6039361" y="5277786"/>
            <a:ext cx="500040" cy="1080120"/>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ja-JP" altLang="en-US"/>
          </a:p>
        </p:txBody>
      </p:sp>
      <p:sp>
        <p:nvSpPr>
          <p:cNvPr id="32" name="テキスト ボックス 31">
            <a:extLst>
              <a:ext uri="{FF2B5EF4-FFF2-40B4-BE49-F238E27FC236}">
                <a16:creationId xmlns:a16="http://schemas.microsoft.com/office/drawing/2014/main" id="{B21C302E-BDF1-C1D1-D085-5DF1E853D500}"/>
              </a:ext>
            </a:extLst>
          </p:cNvPr>
          <p:cNvSpPr txBox="1"/>
          <p:nvPr/>
        </p:nvSpPr>
        <p:spPr>
          <a:xfrm>
            <a:off x="6502763" y="5324880"/>
            <a:ext cx="1994644"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海側からの</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湿った空気</a:t>
            </a:r>
          </a:p>
        </p:txBody>
      </p:sp>
      <p:cxnSp>
        <p:nvCxnSpPr>
          <p:cNvPr id="33" name="直線矢印コネクタ 32">
            <a:extLst>
              <a:ext uri="{FF2B5EF4-FFF2-40B4-BE49-F238E27FC236}">
                <a16:creationId xmlns:a16="http://schemas.microsoft.com/office/drawing/2014/main" id="{A68946F5-8EED-9862-5A3C-8BA43A7A51EE}"/>
              </a:ext>
            </a:extLst>
          </p:cNvPr>
          <p:cNvCxnSpPr/>
          <p:nvPr/>
        </p:nvCxnSpPr>
        <p:spPr>
          <a:xfrm flipH="1">
            <a:off x="4956758" y="3788511"/>
            <a:ext cx="1333472" cy="1864490"/>
          </a:xfrm>
          <a:prstGeom prst="straightConnector1">
            <a:avLst/>
          </a:prstGeom>
          <a:ln w="381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C917062A-985B-B6F9-49E3-2CBF97D3665C}"/>
              </a:ext>
            </a:extLst>
          </p:cNvPr>
          <p:cNvSpPr txBox="1"/>
          <p:nvPr/>
        </p:nvSpPr>
        <p:spPr>
          <a:xfrm>
            <a:off x="889933" y="690349"/>
            <a:ext cx="7452200" cy="584775"/>
          </a:xfrm>
          <a:prstGeom prst="rect">
            <a:avLst/>
          </a:prstGeom>
          <a:noFill/>
        </p:spPr>
        <p:txBody>
          <a:bodyPr wrap="square" rtlCol="0">
            <a:spAutoFit/>
          </a:bodyPr>
          <a:lstStyle/>
          <a:p>
            <a:pPr algn="ct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複数の降水帯の合流のしかたの違い</a:t>
            </a:r>
          </a:p>
        </p:txBody>
      </p:sp>
      <p:sp>
        <p:nvSpPr>
          <p:cNvPr id="35" name="テキスト ボックス 34">
            <a:extLst>
              <a:ext uri="{FF2B5EF4-FFF2-40B4-BE49-F238E27FC236}">
                <a16:creationId xmlns:a16="http://schemas.microsoft.com/office/drawing/2014/main" id="{AD60C584-16D4-A4A8-6AC4-E8317AFD1466}"/>
              </a:ext>
            </a:extLst>
          </p:cNvPr>
          <p:cNvSpPr txBox="1"/>
          <p:nvPr/>
        </p:nvSpPr>
        <p:spPr>
          <a:xfrm>
            <a:off x="398092" y="1301561"/>
            <a:ext cx="3832330" cy="400110"/>
          </a:xfrm>
          <a:prstGeom prst="rect">
            <a:avLst/>
          </a:prstGeom>
          <a:noFill/>
        </p:spPr>
        <p:txBody>
          <a:bodyPr wrap="square" rtlCol="0">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8/19 19:00~23:00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の降水帯</a:t>
            </a:r>
          </a:p>
        </p:txBody>
      </p:sp>
      <p:sp>
        <p:nvSpPr>
          <p:cNvPr id="36" name="テキスト ボックス 35">
            <a:extLst>
              <a:ext uri="{FF2B5EF4-FFF2-40B4-BE49-F238E27FC236}">
                <a16:creationId xmlns:a16="http://schemas.microsoft.com/office/drawing/2014/main" id="{F2651AF2-40F9-885F-69F6-4271BDD942F3}"/>
              </a:ext>
            </a:extLst>
          </p:cNvPr>
          <p:cNvSpPr txBox="1"/>
          <p:nvPr/>
        </p:nvSpPr>
        <p:spPr>
          <a:xfrm>
            <a:off x="4784317" y="1285676"/>
            <a:ext cx="4323602" cy="400110"/>
          </a:xfrm>
          <a:prstGeom prst="rect">
            <a:avLst/>
          </a:prstGeom>
          <a:noFill/>
        </p:spPr>
        <p:txBody>
          <a:bodyPr wrap="square" rtlCol="0">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8/19 23:30~8/20 4:30</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の降水帯</a:t>
            </a:r>
          </a:p>
        </p:txBody>
      </p:sp>
      <p:cxnSp>
        <p:nvCxnSpPr>
          <p:cNvPr id="37" name="直線矢印コネクタ 36">
            <a:extLst>
              <a:ext uri="{FF2B5EF4-FFF2-40B4-BE49-F238E27FC236}">
                <a16:creationId xmlns:a16="http://schemas.microsoft.com/office/drawing/2014/main" id="{40A0FD84-AF3B-452E-4C73-309C8642EB64}"/>
              </a:ext>
            </a:extLst>
          </p:cNvPr>
          <p:cNvCxnSpPr/>
          <p:nvPr/>
        </p:nvCxnSpPr>
        <p:spPr>
          <a:xfrm flipV="1">
            <a:off x="5201847" y="2683369"/>
            <a:ext cx="2825952" cy="2876195"/>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39239987-8A68-6A0B-AAFA-08B29CCC756C}"/>
              </a:ext>
            </a:extLst>
          </p:cNvPr>
          <p:cNvSpPr txBox="1"/>
          <p:nvPr/>
        </p:nvSpPr>
        <p:spPr>
          <a:xfrm rot="19005294">
            <a:off x="5080739" y="4042567"/>
            <a:ext cx="4126365" cy="400110"/>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最長</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100km</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に及ぶ降水系</a:t>
            </a:r>
          </a:p>
        </p:txBody>
      </p:sp>
    </p:spTree>
    <p:extLst>
      <p:ext uri="{BB962C8B-B14F-4D97-AF65-F5344CB8AC3E}">
        <p14:creationId xmlns:p14="http://schemas.microsoft.com/office/powerpoint/2010/main" val="2540154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D64E1B-EAF7-FD3C-C0EE-97CA45FDD92F}"/>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6" name="図 5">
            <a:extLst>
              <a:ext uri="{FF2B5EF4-FFF2-40B4-BE49-F238E27FC236}">
                <a16:creationId xmlns:a16="http://schemas.microsoft.com/office/drawing/2014/main" id="{1A7D670F-23CE-A069-89B2-9C4F863DF7F1}"/>
              </a:ext>
            </a:extLst>
          </p:cNvPr>
          <p:cNvPicPr>
            <a:picLocks noChangeAspect="1"/>
          </p:cNvPicPr>
          <p:nvPr/>
        </p:nvPicPr>
        <p:blipFill rotWithShape="1">
          <a:blip r:embed="rId2"/>
          <a:srcRect l="4396" t="7847" r="6073" b="9812"/>
          <a:stretch/>
        </p:blipFill>
        <p:spPr>
          <a:xfrm>
            <a:off x="4391890" y="1727199"/>
            <a:ext cx="4652030" cy="3803046"/>
          </a:xfrm>
          <a:prstGeom prst="rect">
            <a:avLst/>
          </a:prstGeom>
        </p:spPr>
      </p:pic>
      <p:pic>
        <p:nvPicPr>
          <p:cNvPr id="9" name="図 8" descr="ダイアグラム&#10;&#10;自動的に生成された説明">
            <a:extLst>
              <a:ext uri="{FF2B5EF4-FFF2-40B4-BE49-F238E27FC236}">
                <a16:creationId xmlns:a16="http://schemas.microsoft.com/office/drawing/2014/main" id="{8ED5EFC5-5A3D-2747-C6EE-C7D10E89A6A1}"/>
              </a:ext>
            </a:extLst>
          </p:cNvPr>
          <p:cNvPicPr>
            <a:picLocks noChangeAspect="1"/>
          </p:cNvPicPr>
          <p:nvPr/>
        </p:nvPicPr>
        <p:blipFill>
          <a:blip r:embed="rId3"/>
          <a:stretch>
            <a:fillRect/>
          </a:stretch>
        </p:blipFill>
        <p:spPr>
          <a:xfrm>
            <a:off x="237526" y="1538380"/>
            <a:ext cx="4320000" cy="4179196"/>
          </a:xfrm>
          <a:prstGeom prst="rect">
            <a:avLst/>
          </a:prstGeom>
        </p:spPr>
      </p:pic>
      <p:pic>
        <p:nvPicPr>
          <p:cNvPr id="13" name="図 12" descr="ダイアグラム&#10;&#10;自動的に生成された説明">
            <a:extLst>
              <a:ext uri="{FF2B5EF4-FFF2-40B4-BE49-F238E27FC236}">
                <a16:creationId xmlns:a16="http://schemas.microsoft.com/office/drawing/2014/main" id="{A0485A55-F7C0-F4AF-CA04-2B714E977F32}"/>
              </a:ext>
            </a:extLst>
          </p:cNvPr>
          <p:cNvPicPr>
            <a:picLocks noChangeAspect="1"/>
          </p:cNvPicPr>
          <p:nvPr/>
        </p:nvPicPr>
        <p:blipFill>
          <a:blip r:embed="rId4"/>
          <a:stretch>
            <a:fillRect/>
          </a:stretch>
        </p:blipFill>
        <p:spPr>
          <a:xfrm>
            <a:off x="266476" y="1509092"/>
            <a:ext cx="4320000" cy="4181172"/>
          </a:xfrm>
          <a:prstGeom prst="rect">
            <a:avLst/>
          </a:prstGeom>
        </p:spPr>
      </p:pic>
      <p:sp>
        <p:nvSpPr>
          <p:cNvPr id="14" name="テキスト ボックス 13">
            <a:extLst>
              <a:ext uri="{FF2B5EF4-FFF2-40B4-BE49-F238E27FC236}">
                <a16:creationId xmlns:a16="http://schemas.microsoft.com/office/drawing/2014/main" id="{EE3C081E-3DAE-C394-62C6-807AFB893DA2}"/>
              </a:ext>
            </a:extLst>
          </p:cNvPr>
          <p:cNvSpPr txBox="1"/>
          <p:nvPr/>
        </p:nvSpPr>
        <p:spPr>
          <a:xfrm>
            <a:off x="266476" y="735807"/>
            <a:ext cx="8166324" cy="830997"/>
          </a:xfrm>
          <a:prstGeom prst="rect">
            <a:avLst/>
          </a:prstGeom>
          <a:noFill/>
        </p:spPr>
        <p:txBody>
          <a:bodyPr wrap="square" rtlCol="0">
            <a:spAutoFit/>
          </a:bodyPr>
          <a:lstStyle/>
          <a:p>
            <a:r>
              <a:rPr lang="ja-JP" altLang="en-US" sz="2400" b="1" dirty="0"/>
              <a:t>前線の南下の際に発達した線状降水帯の例：</a:t>
            </a:r>
            <a:endParaRPr lang="en-US" altLang="ja-JP" sz="2400" b="1" dirty="0"/>
          </a:p>
          <a:p>
            <a:r>
              <a:rPr lang="ja-JP" altLang="en-US" sz="2400" b="1" dirty="0"/>
              <a:t>令和</a:t>
            </a:r>
            <a:r>
              <a:rPr lang="en-US" altLang="ja-JP" sz="2400" b="1" dirty="0"/>
              <a:t>3</a:t>
            </a:r>
            <a:r>
              <a:rPr lang="ja-JP" altLang="en-US" sz="2400" b="1" dirty="0"/>
              <a:t>年</a:t>
            </a:r>
            <a:r>
              <a:rPr lang="en-US" altLang="ja-JP" sz="2400" b="1" dirty="0"/>
              <a:t>(2021</a:t>
            </a:r>
            <a:r>
              <a:rPr lang="ja-JP" altLang="en-US" sz="2400" b="1" dirty="0"/>
              <a:t>年</a:t>
            </a:r>
            <a:r>
              <a:rPr lang="en-US" altLang="ja-JP" sz="2400" b="1" dirty="0"/>
              <a:t>) 8</a:t>
            </a:r>
            <a:r>
              <a:rPr lang="ja-JP" altLang="en-US" sz="2400" b="1" dirty="0"/>
              <a:t>月</a:t>
            </a:r>
            <a:r>
              <a:rPr lang="en-US" altLang="ja-JP" sz="2400" b="1" dirty="0"/>
              <a:t>13</a:t>
            </a:r>
            <a:r>
              <a:rPr lang="ja-JP" altLang="en-US" sz="2400" b="1" dirty="0"/>
              <a:t>日広島県北部</a:t>
            </a:r>
            <a:endParaRPr kumimoji="1" lang="ja-JP" altLang="en-US" sz="2400" b="1" dirty="0"/>
          </a:p>
        </p:txBody>
      </p:sp>
    </p:spTree>
    <p:extLst>
      <p:ext uri="{BB962C8B-B14F-4D97-AF65-F5344CB8AC3E}">
        <p14:creationId xmlns:p14="http://schemas.microsoft.com/office/powerpoint/2010/main" val="204581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C059DA5-4303-E03D-4D51-1C8504276A1B}"/>
              </a:ext>
            </a:extLst>
          </p:cNvPr>
          <p:cNvSpPr>
            <a:spLocks noGrp="1"/>
          </p:cNvSpPr>
          <p:nvPr>
            <p:ph sz="quarter" idx="10"/>
          </p:nvPr>
        </p:nvSpPr>
        <p:spPr>
          <a:xfrm>
            <a:off x="145191" y="289633"/>
            <a:ext cx="4600940" cy="554767"/>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a:p>
            <a:endParaRPr kumimoji="1" lang="ja-JP" altLang="en-US" dirty="0"/>
          </a:p>
        </p:txBody>
      </p:sp>
      <p:sp>
        <p:nvSpPr>
          <p:cNvPr id="4" name="テキスト ボックス 3">
            <a:extLst>
              <a:ext uri="{FF2B5EF4-FFF2-40B4-BE49-F238E27FC236}">
                <a16:creationId xmlns:a16="http://schemas.microsoft.com/office/drawing/2014/main" id="{BE934C2C-B893-E714-02D1-449FB4966CC1}"/>
              </a:ext>
            </a:extLst>
          </p:cNvPr>
          <p:cNvSpPr txBox="1"/>
          <p:nvPr/>
        </p:nvSpPr>
        <p:spPr>
          <a:xfrm>
            <a:off x="4724400" y="761999"/>
            <a:ext cx="4171244" cy="369332"/>
          </a:xfrm>
          <a:prstGeom prst="rect">
            <a:avLst/>
          </a:prstGeom>
          <a:noFill/>
        </p:spPr>
        <p:txBody>
          <a:bodyPr wrap="square" rtlCol="0">
            <a:spAutoFit/>
          </a:bodyPr>
          <a:lstStyle/>
          <a:p>
            <a:r>
              <a:rPr kumimoji="1" lang="ja-JP" altLang="en-US" dirty="0"/>
              <a:t>国土交通省 </a:t>
            </a:r>
            <a:r>
              <a:rPr kumimoji="1" lang="en-US" altLang="ja-JP" dirty="0"/>
              <a:t>X-</a:t>
            </a:r>
            <a:r>
              <a:rPr lang="ja-JP" altLang="en-US" dirty="0"/>
              <a:t>バンドレーダー降雨観測</a:t>
            </a:r>
            <a:endParaRPr kumimoji="1" lang="ja-JP" altLang="en-US" dirty="0"/>
          </a:p>
        </p:txBody>
      </p:sp>
      <p:pic>
        <p:nvPicPr>
          <p:cNvPr id="5" name="図 4">
            <a:extLst>
              <a:ext uri="{FF2B5EF4-FFF2-40B4-BE49-F238E27FC236}">
                <a16:creationId xmlns:a16="http://schemas.microsoft.com/office/drawing/2014/main" id="{01B49E0A-5B49-94CF-CC00-CB17CE7ED9D2}"/>
              </a:ext>
            </a:extLst>
          </p:cNvPr>
          <p:cNvPicPr>
            <a:picLocks noChangeAspect="1"/>
          </p:cNvPicPr>
          <p:nvPr/>
        </p:nvPicPr>
        <p:blipFill>
          <a:blip r:embed="rId2"/>
          <a:stretch>
            <a:fillRect/>
          </a:stretch>
        </p:blipFill>
        <p:spPr>
          <a:xfrm>
            <a:off x="58629" y="3855154"/>
            <a:ext cx="4665771" cy="2170669"/>
          </a:xfrm>
          <a:prstGeom prst="rect">
            <a:avLst/>
          </a:prstGeom>
        </p:spPr>
      </p:pic>
      <p:sp>
        <p:nvSpPr>
          <p:cNvPr id="6" name="テキスト ボックス 5">
            <a:extLst>
              <a:ext uri="{FF2B5EF4-FFF2-40B4-BE49-F238E27FC236}">
                <a16:creationId xmlns:a16="http://schemas.microsoft.com/office/drawing/2014/main" id="{CB965E8B-2BC1-B03E-1D06-984FC2056511}"/>
              </a:ext>
            </a:extLst>
          </p:cNvPr>
          <p:cNvSpPr txBox="1"/>
          <p:nvPr/>
        </p:nvSpPr>
        <p:spPr>
          <a:xfrm>
            <a:off x="976489" y="6025823"/>
            <a:ext cx="3984978" cy="369332"/>
          </a:xfrm>
          <a:prstGeom prst="rect">
            <a:avLst/>
          </a:prstGeom>
          <a:noFill/>
        </p:spPr>
        <p:txBody>
          <a:bodyPr wrap="square" rtlCol="0">
            <a:spAutoFit/>
          </a:bodyPr>
          <a:lstStyle/>
          <a:p>
            <a:r>
              <a:rPr kumimoji="1" lang="ja-JP" altLang="en-US" dirty="0"/>
              <a:t>国土地理院地図</a:t>
            </a:r>
            <a:r>
              <a:rPr kumimoji="1" lang="en-US" altLang="ja-JP" dirty="0"/>
              <a:t>3D</a:t>
            </a:r>
            <a:r>
              <a:rPr kumimoji="1" lang="ja-JP" altLang="en-US" dirty="0"/>
              <a:t>表示</a:t>
            </a:r>
          </a:p>
        </p:txBody>
      </p:sp>
      <p:pic>
        <p:nvPicPr>
          <p:cNvPr id="10" name="図 9">
            <a:extLst>
              <a:ext uri="{FF2B5EF4-FFF2-40B4-BE49-F238E27FC236}">
                <a16:creationId xmlns:a16="http://schemas.microsoft.com/office/drawing/2014/main" id="{4DA4ADA0-6080-3D76-49DF-5E7ABE5E6A92}"/>
              </a:ext>
            </a:extLst>
          </p:cNvPr>
          <p:cNvPicPr>
            <a:picLocks noChangeAspect="1"/>
          </p:cNvPicPr>
          <p:nvPr/>
        </p:nvPicPr>
        <p:blipFill>
          <a:blip r:embed="rId3"/>
          <a:stretch>
            <a:fillRect/>
          </a:stretch>
        </p:blipFill>
        <p:spPr>
          <a:xfrm>
            <a:off x="920043" y="1149233"/>
            <a:ext cx="2500489" cy="2418989"/>
          </a:xfrm>
          <a:prstGeom prst="rect">
            <a:avLst/>
          </a:prstGeom>
        </p:spPr>
      </p:pic>
      <p:sp>
        <p:nvSpPr>
          <p:cNvPr id="11" name="テキスト ボックス 10">
            <a:extLst>
              <a:ext uri="{FF2B5EF4-FFF2-40B4-BE49-F238E27FC236}">
                <a16:creationId xmlns:a16="http://schemas.microsoft.com/office/drawing/2014/main" id="{3455D317-9EA1-CA15-C417-DFB61B1A9B7D}"/>
              </a:ext>
            </a:extLst>
          </p:cNvPr>
          <p:cNvSpPr txBox="1"/>
          <p:nvPr/>
        </p:nvSpPr>
        <p:spPr>
          <a:xfrm>
            <a:off x="306523" y="3579530"/>
            <a:ext cx="3272055" cy="369332"/>
          </a:xfrm>
          <a:prstGeom prst="rect">
            <a:avLst/>
          </a:prstGeom>
          <a:noFill/>
        </p:spPr>
        <p:txBody>
          <a:bodyPr wrap="square" rtlCol="0">
            <a:spAutoFit/>
          </a:bodyPr>
          <a:lstStyle/>
          <a:p>
            <a:pPr algn="ctr"/>
            <a:r>
              <a:rPr kumimoji="1" lang="ja-JP" altLang="en-US" dirty="0"/>
              <a:t>地上天気図</a:t>
            </a:r>
            <a:r>
              <a:rPr lang="ja-JP" altLang="en-US" dirty="0"/>
              <a:t>（気象庁）</a:t>
            </a:r>
            <a:endParaRPr kumimoji="1" lang="ja-JP" altLang="en-US" dirty="0"/>
          </a:p>
        </p:txBody>
      </p:sp>
      <p:sp>
        <p:nvSpPr>
          <p:cNvPr id="7" name="テキスト ボックス 6">
            <a:extLst>
              <a:ext uri="{FF2B5EF4-FFF2-40B4-BE49-F238E27FC236}">
                <a16:creationId xmlns:a16="http://schemas.microsoft.com/office/drawing/2014/main" id="{5A42756C-9F8A-4BBA-2221-0EA0BB3C1CDC}"/>
              </a:ext>
            </a:extLst>
          </p:cNvPr>
          <p:cNvSpPr txBox="1"/>
          <p:nvPr/>
        </p:nvSpPr>
        <p:spPr>
          <a:xfrm>
            <a:off x="163991" y="637160"/>
            <a:ext cx="5518401" cy="461665"/>
          </a:xfrm>
          <a:prstGeom prst="rect">
            <a:avLst/>
          </a:prstGeom>
          <a:noFill/>
        </p:spPr>
        <p:txBody>
          <a:bodyPr wrap="square" rtlCol="0">
            <a:spAutoFit/>
          </a:bodyPr>
          <a:lstStyle/>
          <a:p>
            <a:r>
              <a:rPr kumimoji="1" lang="ja-JP" altLang="en-US" sz="2400" b="1" dirty="0"/>
              <a:t>平成</a:t>
            </a:r>
            <a:r>
              <a:rPr kumimoji="1" lang="en-US" altLang="ja-JP" sz="2400" b="1" dirty="0"/>
              <a:t>30</a:t>
            </a:r>
            <a:r>
              <a:rPr kumimoji="1" lang="ja-JP" altLang="en-US" sz="2400" b="1" dirty="0"/>
              <a:t>年</a:t>
            </a:r>
            <a:r>
              <a:rPr kumimoji="1" lang="en-US" altLang="ja-JP" sz="2400" b="1" dirty="0"/>
              <a:t>7</a:t>
            </a:r>
            <a:r>
              <a:rPr kumimoji="1" lang="ja-JP" altLang="en-US" sz="2400" b="1" dirty="0"/>
              <a:t>月豪雨 </a:t>
            </a:r>
            <a:r>
              <a:rPr kumimoji="1" lang="en-US" altLang="ja-JP" sz="2400" b="1" dirty="0"/>
              <a:t>(</a:t>
            </a:r>
            <a:r>
              <a:rPr kumimoji="1" lang="ja-JP" altLang="en-US" sz="2400" b="1" dirty="0"/>
              <a:t>西日本豪雨）</a:t>
            </a:r>
          </a:p>
        </p:txBody>
      </p:sp>
      <p:pic>
        <p:nvPicPr>
          <p:cNvPr id="8" name="図 7">
            <a:extLst>
              <a:ext uri="{FF2B5EF4-FFF2-40B4-BE49-F238E27FC236}">
                <a16:creationId xmlns:a16="http://schemas.microsoft.com/office/drawing/2014/main" id="{39652970-B2F1-9D50-BF62-AE3000AFB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485" y="1426080"/>
            <a:ext cx="4573074" cy="4075957"/>
          </a:xfrm>
          <a:prstGeom prst="rect">
            <a:avLst/>
          </a:prstGeom>
        </p:spPr>
      </p:pic>
    </p:spTree>
    <p:extLst>
      <p:ext uri="{BB962C8B-B14F-4D97-AF65-F5344CB8AC3E}">
        <p14:creationId xmlns:p14="http://schemas.microsoft.com/office/powerpoint/2010/main" val="412312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図 2">
            <a:extLst>
              <a:ext uri="{FF2B5EF4-FFF2-40B4-BE49-F238E27FC236}">
                <a16:creationId xmlns:a16="http://schemas.microsoft.com/office/drawing/2014/main" id="{B31FAD4B-DB54-5C4C-31F6-D3A3C7B7291B}"/>
              </a:ext>
            </a:extLst>
          </p:cNvPr>
          <p:cNvPicPr>
            <a:picLocks noChangeAspect="1"/>
          </p:cNvPicPr>
          <p:nvPr/>
        </p:nvPicPr>
        <p:blipFill rotWithShape="1">
          <a:blip r:embed="rId2"/>
          <a:srcRect l="9188" t="41201" r="33859" b="7515"/>
          <a:stretch/>
        </p:blipFill>
        <p:spPr>
          <a:xfrm>
            <a:off x="5042481" y="768355"/>
            <a:ext cx="2501836" cy="2186328"/>
          </a:xfrm>
          <a:prstGeom prst="rect">
            <a:avLst/>
          </a:prstGeom>
        </p:spPr>
      </p:pic>
      <p:sp>
        <p:nvSpPr>
          <p:cNvPr id="5" name="テキスト ボックス 4">
            <a:extLst>
              <a:ext uri="{FF2B5EF4-FFF2-40B4-BE49-F238E27FC236}">
                <a16:creationId xmlns:a16="http://schemas.microsoft.com/office/drawing/2014/main" id="{44B90976-79A2-E814-5C47-0C839A26A454}"/>
              </a:ext>
            </a:extLst>
          </p:cNvPr>
          <p:cNvSpPr txBox="1"/>
          <p:nvPr/>
        </p:nvSpPr>
        <p:spPr>
          <a:xfrm>
            <a:off x="401500" y="711168"/>
            <a:ext cx="3700019" cy="954107"/>
          </a:xfrm>
          <a:prstGeom prst="rect">
            <a:avLst/>
          </a:prstGeom>
          <a:noFill/>
        </p:spPr>
        <p:txBody>
          <a:bodyPr wrap="square">
            <a:spAutoFit/>
          </a:bodyPr>
          <a:lstStyle/>
          <a:p>
            <a:r>
              <a:rPr lang="ja-JP" altLang="en-US" sz="2800" b="1" dirty="0"/>
              <a:t>平成</a:t>
            </a:r>
            <a:r>
              <a:rPr lang="en-US" altLang="ja-JP" sz="2800" b="1" dirty="0"/>
              <a:t>11</a:t>
            </a:r>
            <a:r>
              <a:rPr lang="ja-JP" altLang="en-US" sz="2800" b="1" dirty="0"/>
              <a:t>年</a:t>
            </a:r>
            <a:r>
              <a:rPr lang="en-US" altLang="ja-JP" sz="2800" b="1" dirty="0"/>
              <a:t>(1999</a:t>
            </a:r>
            <a:r>
              <a:rPr lang="ja-JP" altLang="en-US" sz="2800" b="1" dirty="0"/>
              <a:t>年</a:t>
            </a:r>
            <a:r>
              <a:rPr lang="en-US" altLang="ja-JP" sz="2800" b="1" dirty="0"/>
              <a:t>)6.29</a:t>
            </a:r>
            <a:r>
              <a:rPr lang="ja-JP" altLang="en-US" sz="2800" b="1" dirty="0"/>
              <a:t>豪雨</a:t>
            </a:r>
          </a:p>
        </p:txBody>
      </p:sp>
      <p:sp>
        <p:nvSpPr>
          <p:cNvPr id="6" name="テキスト ボックス 5">
            <a:extLst>
              <a:ext uri="{FF2B5EF4-FFF2-40B4-BE49-F238E27FC236}">
                <a16:creationId xmlns:a16="http://schemas.microsoft.com/office/drawing/2014/main" id="{53700DB5-60DF-4448-F6B1-2700D0860DA2}"/>
              </a:ext>
            </a:extLst>
          </p:cNvPr>
          <p:cNvSpPr txBox="1"/>
          <p:nvPr/>
        </p:nvSpPr>
        <p:spPr>
          <a:xfrm>
            <a:off x="458180" y="1502138"/>
            <a:ext cx="3534596" cy="1477328"/>
          </a:xfrm>
          <a:prstGeom prst="rect">
            <a:avLst/>
          </a:prstGeom>
          <a:noFill/>
        </p:spPr>
        <p:txBody>
          <a:bodyPr wrap="square" rtlCol="0">
            <a:spAutoFit/>
          </a:bodyPr>
          <a:lstStyle/>
          <a:p>
            <a:r>
              <a:rPr kumimoji="1" lang="ja-JP" altLang="en-US" dirty="0"/>
              <a:t>前線上の低気圧の通過に伴い、</a:t>
            </a:r>
            <a:endParaRPr kumimoji="1" lang="en-US" altLang="ja-JP" dirty="0"/>
          </a:p>
          <a:p>
            <a:r>
              <a:rPr lang="ja-JP" altLang="en-US" dirty="0"/>
              <a:t>前線付近で降水域が発達。</a:t>
            </a:r>
            <a:endParaRPr lang="en-US" altLang="ja-JP" dirty="0"/>
          </a:p>
          <a:p>
            <a:r>
              <a:rPr lang="ja-JP" altLang="en-US" dirty="0"/>
              <a:t>広島県西部～山口県東部の線状降水帯が降水強度を強めながら呉方面へ東進。</a:t>
            </a:r>
            <a:endParaRPr lang="en-US" altLang="ja-JP" dirty="0"/>
          </a:p>
        </p:txBody>
      </p:sp>
      <p:pic>
        <p:nvPicPr>
          <p:cNvPr id="7" name="図 6">
            <a:extLst>
              <a:ext uri="{FF2B5EF4-FFF2-40B4-BE49-F238E27FC236}">
                <a16:creationId xmlns:a16="http://schemas.microsoft.com/office/drawing/2014/main" id="{3FFA8D7B-3379-EBC0-66CF-91D6685A4B9C}"/>
              </a:ext>
            </a:extLst>
          </p:cNvPr>
          <p:cNvPicPr>
            <a:picLocks noChangeAspect="1"/>
          </p:cNvPicPr>
          <p:nvPr/>
        </p:nvPicPr>
        <p:blipFill rotWithShape="1">
          <a:blip r:embed="rId3">
            <a:extLst>
              <a:ext uri="{28A0092B-C50C-407E-A947-70E740481C1C}">
                <a14:useLocalDpi xmlns:a14="http://schemas.microsoft.com/office/drawing/2010/main" val="0"/>
              </a:ext>
            </a:extLst>
          </a:blip>
          <a:srcRect l="33435" t="23460" r="24971" b="25720"/>
          <a:stretch/>
        </p:blipFill>
        <p:spPr>
          <a:xfrm>
            <a:off x="4987063" y="3125715"/>
            <a:ext cx="2914786" cy="3060000"/>
          </a:xfrm>
          <a:prstGeom prst="rect">
            <a:avLst/>
          </a:prstGeom>
        </p:spPr>
      </p:pic>
      <p:pic>
        <p:nvPicPr>
          <p:cNvPr id="8" name="コンテンツ プレースホルダー 4">
            <a:extLst>
              <a:ext uri="{FF2B5EF4-FFF2-40B4-BE49-F238E27FC236}">
                <a16:creationId xmlns:a16="http://schemas.microsoft.com/office/drawing/2014/main" id="{004FD377-6A27-B169-72C6-3489823702A3}"/>
              </a:ext>
            </a:extLst>
          </p:cNvPr>
          <p:cNvPicPr>
            <a:picLocks noChangeAspect="1"/>
          </p:cNvPicPr>
          <p:nvPr/>
        </p:nvPicPr>
        <p:blipFill rotWithShape="1">
          <a:blip r:embed="rId4">
            <a:extLst>
              <a:ext uri="{28A0092B-C50C-407E-A947-70E740481C1C}">
                <a14:useLocalDpi xmlns:a14="http://schemas.microsoft.com/office/drawing/2010/main" val="0"/>
              </a:ext>
            </a:extLst>
          </a:blip>
          <a:srcRect l="32886" t="23457" r="24682" b="25925"/>
          <a:stretch/>
        </p:blipFill>
        <p:spPr>
          <a:xfrm>
            <a:off x="711382" y="3164389"/>
            <a:ext cx="2985369" cy="3060000"/>
          </a:xfrm>
          <a:prstGeom prst="rect">
            <a:avLst/>
          </a:prstGeom>
        </p:spPr>
      </p:pic>
      <p:sp>
        <p:nvSpPr>
          <p:cNvPr id="9" name="テキスト ボックス 8">
            <a:extLst>
              <a:ext uri="{FF2B5EF4-FFF2-40B4-BE49-F238E27FC236}">
                <a16:creationId xmlns:a16="http://schemas.microsoft.com/office/drawing/2014/main" id="{DCDA16B3-2502-C384-0845-2B3B0F465F78}"/>
              </a:ext>
            </a:extLst>
          </p:cNvPr>
          <p:cNvSpPr txBox="1"/>
          <p:nvPr/>
        </p:nvSpPr>
        <p:spPr>
          <a:xfrm>
            <a:off x="791646" y="6268285"/>
            <a:ext cx="2754306" cy="300082"/>
          </a:xfrm>
          <a:prstGeom prst="rect">
            <a:avLst/>
          </a:prstGeom>
          <a:noFill/>
        </p:spPr>
        <p:txBody>
          <a:bodyPr wrap="square" rtlCol="0">
            <a:spAutoFit/>
          </a:bodyPr>
          <a:lstStyle/>
          <a:p>
            <a:pPr algn="ctr">
              <a:defRPr/>
            </a:pPr>
            <a:r>
              <a:rPr lang="en-US" altLang="ja-JP" sz="1350" dirty="0">
                <a:solidFill>
                  <a:srgbClr val="FF0000"/>
                </a:solidFill>
                <a:latin typeface="メイリオ" panose="020B0604030504040204" pitchFamily="50" charset="-128"/>
                <a:ea typeface="メイリオ" panose="020B0604030504040204" pitchFamily="50" charset="-128"/>
              </a:rPr>
              <a:t>1999</a:t>
            </a:r>
            <a:r>
              <a:rPr lang="ja-JP" altLang="en-US" sz="1350" dirty="0">
                <a:solidFill>
                  <a:srgbClr val="FF0000"/>
                </a:solidFill>
                <a:latin typeface="メイリオ" panose="020B0604030504040204" pitchFamily="50" charset="-128"/>
                <a:ea typeface="メイリオ" panose="020B0604030504040204" pitchFamily="50" charset="-128"/>
              </a:rPr>
              <a:t>年</a:t>
            </a:r>
            <a:r>
              <a:rPr lang="en-US" altLang="ja-JP" sz="1350" dirty="0">
                <a:solidFill>
                  <a:srgbClr val="FF0000"/>
                </a:solidFill>
                <a:latin typeface="メイリオ" panose="020B0604030504040204" pitchFamily="50" charset="-128"/>
                <a:ea typeface="メイリオ" panose="020B0604030504040204" pitchFamily="50" charset="-128"/>
              </a:rPr>
              <a:t>6</a:t>
            </a:r>
            <a:r>
              <a:rPr lang="ja-JP" altLang="en-US" sz="1350" dirty="0">
                <a:solidFill>
                  <a:srgbClr val="FF0000"/>
                </a:solidFill>
                <a:latin typeface="メイリオ" panose="020B0604030504040204" pitchFamily="50" charset="-128"/>
                <a:ea typeface="メイリオ" panose="020B0604030504040204" pitchFamily="50" charset="-128"/>
              </a:rPr>
              <a:t>月</a:t>
            </a:r>
            <a:r>
              <a:rPr lang="en-US" altLang="ja-JP" sz="1350" dirty="0">
                <a:solidFill>
                  <a:srgbClr val="FF0000"/>
                </a:solidFill>
                <a:latin typeface="メイリオ" panose="020B0604030504040204" pitchFamily="50" charset="-128"/>
                <a:ea typeface="メイリオ" panose="020B0604030504040204" pitchFamily="50" charset="-128"/>
              </a:rPr>
              <a:t>29</a:t>
            </a:r>
            <a:r>
              <a:rPr lang="ja-JP" altLang="en-US" sz="1350" dirty="0">
                <a:solidFill>
                  <a:srgbClr val="FF0000"/>
                </a:solidFill>
                <a:latin typeface="メイリオ" panose="020B0604030504040204" pitchFamily="50" charset="-128"/>
                <a:ea typeface="メイリオ" panose="020B0604030504040204" pitchFamily="50" charset="-128"/>
              </a:rPr>
              <a:t>日</a:t>
            </a:r>
            <a:r>
              <a:rPr lang="en-US" altLang="ja-JP" sz="1350" dirty="0">
                <a:solidFill>
                  <a:srgbClr val="FF0000"/>
                </a:solidFill>
                <a:latin typeface="メイリオ" panose="020B0604030504040204" pitchFamily="50" charset="-128"/>
                <a:ea typeface="メイリオ" panose="020B0604030504040204" pitchFamily="50" charset="-128"/>
              </a:rPr>
              <a:t>14-15</a:t>
            </a:r>
            <a:r>
              <a:rPr lang="ja-JP" altLang="en-US" sz="1350" dirty="0">
                <a:solidFill>
                  <a:srgbClr val="FF0000"/>
                </a:solidFill>
                <a:latin typeface="メイリオ" panose="020B0604030504040204" pitchFamily="50" charset="-128"/>
                <a:ea typeface="メイリオ" panose="020B0604030504040204" pitchFamily="50" charset="-128"/>
              </a:rPr>
              <a:t>時</a:t>
            </a:r>
          </a:p>
        </p:txBody>
      </p:sp>
      <p:sp>
        <p:nvSpPr>
          <p:cNvPr id="10" name="テキスト ボックス 9">
            <a:extLst>
              <a:ext uri="{FF2B5EF4-FFF2-40B4-BE49-F238E27FC236}">
                <a16:creationId xmlns:a16="http://schemas.microsoft.com/office/drawing/2014/main" id="{8DDD8F8A-B520-DADE-1A4F-D1A2ABFA3E4D}"/>
              </a:ext>
            </a:extLst>
          </p:cNvPr>
          <p:cNvSpPr txBox="1"/>
          <p:nvPr/>
        </p:nvSpPr>
        <p:spPr>
          <a:xfrm>
            <a:off x="5104940" y="6268285"/>
            <a:ext cx="2604699" cy="300082"/>
          </a:xfrm>
          <a:prstGeom prst="rect">
            <a:avLst/>
          </a:prstGeom>
          <a:noFill/>
        </p:spPr>
        <p:txBody>
          <a:bodyPr wrap="square" rtlCol="0">
            <a:spAutoFit/>
          </a:bodyPr>
          <a:lstStyle/>
          <a:p>
            <a:pPr algn="ctr">
              <a:defRPr/>
            </a:pPr>
            <a:r>
              <a:rPr lang="en-US" altLang="ja-JP" sz="1350" dirty="0">
                <a:solidFill>
                  <a:srgbClr val="FF0000"/>
                </a:solidFill>
                <a:latin typeface="メイリオ" panose="020B0604030504040204" pitchFamily="50" charset="-128"/>
                <a:ea typeface="メイリオ" panose="020B0604030504040204" pitchFamily="50" charset="-128"/>
              </a:rPr>
              <a:t>1999</a:t>
            </a:r>
            <a:r>
              <a:rPr lang="ja-JP" altLang="en-US" sz="1350" dirty="0">
                <a:solidFill>
                  <a:srgbClr val="FF0000"/>
                </a:solidFill>
                <a:latin typeface="メイリオ" panose="020B0604030504040204" pitchFamily="50" charset="-128"/>
                <a:ea typeface="メイリオ" panose="020B0604030504040204" pitchFamily="50" charset="-128"/>
              </a:rPr>
              <a:t>年</a:t>
            </a:r>
            <a:r>
              <a:rPr lang="en-US" altLang="ja-JP" sz="1350" dirty="0">
                <a:solidFill>
                  <a:srgbClr val="FF0000"/>
                </a:solidFill>
                <a:latin typeface="メイリオ" panose="020B0604030504040204" pitchFamily="50" charset="-128"/>
                <a:ea typeface="メイリオ" panose="020B0604030504040204" pitchFamily="50" charset="-128"/>
              </a:rPr>
              <a:t>6</a:t>
            </a:r>
            <a:r>
              <a:rPr lang="ja-JP" altLang="en-US" sz="1350" dirty="0">
                <a:solidFill>
                  <a:srgbClr val="FF0000"/>
                </a:solidFill>
                <a:latin typeface="メイリオ" panose="020B0604030504040204" pitchFamily="50" charset="-128"/>
                <a:ea typeface="メイリオ" panose="020B0604030504040204" pitchFamily="50" charset="-128"/>
              </a:rPr>
              <a:t>月</a:t>
            </a:r>
            <a:r>
              <a:rPr lang="en-US" altLang="ja-JP" sz="1350" dirty="0">
                <a:solidFill>
                  <a:srgbClr val="FF0000"/>
                </a:solidFill>
                <a:latin typeface="メイリオ" panose="020B0604030504040204" pitchFamily="50" charset="-128"/>
                <a:ea typeface="メイリオ" panose="020B0604030504040204" pitchFamily="50" charset="-128"/>
              </a:rPr>
              <a:t>29</a:t>
            </a:r>
            <a:r>
              <a:rPr lang="ja-JP" altLang="en-US" sz="1350" dirty="0">
                <a:solidFill>
                  <a:srgbClr val="FF0000"/>
                </a:solidFill>
                <a:latin typeface="メイリオ" panose="020B0604030504040204" pitchFamily="50" charset="-128"/>
                <a:ea typeface="メイリオ" panose="020B0604030504040204" pitchFamily="50" charset="-128"/>
              </a:rPr>
              <a:t>日</a:t>
            </a:r>
            <a:r>
              <a:rPr lang="en-US" altLang="ja-JP" sz="1350" dirty="0">
                <a:solidFill>
                  <a:srgbClr val="FF0000"/>
                </a:solidFill>
                <a:latin typeface="メイリオ" panose="020B0604030504040204" pitchFamily="50" charset="-128"/>
                <a:ea typeface="メイリオ" panose="020B0604030504040204" pitchFamily="50" charset="-128"/>
              </a:rPr>
              <a:t>16-17</a:t>
            </a:r>
            <a:r>
              <a:rPr lang="ja-JP" altLang="en-US" sz="1350" dirty="0">
                <a:solidFill>
                  <a:srgbClr val="FF0000"/>
                </a:solidFill>
                <a:latin typeface="メイリオ" panose="020B0604030504040204" pitchFamily="50" charset="-128"/>
                <a:ea typeface="メイリオ" panose="020B0604030504040204" pitchFamily="50" charset="-128"/>
              </a:rPr>
              <a:t>時</a:t>
            </a:r>
          </a:p>
        </p:txBody>
      </p:sp>
      <p:pic>
        <p:nvPicPr>
          <p:cNvPr id="11" name="図 10">
            <a:extLst>
              <a:ext uri="{FF2B5EF4-FFF2-40B4-BE49-F238E27FC236}">
                <a16:creationId xmlns:a16="http://schemas.microsoft.com/office/drawing/2014/main" id="{5CF15A43-7A81-B46B-4228-70AF6F2D81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327" t="17735" r="-5162" b="17231"/>
          <a:stretch/>
        </p:blipFill>
        <p:spPr>
          <a:xfrm>
            <a:off x="8197636" y="3429000"/>
            <a:ext cx="780495" cy="2315553"/>
          </a:xfrm>
          <a:prstGeom prst="rect">
            <a:avLst/>
          </a:prstGeom>
        </p:spPr>
      </p:pic>
      <p:sp>
        <p:nvSpPr>
          <p:cNvPr id="12" name="テキスト ボックス 11">
            <a:extLst>
              <a:ext uri="{FF2B5EF4-FFF2-40B4-BE49-F238E27FC236}">
                <a16:creationId xmlns:a16="http://schemas.microsoft.com/office/drawing/2014/main" id="{3101AAC7-B131-5A0D-F20F-BA439F4B7DDA}"/>
              </a:ext>
            </a:extLst>
          </p:cNvPr>
          <p:cNvSpPr txBox="1"/>
          <p:nvPr/>
        </p:nvSpPr>
        <p:spPr>
          <a:xfrm>
            <a:off x="5528175" y="2670867"/>
            <a:ext cx="3235212" cy="369332"/>
          </a:xfrm>
          <a:prstGeom prst="rect">
            <a:avLst/>
          </a:prstGeom>
          <a:noFill/>
        </p:spPr>
        <p:txBody>
          <a:bodyPr wrap="square" rtlCol="0">
            <a:spAutoFit/>
          </a:bodyPr>
          <a:lstStyle/>
          <a:p>
            <a:r>
              <a:rPr kumimoji="1" lang="en-US" altLang="ja-JP" dirty="0"/>
              <a:t>1999/6/29 9</a:t>
            </a:r>
            <a:r>
              <a:rPr kumimoji="1" lang="ja-JP" altLang="en-US" dirty="0"/>
              <a:t>時の地上天気図</a:t>
            </a:r>
          </a:p>
        </p:txBody>
      </p:sp>
      <p:sp>
        <p:nvSpPr>
          <p:cNvPr id="4" name="テキスト ボックス 3">
            <a:extLst>
              <a:ext uri="{FF2B5EF4-FFF2-40B4-BE49-F238E27FC236}">
                <a16:creationId xmlns:a16="http://schemas.microsoft.com/office/drawing/2014/main" id="{5C5165DF-ACC1-E03C-10FA-AF745703386F}"/>
              </a:ext>
            </a:extLst>
          </p:cNvPr>
          <p:cNvSpPr txBox="1"/>
          <p:nvPr/>
        </p:nvSpPr>
        <p:spPr>
          <a:xfrm>
            <a:off x="2882099" y="6466271"/>
            <a:ext cx="4827539" cy="338554"/>
          </a:xfrm>
          <a:prstGeom prst="rect">
            <a:avLst/>
          </a:prstGeom>
          <a:noFill/>
        </p:spPr>
        <p:txBody>
          <a:bodyPr wrap="square" rtlCol="0">
            <a:spAutoFit/>
          </a:bodyPr>
          <a:lstStyle/>
          <a:p>
            <a:r>
              <a:rPr kumimoji="1" lang="ja-JP" altLang="en-US" sz="1600" dirty="0"/>
              <a:t>レーダーアメダス解析雨量（５ｋｍ格子）</a:t>
            </a:r>
          </a:p>
        </p:txBody>
      </p:sp>
    </p:spTree>
    <p:extLst>
      <p:ext uri="{BB962C8B-B14F-4D97-AF65-F5344CB8AC3E}">
        <p14:creationId xmlns:p14="http://schemas.microsoft.com/office/powerpoint/2010/main" val="258700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19994A2-78AE-4F1F-1AE8-8FD5694ECD5A}"/>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7" name="図 6">
            <a:extLst>
              <a:ext uri="{FF2B5EF4-FFF2-40B4-BE49-F238E27FC236}">
                <a16:creationId xmlns:a16="http://schemas.microsoft.com/office/drawing/2014/main" id="{960B819D-905B-B58B-9B17-1890616D9795}"/>
              </a:ext>
            </a:extLst>
          </p:cNvPr>
          <p:cNvPicPr>
            <a:picLocks noChangeAspect="1"/>
          </p:cNvPicPr>
          <p:nvPr/>
        </p:nvPicPr>
        <p:blipFill>
          <a:blip r:embed="rId2"/>
          <a:stretch>
            <a:fillRect/>
          </a:stretch>
        </p:blipFill>
        <p:spPr>
          <a:xfrm>
            <a:off x="-64982" y="1791887"/>
            <a:ext cx="9144000" cy="4564598"/>
          </a:xfrm>
          <a:prstGeom prst="rect">
            <a:avLst/>
          </a:prstGeom>
        </p:spPr>
      </p:pic>
      <p:sp>
        <p:nvSpPr>
          <p:cNvPr id="8" name="テキスト ボックス 7">
            <a:extLst>
              <a:ext uri="{FF2B5EF4-FFF2-40B4-BE49-F238E27FC236}">
                <a16:creationId xmlns:a16="http://schemas.microsoft.com/office/drawing/2014/main" id="{34747E0D-6A9F-6065-A9BB-04F0854C4B9E}"/>
              </a:ext>
            </a:extLst>
          </p:cNvPr>
          <p:cNvSpPr txBox="1"/>
          <p:nvPr/>
        </p:nvSpPr>
        <p:spPr>
          <a:xfrm>
            <a:off x="145192" y="691602"/>
            <a:ext cx="5494382" cy="369332"/>
          </a:xfrm>
          <a:prstGeom prst="rect">
            <a:avLst/>
          </a:prstGeom>
          <a:noFill/>
        </p:spPr>
        <p:txBody>
          <a:bodyPr wrap="square" rtlCol="0">
            <a:spAutoFit/>
          </a:bodyPr>
          <a:lstStyle/>
          <a:p>
            <a:r>
              <a:rPr lang="ja-JP" altLang="en-US" b="1" dirty="0"/>
              <a:t>過去に発生した局地的大雨の事例</a:t>
            </a:r>
            <a:endParaRPr kumimoji="1" lang="ja-JP" altLang="en-US" b="1" dirty="0"/>
          </a:p>
        </p:txBody>
      </p:sp>
      <p:sp>
        <p:nvSpPr>
          <p:cNvPr id="10" name="テキスト ボックス 9">
            <a:extLst>
              <a:ext uri="{FF2B5EF4-FFF2-40B4-BE49-F238E27FC236}">
                <a16:creationId xmlns:a16="http://schemas.microsoft.com/office/drawing/2014/main" id="{9B1DB715-5C86-9064-EAE8-D08AB76ACAA3}"/>
              </a:ext>
            </a:extLst>
          </p:cNvPr>
          <p:cNvSpPr txBox="1"/>
          <p:nvPr/>
        </p:nvSpPr>
        <p:spPr>
          <a:xfrm>
            <a:off x="145192" y="1132556"/>
            <a:ext cx="7499563" cy="646331"/>
          </a:xfrm>
          <a:prstGeom prst="rect">
            <a:avLst/>
          </a:prstGeom>
          <a:noFill/>
        </p:spPr>
        <p:txBody>
          <a:bodyPr wrap="square" rtlCol="0">
            <a:spAutoFit/>
          </a:bodyPr>
          <a:lstStyle/>
          <a:p>
            <a:r>
              <a:rPr kumimoji="1" lang="ja-JP" altLang="en-US" dirty="0"/>
              <a:t>広島測候所（当時）　</a:t>
            </a:r>
            <a:r>
              <a:rPr lang="en-US" altLang="ja-JP" dirty="0"/>
              <a:t>1926/9/11  </a:t>
            </a:r>
            <a:r>
              <a:rPr lang="ja-JP" altLang="en-US" dirty="0"/>
              <a:t>日雨量 </a:t>
            </a:r>
            <a:r>
              <a:rPr lang="en-US" altLang="ja-JP" dirty="0"/>
              <a:t>339.6mm </a:t>
            </a:r>
          </a:p>
          <a:p>
            <a:r>
              <a:rPr kumimoji="1" lang="en-US" altLang="ja-JP" dirty="0"/>
              <a:t> 3</a:t>
            </a:r>
            <a:r>
              <a:rPr kumimoji="1" lang="ja-JP" altLang="en-US" dirty="0"/>
              <a:t>時間雨量で　</a:t>
            </a:r>
            <a:r>
              <a:rPr kumimoji="1" lang="en-US" altLang="ja-JP" dirty="0"/>
              <a:t>2014</a:t>
            </a:r>
            <a:r>
              <a:rPr kumimoji="1" lang="ja-JP" altLang="en-US" dirty="0"/>
              <a:t>年広島豪雨を上回る大雨を記録</a:t>
            </a:r>
          </a:p>
        </p:txBody>
      </p:sp>
      <p:sp>
        <p:nvSpPr>
          <p:cNvPr id="11" name="テキスト ボックス 10">
            <a:extLst>
              <a:ext uri="{FF2B5EF4-FFF2-40B4-BE49-F238E27FC236}">
                <a16:creationId xmlns:a16="http://schemas.microsoft.com/office/drawing/2014/main" id="{B3D8839D-26E7-7683-F60D-BA48AA36C298}"/>
              </a:ext>
            </a:extLst>
          </p:cNvPr>
          <p:cNvSpPr txBox="1"/>
          <p:nvPr/>
        </p:nvSpPr>
        <p:spPr>
          <a:xfrm>
            <a:off x="197497" y="5795079"/>
            <a:ext cx="2838126" cy="646331"/>
          </a:xfrm>
          <a:prstGeom prst="rect">
            <a:avLst/>
          </a:prstGeom>
          <a:noFill/>
        </p:spPr>
        <p:txBody>
          <a:bodyPr wrap="square">
            <a:spAutoFit/>
          </a:bodyPr>
          <a:lstStyle/>
          <a:p>
            <a:r>
              <a:rPr lang="ja-JP" altLang="en-US" b="1" dirty="0"/>
              <a:t>廣島測候所</a:t>
            </a:r>
            <a:br>
              <a:rPr lang="ja-JP" altLang="en-US" b="1" dirty="0"/>
            </a:br>
            <a:r>
              <a:rPr lang="ja-JP" altLang="en-US" b="1" dirty="0"/>
              <a:t>大正</a:t>
            </a:r>
            <a:r>
              <a:rPr lang="en-US" altLang="ja-JP" b="1" dirty="0"/>
              <a:t>15</a:t>
            </a:r>
            <a:r>
              <a:rPr lang="ja-JP" altLang="en-US" b="1" dirty="0"/>
              <a:t>年豪雨報告より</a:t>
            </a:r>
          </a:p>
        </p:txBody>
      </p:sp>
    </p:spTree>
    <p:extLst>
      <p:ext uri="{BB962C8B-B14F-4D97-AF65-F5344CB8AC3E}">
        <p14:creationId xmlns:p14="http://schemas.microsoft.com/office/powerpoint/2010/main" val="235489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sp>
        <p:nvSpPr>
          <p:cNvPr id="3" name="タイトル 1">
            <a:extLst>
              <a:ext uri="{FF2B5EF4-FFF2-40B4-BE49-F238E27FC236}">
                <a16:creationId xmlns:a16="http://schemas.microsoft.com/office/drawing/2014/main" id="{A91BA1DF-9598-7F1F-395B-C88BCDFE97EF}"/>
              </a:ext>
            </a:extLst>
          </p:cNvPr>
          <p:cNvSpPr txBox="1">
            <a:spLocks/>
          </p:cNvSpPr>
          <p:nvPr/>
        </p:nvSpPr>
        <p:spPr>
          <a:xfrm>
            <a:off x="103413" y="693738"/>
            <a:ext cx="8855529" cy="418058"/>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気象シミュレーションモデルを用いた</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年広島豪雨の仕組みの解析</a:t>
            </a:r>
          </a:p>
        </p:txBody>
      </p:sp>
      <p:pic>
        <p:nvPicPr>
          <p:cNvPr id="4" name="Picture 3" descr="J:\Suigai-2014\WRF-Run\Program\elev.png">
            <a:extLst>
              <a:ext uri="{FF2B5EF4-FFF2-40B4-BE49-F238E27FC236}">
                <a16:creationId xmlns:a16="http://schemas.microsoft.com/office/drawing/2014/main" id="{514114D8-9095-222B-DB93-B032EFA9A9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56" y="1763698"/>
            <a:ext cx="4776361" cy="433889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9F9C9B4-0E2D-68C5-F2DA-2B4B9ED22987}"/>
              </a:ext>
            </a:extLst>
          </p:cNvPr>
          <p:cNvSpPr txBox="1"/>
          <p:nvPr/>
        </p:nvSpPr>
        <p:spPr>
          <a:xfrm>
            <a:off x="362260" y="1305888"/>
            <a:ext cx="2179312" cy="369332"/>
          </a:xfrm>
          <a:prstGeom prst="rect">
            <a:avLst/>
          </a:prstGeom>
          <a:noFill/>
        </p:spPr>
        <p:txBody>
          <a:bodyPr wrap="square" rtlCol="0">
            <a:spAutoFit/>
          </a:bodyPr>
          <a:lstStyle/>
          <a:p>
            <a:r>
              <a:rPr kumimoji="1"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計算領域全体</a:t>
            </a:r>
          </a:p>
        </p:txBody>
      </p:sp>
      <p:sp>
        <p:nvSpPr>
          <p:cNvPr id="6" name="テキスト ボックス 5">
            <a:extLst>
              <a:ext uri="{FF2B5EF4-FFF2-40B4-BE49-F238E27FC236}">
                <a16:creationId xmlns:a16="http://schemas.microsoft.com/office/drawing/2014/main" id="{2E97D1E4-9D12-5C7C-9AE1-029CF8FBD6A4}"/>
              </a:ext>
            </a:extLst>
          </p:cNvPr>
          <p:cNvSpPr txBox="1"/>
          <p:nvPr/>
        </p:nvSpPr>
        <p:spPr>
          <a:xfrm>
            <a:off x="1952221" y="1948364"/>
            <a:ext cx="2179312" cy="369332"/>
          </a:xfrm>
          <a:prstGeom prst="rect">
            <a:avLst/>
          </a:prstGeom>
          <a:noFill/>
        </p:spPr>
        <p:txBody>
          <a:bodyPr wrap="square" rtlCol="0">
            <a:spAutoFit/>
          </a:bodyPr>
          <a:lstStyle/>
          <a:p>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主要解析対象範囲</a:t>
            </a:r>
            <a:endParaRPr kumimoji="1"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a:extLst>
              <a:ext uri="{FF2B5EF4-FFF2-40B4-BE49-F238E27FC236}">
                <a16:creationId xmlns:a16="http://schemas.microsoft.com/office/drawing/2014/main" id="{5C468964-AC44-AEF2-A5AA-AA8BEBDFBA0B}"/>
              </a:ext>
            </a:extLst>
          </p:cNvPr>
          <p:cNvSpPr txBox="1"/>
          <p:nvPr/>
        </p:nvSpPr>
        <p:spPr>
          <a:xfrm>
            <a:off x="4877862" y="1216105"/>
            <a:ext cx="4159381" cy="5078313"/>
          </a:xfrm>
          <a:prstGeom prst="rect">
            <a:avLst/>
          </a:prstGeom>
          <a:noFill/>
        </p:spPr>
        <p:txBody>
          <a:bodyPr wrap="square" rtlCol="0">
            <a:spAutoFit/>
          </a:bodyPr>
          <a:lstStyle/>
          <a:p>
            <a:r>
              <a:rPr lang="ja-JP" altLang="en-US" dirty="0"/>
              <a:t>・降雨が本格的に強まる時間帯の計算</a:t>
            </a:r>
            <a:endParaRPr lang="en-US" altLang="ja-JP" dirty="0"/>
          </a:p>
          <a:p>
            <a:r>
              <a:rPr lang="en-US" altLang="ja-JP" dirty="0"/>
              <a:t>2014/8/19 21:00</a:t>
            </a:r>
            <a:r>
              <a:rPr lang="ja-JP" altLang="en-US" dirty="0"/>
              <a:t>～</a:t>
            </a:r>
            <a:r>
              <a:rPr lang="en-US" altLang="ja-JP" dirty="0"/>
              <a:t>8/20 6:00 (</a:t>
            </a:r>
            <a:r>
              <a:rPr lang="ja-JP" altLang="en-US" dirty="0"/>
              <a:t>日本時間</a:t>
            </a:r>
            <a:r>
              <a:rPr lang="en-US" altLang="ja-JP" dirty="0"/>
              <a:t>)</a:t>
            </a:r>
          </a:p>
          <a:p>
            <a:r>
              <a:rPr kumimoji="1" lang="ja-JP" altLang="en-US" dirty="0"/>
              <a:t>・水蒸気の流入経路である豊後水道・九州西部を含む</a:t>
            </a:r>
            <a:r>
              <a:rPr kumimoji="1" lang="en-US" altLang="ja-JP" dirty="0"/>
              <a:t>600km×600km</a:t>
            </a:r>
            <a:r>
              <a:rPr kumimoji="1" lang="ja-JP" altLang="en-US" dirty="0"/>
              <a:t>の</a:t>
            </a:r>
            <a:endParaRPr kumimoji="1" lang="en-US" altLang="ja-JP" dirty="0"/>
          </a:p>
          <a:p>
            <a:r>
              <a:rPr kumimoji="1" lang="ja-JP" altLang="en-US" dirty="0"/>
              <a:t>領域を設定し、</a:t>
            </a:r>
            <a:r>
              <a:rPr kumimoji="1" lang="en-US" altLang="ja-JP" dirty="0"/>
              <a:t>1km</a:t>
            </a:r>
            <a:r>
              <a:rPr kumimoji="1" lang="ja-JP" altLang="en-US" dirty="0"/>
              <a:t>メッシュ</a:t>
            </a:r>
            <a:r>
              <a:rPr lang="ja-JP" altLang="en-US" dirty="0"/>
              <a:t>計算</a:t>
            </a:r>
            <a:endParaRPr lang="en-US" altLang="ja-JP" dirty="0"/>
          </a:p>
          <a:p>
            <a:r>
              <a:rPr lang="ja-JP" altLang="en-US" dirty="0"/>
              <a:t>・計算の初期条件：気象庁数値予報</a:t>
            </a:r>
            <a:r>
              <a:rPr lang="en-US" altLang="ja-JP" dirty="0"/>
              <a:t>GPV</a:t>
            </a:r>
            <a:r>
              <a:rPr lang="ja-JP" altLang="en-US" dirty="0"/>
              <a:t>（メソモデル）を使用。</a:t>
            </a:r>
            <a:endParaRPr lang="en-US" altLang="ja-JP" dirty="0"/>
          </a:p>
          <a:p>
            <a:endParaRPr lang="en-US" altLang="ja-JP" dirty="0"/>
          </a:p>
          <a:p>
            <a:r>
              <a:rPr lang="en-US" altLang="ja-JP" dirty="0"/>
              <a:t>※</a:t>
            </a:r>
            <a:r>
              <a:rPr lang="ja-JP" altLang="en-US" dirty="0"/>
              <a:t>下層水蒸気の量的な影響</a:t>
            </a:r>
            <a:endParaRPr lang="en-US" altLang="ja-JP" dirty="0"/>
          </a:p>
          <a:p>
            <a:r>
              <a:rPr lang="ja-JP" altLang="en-US" dirty="0"/>
              <a:t>　高度</a:t>
            </a:r>
            <a:r>
              <a:rPr lang="en-US" altLang="ja-JP" dirty="0"/>
              <a:t>3km</a:t>
            </a:r>
            <a:r>
              <a:rPr lang="ja-JP" altLang="en-US" dirty="0"/>
              <a:t>以下の気層の湿度を</a:t>
            </a:r>
            <a:r>
              <a:rPr lang="en-US" altLang="ja-JP" dirty="0"/>
              <a:t>1</a:t>
            </a:r>
            <a:r>
              <a:rPr lang="ja-JP" altLang="en-US" dirty="0"/>
              <a:t>～数</a:t>
            </a:r>
            <a:r>
              <a:rPr lang="en-US" altLang="ja-JP" dirty="0"/>
              <a:t>%</a:t>
            </a:r>
            <a:r>
              <a:rPr lang="ja-JP" altLang="en-US" dirty="0"/>
              <a:t>低下させて、積乱雲の発達強度の違いを比較。</a:t>
            </a:r>
            <a:endParaRPr lang="en-US" altLang="ja-JP" dirty="0"/>
          </a:p>
          <a:p>
            <a:r>
              <a:rPr lang="en-US" altLang="ja-JP" dirty="0"/>
              <a:t>※</a:t>
            </a:r>
            <a:r>
              <a:rPr lang="ja-JP" altLang="en-US" dirty="0"/>
              <a:t>地形の起伏の影響</a:t>
            </a:r>
            <a:endParaRPr lang="en-US" altLang="ja-JP" dirty="0"/>
          </a:p>
          <a:p>
            <a:r>
              <a:rPr lang="ja-JP" altLang="en-US" dirty="0"/>
              <a:t>　九州・四国・中国地方の地形の起伏倍率を変化。瀬戸内海の島などの局所的な地形の影響を、地形データを制御して計算を実行。</a:t>
            </a:r>
            <a:endParaRPr lang="en-US" altLang="ja-JP" dirty="0"/>
          </a:p>
          <a:p>
            <a:r>
              <a:rPr lang="en-US" altLang="ja-JP" dirty="0"/>
              <a:t>※</a:t>
            </a:r>
            <a:r>
              <a:rPr lang="ja-JP" altLang="en-US" dirty="0"/>
              <a:t> 地球温暖化の影響</a:t>
            </a:r>
            <a:endParaRPr lang="en-US" altLang="ja-JP" dirty="0"/>
          </a:p>
        </p:txBody>
      </p:sp>
    </p:spTree>
    <p:extLst>
      <p:ext uri="{BB962C8B-B14F-4D97-AF65-F5344CB8AC3E}">
        <p14:creationId xmlns:p14="http://schemas.microsoft.com/office/powerpoint/2010/main" val="105325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FD38E15-4579-E9B1-D0AE-19BF77FC9B55}"/>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4" name="図 3" descr="マップ&#10;&#10;自動的に生成された説明">
            <a:extLst>
              <a:ext uri="{FF2B5EF4-FFF2-40B4-BE49-F238E27FC236}">
                <a16:creationId xmlns:a16="http://schemas.microsoft.com/office/drawing/2014/main" id="{65E5514B-EAA6-2AA3-39DC-713C6B32EE33}"/>
              </a:ext>
            </a:extLst>
          </p:cNvPr>
          <p:cNvPicPr>
            <a:picLocks noChangeAspect="1"/>
          </p:cNvPicPr>
          <p:nvPr/>
        </p:nvPicPr>
        <p:blipFill>
          <a:blip r:embed="rId2"/>
          <a:stretch>
            <a:fillRect/>
          </a:stretch>
        </p:blipFill>
        <p:spPr>
          <a:xfrm>
            <a:off x="288471" y="1102447"/>
            <a:ext cx="2944586" cy="3014610"/>
          </a:xfrm>
          <a:prstGeom prst="rect">
            <a:avLst/>
          </a:prstGeom>
        </p:spPr>
      </p:pic>
      <p:pic>
        <p:nvPicPr>
          <p:cNvPr id="10" name="図 9" descr="ダイアグラム&#10;&#10;低い精度で自動的に生成された説明">
            <a:extLst>
              <a:ext uri="{FF2B5EF4-FFF2-40B4-BE49-F238E27FC236}">
                <a16:creationId xmlns:a16="http://schemas.microsoft.com/office/drawing/2014/main" id="{287DA03C-2621-ED45-9894-EBB1C91DBAE1}"/>
              </a:ext>
            </a:extLst>
          </p:cNvPr>
          <p:cNvPicPr>
            <a:picLocks noChangeAspect="1"/>
          </p:cNvPicPr>
          <p:nvPr/>
        </p:nvPicPr>
        <p:blipFill rotWithShape="1">
          <a:blip r:embed="rId3"/>
          <a:srcRect b="7953"/>
          <a:stretch/>
        </p:blipFill>
        <p:spPr>
          <a:xfrm>
            <a:off x="3540216" y="1654755"/>
            <a:ext cx="5173798" cy="3532415"/>
          </a:xfrm>
          <a:prstGeom prst="rect">
            <a:avLst/>
          </a:prstGeom>
        </p:spPr>
      </p:pic>
      <p:pic>
        <p:nvPicPr>
          <p:cNvPr id="12" name="図 11">
            <a:extLst>
              <a:ext uri="{FF2B5EF4-FFF2-40B4-BE49-F238E27FC236}">
                <a16:creationId xmlns:a16="http://schemas.microsoft.com/office/drawing/2014/main" id="{5470E045-0995-2EBF-5F55-568AB2BDF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471" y="4166251"/>
            <a:ext cx="2422484" cy="2244761"/>
          </a:xfrm>
          <a:prstGeom prst="rect">
            <a:avLst/>
          </a:prstGeom>
        </p:spPr>
      </p:pic>
      <p:sp>
        <p:nvSpPr>
          <p:cNvPr id="13" name="テキスト ボックス 12">
            <a:extLst>
              <a:ext uri="{FF2B5EF4-FFF2-40B4-BE49-F238E27FC236}">
                <a16:creationId xmlns:a16="http://schemas.microsoft.com/office/drawing/2014/main" id="{A074BCDC-EA5B-A981-631D-013CE79308BC}"/>
              </a:ext>
            </a:extLst>
          </p:cNvPr>
          <p:cNvSpPr txBox="1"/>
          <p:nvPr/>
        </p:nvSpPr>
        <p:spPr>
          <a:xfrm>
            <a:off x="8033835" y="4618470"/>
            <a:ext cx="976452" cy="584775"/>
          </a:xfrm>
          <a:prstGeom prst="rect">
            <a:avLst/>
          </a:prstGeom>
          <a:noFill/>
        </p:spPr>
        <p:txBody>
          <a:bodyPr wrap="square" rtlCol="0">
            <a:spAutoFit/>
          </a:bodyPr>
          <a:lstStyle/>
          <a:p>
            <a:r>
              <a:rPr kumimoji="1" lang="ja-JP" altLang="en-US" sz="1600" dirty="0"/>
              <a:t>影響度大</a:t>
            </a:r>
          </a:p>
        </p:txBody>
      </p:sp>
      <p:sp>
        <p:nvSpPr>
          <p:cNvPr id="14" name="テキスト ボックス 13">
            <a:extLst>
              <a:ext uri="{FF2B5EF4-FFF2-40B4-BE49-F238E27FC236}">
                <a16:creationId xmlns:a16="http://schemas.microsoft.com/office/drawing/2014/main" id="{A12D5ED1-CE6C-766A-65CE-72CEFEBA9C2F}"/>
              </a:ext>
            </a:extLst>
          </p:cNvPr>
          <p:cNvSpPr txBox="1"/>
          <p:nvPr/>
        </p:nvSpPr>
        <p:spPr>
          <a:xfrm>
            <a:off x="3924300" y="1008424"/>
            <a:ext cx="4789714" cy="646331"/>
          </a:xfrm>
          <a:prstGeom prst="rect">
            <a:avLst/>
          </a:prstGeom>
          <a:noFill/>
        </p:spPr>
        <p:txBody>
          <a:bodyPr wrap="square" rtlCol="0">
            <a:spAutoFit/>
          </a:bodyPr>
          <a:lstStyle/>
          <a:p>
            <a:r>
              <a:rPr kumimoji="1" lang="ja-JP" altLang="en-US" b="1" dirty="0"/>
              <a:t>周防灘を北向きに通過する空気の積乱雲発達への影響度</a:t>
            </a:r>
          </a:p>
        </p:txBody>
      </p:sp>
      <p:sp>
        <p:nvSpPr>
          <p:cNvPr id="15" name="テキスト ボックス 14">
            <a:extLst>
              <a:ext uri="{FF2B5EF4-FFF2-40B4-BE49-F238E27FC236}">
                <a16:creationId xmlns:a16="http://schemas.microsoft.com/office/drawing/2014/main" id="{DD21C7F4-B0A9-578D-7F27-BA4BF3261323}"/>
              </a:ext>
            </a:extLst>
          </p:cNvPr>
          <p:cNvSpPr txBox="1"/>
          <p:nvPr/>
        </p:nvSpPr>
        <p:spPr>
          <a:xfrm>
            <a:off x="145192" y="653143"/>
            <a:ext cx="6669265" cy="400110"/>
          </a:xfrm>
          <a:prstGeom prst="rect">
            <a:avLst/>
          </a:prstGeom>
          <a:noFill/>
        </p:spPr>
        <p:txBody>
          <a:bodyPr wrap="square" rtlCol="0">
            <a:spAutoFit/>
          </a:bodyPr>
          <a:lstStyle/>
          <a:p>
            <a:r>
              <a:rPr kumimoji="1" lang="ja-JP" altLang="en-US" sz="2000" b="1" dirty="0">
                <a:solidFill>
                  <a:srgbClr val="00B0F0"/>
                </a:solidFill>
              </a:rPr>
              <a:t>線状降水帯の中に流れ込む湿った空気の追跡</a:t>
            </a:r>
            <a:endParaRPr kumimoji="1" lang="ja-JP" altLang="en-US" sz="1600" b="1" dirty="0">
              <a:solidFill>
                <a:srgbClr val="00B0F0"/>
              </a:solidFill>
            </a:endParaRPr>
          </a:p>
        </p:txBody>
      </p:sp>
      <p:sp>
        <p:nvSpPr>
          <p:cNvPr id="16" name="矢印: 右 15">
            <a:extLst>
              <a:ext uri="{FF2B5EF4-FFF2-40B4-BE49-F238E27FC236}">
                <a16:creationId xmlns:a16="http://schemas.microsoft.com/office/drawing/2014/main" id="{EF9F022F-0275-91B3-C3B8-E23640C9D2B5}"/>
              </a:ext>
            </a:extLst>
          </p:cNvPr>
          <p:cNvSpPr/>
          <p:nvPr/>
        </p:nvSpPr>
        <p:spPr>
          <a:xfrm>
            <a:off x="1793421" y="1728106"/>
            <a:ext cx="627680" cy="15784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7DC142A-B238-9290-B3AF-0D787E291FC1}"/>
              </a:ext>
            </a:extLst>
          </p:cNvPr>
          <p:cNvSpPr txBox="1"/>
          <p:nvPr/>
        </p:nvSpPr>
        <p:spPr>
          <a:xfrm>
            <a:off x="321751" y="1301173"/>
            <a:ext cx="1377043" cy="1169551"/>
          </a:xfrm>
          <a:prstGeom prst="rect">
            <a:avLst/>
          </a:prstGeom>
          <a:solidFill>
            <a:schemeClr val="bg1"/>
          </a:solidFill>
        </p:spPr>
        <p:txBody>
          <a:bodyPr wrap="square" rtlCol="0">
            <a:spAutoFit/>
          </a:bodyPr>
          <a:lstStyle/>
          <a:p>
            <a:r>
              <a:rPr kumimoji="1" lang="ja-JP" altLang="en-US" sz="1400" dirty="0"/>
              <a:t>この領域内で</a:t>
            </a:r>
            <a:r>
              <a:rPr kumimoji="1" lang="en-US" altLang="ja-JP" sz="1400" dirty="0"/>
              <a:t>10m/s</a:t>
            </a:r>
            <a:r>
              <a:rPr kumimoji="1" lang="ja-JP" altLang="en-US" sz="1400" dirty="0"/>
              <a:t>以上速さで上昇する空気粒子を時間逆方向に解析</a:t>
            </a:r>
          </a:p>
        </p:txBody>
      </p:sp>
      <p:sp>
        <p:nvSpPr>
          <p:cNvPr id="18" name="矢印: 右 17">
            <a:extLst>
              <a:ext uri="{FF2B5EF4-FFF2-40B4-BE49-F238E27FC236}">
                <a16:creationId xmlns:a16="http://schemas.microsoft.com/office/drawing/2014/main" id="{D0238A4C-72EB-9A58-0D85-D60ADEA64ECD}"/>
              </a:ext>
            </a:extLst>
          </p:cNvPr>
          <p:cNvSpPr/>
          <p:nvPr/>
        </p:nvSpPr>
        <p:spPr>
          <a:xfrm rot="16200000">
            <a:off x="1852020" y="2605335"/>
            <a:ext cx="627680" cy="157843"/>
          </a:xfrm>
          <a:prstGeom prst="right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FBE74B6-D565-ADAC-0E7B-847A94CC956B}"/>
              </a:ext>
            </a:extLst>
          </p:cNvPr>
          <p:cNvSpPr txBox="1"/>
          <p:nvPr/>
        </p:nvSpPr>
        <p:spPr>
          <a:xfrm>
            <a:off x="1418739" y="3096713"/>
            <a:ext cx="1596604" cy="738664"/>
          </a:xfrm>
          <a:prstGeom prst="rect">
            <a:avLst/>
          </a:prstGeom>
          <a:solidFill>
            <a:schemeClr val="bg1"/>
          </a:solidFill>
        </p:spPr>
        <p:txBody>
          <a:bodyPr wrap="square" rtlCol="0">
            <a:spAutoFit/>
          </a:bodyPr>
          <a:lstStyle/>
          <a:p>
            <a:r>
              <a:rPr kumimoji="1" lang="ja-JP" altLang="en-US" sz="1400" dirty="0"/>
              <a:t>北緯</a:t>
            </a:r>
            <a:r>
              <a:rPr kumimoji="1" lang="en-US" altLang="ja-JP" sz="1400" dirty="0"/>
              <a:t>33.8°</a:t>
            </a:r>
            <a:r>
              <a:rPr lang="ja-JP" altLang="en-US" sz="1400" dirty="0"/>
              <a:t>を北向きに通過する空気粒子を抽出</a:t>
            </a:r>
            <a:endParaRPr kumimoji="1" lang="ja-JP" altLang="en-US" sz="1400" dirty="0"/>
          </a:p>
        </p:txBody>
      </p:sp>
      <p:sp>
        <p:nvSpPr>
          <p:cNvPr id="20" name="テキスト ボックス 19">
            <a:extLst>
              <a:ext uri="{FF2B5EF4-FFF2-40B4-BE49-F238E27FC236}">
                <a16:creationId xmlns:a16="http://schemas.microsoft.com/office/drawing/2014/main" id="{5C6C1F6A-1C81-4E74-EF36-D44982FC1D69}"/>
              </a:ext>
            </a:extLst>
          </p:cNvPr>
          <p:cNvSpPr txBox="1"/>
          <p:nvPr/>
        </p:nvSpPr>
        <p:spPr>
          <a:xfrm>
            <a:off x="3380593" y="5333794"/>
            <a:ext cx="5666015" cy="1077218"/>
          </a:xfrm>
          <a:prstGeom prst="rect">
            <a:avLst/>
          </a:prstGeom>
          <a:noFill/>
        </p:spPr>
        <p:txBody>
          <a:bodyPr wrap="square" rtlCol="0">
            <a:spAutoFit/>
          </a:bodyPr>
          <a:lstStyle/>
          <a:p>
            <a:r>
              <a:rPr lang="ja-JP" altLang="en-US" sz="1600" b="1" dirty="0"/>
              <a:t>東経</a:t>
            </a:r>
            <a:r>
              <a:rPr lang="en-US" altLang="ja-JP" sz="1600" b="1" dirty="0"/>
              <a:t>132°</a:t>
            </a:r>
            <a:r>
              <a:rPr lang="ja-JP" altLang="en-US" sz="1600" b="1" dirty="0"/>
              <a:t>～</a:t>
            </a:r>
            <a:r>
              <a:rPr lang="en-US" altLang="ja-JP" sz="1600" b="1" dirty="0"/>
              <a:t>132.5°,</a:t>
            </a:r>
            <a:r>
              <a:rPr lang="ja-JP" altLang="en-US" sz="1600" b="1" dirty="0"/>
              <a:t> 高度</a:t>
            </a:r>
            <a:r>
              <a:rPr lang="en-US" altLang="ja-JP" sz="1600" b="1" dirty="0"/>
              <a:t>200</a:t>
            </a:r>
            <a:r>
              <a:rPr lang="ja-JP" altLang="en-US" sz="1600" b="1" dirty="0"/>
              <a:t>～</a:t>
            </a:r>
            <a:r>
              <a:rPr lang="en-US" altLang="ja-JP" sz="1600" b="1" dirty="0"/>
              <a:t>500m</a:t>
            </a:r>
            <a:r>
              <a:rPr lang="ja-JP" altLang="en-US" sz="1600" b="1" dirty="0"/>
              <a:t>付近に南風成分の極大域・上向きの浮力が発生する自由対流高度が</a:t>
            </a:r>
            <a:r>
              <a:rPr lang="en-US" altLang="ja-JP" sz="1600" b="1" dirty="0"/>
              <a:t>600m</a:t>
            </a:r>
            <a:r>
              <a:rPr lang="ja-JP" altLang="en-US" sz="1600" b="1" dirty="0"/>
              <a:t>付近まで下がる。</a:t>
            </a:r>
            <a:r>
              <a:rPr lang="en-US" altLang="ja-JP" sz="1600" b="1" dirty="0"/>
              <a:t>(</a:t>
            </a:r>
            <a:r>
              <a:rPr lang="ja-JP" altLang="en-US" sz="1600" b="1" dirty="0"/>
              <a:t>少し持ち上がるだけで積乱雲が発達</a:t>
            </a:r>
            <a:r>
              <a:rPr lang="en-US" altLang="ja-JP" sz="1600" b="1" dirty="0"/>
              <a:t>)</a:t>
            </a:r>
          </a:p>
          <a:p>
            <a:r>
              <a:rPr lang="ja-JP" altLang="en-US" sz="1600" b="1" dirty="0"/>
              <a:t>⇒積乱雲の発達への影響度が非常に大きい。</a:t>
            </a:r>
            <a:endParaRPr lang="en-US" altLang="ja-JP" sz="1600" b="1" dirty="0"/>
          </a:p>
        </p:txBody>
      </p:sp>
    </p:spTree>
    <p:extLst>
      <p:ext uri="{BB962C8B-B14F-4D97-AF65-F5344CB8AC3E}">
        <p14:creationId xmlns:p14="http://schemas.microsoft.com/office/powerpoint/2010/main" val="350791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7" name="コンテンツ プレースホルダー 3">
            <a:extLst>
              <a:ext uri="{FF2B5EF4-FFF2-40B4-BE49-F238E27FC236}">
                <a16:creationId xmlns:a16="http://schemas.microsoft.com/office/drawing/2014/main" id="{B1AF750B-F84A-AB9A-2D3D-67996B067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396" y="964976"/>
            <a:ext cx="3294523" cy="2409630"/>
          </a:xfrm>
          <a:prstGeom prst="rect">
            <a:avLst/>
          </a:prstGeom>
        </p:spPr>
      </p:pic>
      <p:pic>
        <p:nvPicPr>
          <p:cNvPr id="8" name="図 7">
            <a:extLst>
              <a:ext uri="{FF2B5EF4-FFF2-40B4-BE49-F238E27FC236}">
                <a16:creationId xmlns:a16="http://schemas.microsoft.com/office/drawing/2014/main" id="{97D6EEE0-9948-4E35-5268-EF9B211E1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96" y="3751913"/>
            <a:ext cx="3294522" cy="2409629"/>
          </a:xfrm>
          <a:prstGeom prst="rect">
            <a:avLst/>
          </a:prstGeom>
        </p:spPr>
      </p:pic>
      <p:pic>
        <p:nvPicPr>
          <p:cNvPr id="9" name="図 8">
            <a:extLst>
              <a:ext uri="{FF2B5EF4-FFF2-40B4-BE49-F238E27FC236}">
                <a16:creationId xmlns:a16="http://schemas.microsoft.com/office/drawing/2014/main" id="{8A32E06E-3FCF-7BC9-1C00-56A2305F29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227" y="3753392"/>
            <a:ext cx="3294523" cy="2409631"/>
          </a:xfrm>
          <a:prstGeom prst="rect">
            <a:avLst/>
          </a:prstGeom>
        </p:spPr>
      </p:pic>
      <p:sp>
        <p:nvSpPr>
          <p:cNvPr id="10" name="テキスト ボックス 9">
            <a:extLst>
              <a:ext uri="{FF2B5EF4-FFF2-40B4-BE49-F238E27FC236}">
                <a16:creationId xmlns:a16="http://schemas.microsoft.com/office/drawing/2014/main" id="{5CD052F8-4ED1-17D0-397C-0C580C296057}"/>
              </a:ext>
            </a:extLst>
          </p:cNvPr>
          <p:cNvSpPr txBox="1"/>
          <p:nvPr/>
        </p:nvSpPr>
        <p:spPr>
          <a:xfrm>
            <a:off x="833110" y="3374606"/>
            <a:ext cx="20171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初期条件変更なし</a:t>
            </a:r>
          </a:p>
        </p:txBody>
      </p:sp>
      <p:pic>
        <p:nvPicPr>
          <p:cNvPr id="11" name="コンテンツ プレースホルダー 3">
            <a:extLst>
              <a:ext uri="{FF2B5EF4-FFF2-40B4-BE49-F238E27FC236}">
                <a16:creationId xmlns:a16="http://schemas.microsoft.com/office/drawing/2014/main" id="{3AF594B2-7988-E329-CFC4-382B219CDF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4361" y="1005797"/>
            <a:ext cx="3294522" cy="2409630"/>
          </a:xfrm>
          <a:prstGeom prst="rect">
            <a:avLst/>
          </a:prstGeom>
        </p:spPr>
      </p:pic>
      <p:pic>
        <p:nvPicPr>
          <p:cNvPr id="12" name="図 11">
            <a:extLst>
              <a:ext uri="{FF2B5EF4-FFF2-40B4-BE49-F238E27FC236}">
                <a16:creationId xmlns:a16="http://schemas.microsoft.com/office/drawing/2014/main" id="{76177B03-F72D-8D0D-E82F-442B9CA8A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2306" y="1833784"/>
            <a:ext cx="903826" cy="1425939"/>
          </a:xfrm>
          <a:prstGeom prst="rect">
            <a:avLst/>
          </a:prstGeom>
        </p:spPr>
      </p:pic>
      <p:sp>
        <p:nvSpPr>
          <p:cNvPr id="13" name="テキスト ボックス 12">
            <a:extLst>
              <a:ext uri="{FF2B5EF4-FFF2-40B4-BE49-F238E27FC236}">
                <a16:creationId xmlns:a16="http://schemas.microsoft.com/office/drawing/2014/main" id="{683589F2-A8C3-975D-D9D5-BD4D1E47137F}"/>
              </a:ext>
            </a:extLst>
          </p:cNvPr>
          <p:cNvSpPr txBox="1"/>
          <p:nvPr/>
        </p:nvSpPr>
        <p:spPr>
          <a:xfrm>
            <a:off x="5778042" y="3429000"/>
            <a:ext cx="19347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下層湿度</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％低下</a:t>
            </a:r>
          </a:p>
        </p:txBody>
      </p:sp>
      <p:sp>
        <p:nvSpPr>
          <p:cNvPr id="14" name="テキスト ボックス 13">
            <a:extLst>
              <a:ext uri="{FF2B5EF4-FFF2-40B4-BE49-F238E27FC236}">
                <a16:creationId xmlns:a16="http://schemas.microsoft.com/office/drawing/2014/main" id="{8FC336D1-6247-DFE1-6E3B-24B52D8D1F06}"/>
              </a:ext>
            </a:extLst>
          </p:cNvPr>
          <p:cNvSpPr txBox="1"/>
          <p:nvPr/>
        </p:nvSpPr>
        <p:spPr>
          <a:xfrm>
            <a:off x="1172195" y="6145116"/>
            <a:ext cx="19719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下層湿度</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3</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％低下</a:t>
            </a:r>
          </a:p>
        </p:txBody>
      </p:sp>
      <p:sp>
        <p:nvSpPr>
          <p:cNvPr id="15" name="テキスト ボックス 14">
            <a:extLst>
              <a:ext uri="{FF2B5EF4-FFF2-40B4-BE49-F238E27FC236}">
                <a16:creationId xmlns:a16="http://schemas.microsoft.com/office/drawing/2014/main" id="{141D4D99-F870-6955-77FF-7A1A42465F63}"/>
              </a:ext>
            </a:extLst>
          </p:cNvPr>
          <p:cNvSpPr txBox="1"/>
          <p:nvPr/>
        </p:nvSpPr>
        <p:spPr>
          <a:xfrm>
            <a:off x="5785612" y="6131656"/>
            <a:ext cx="19454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下層湿度</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5</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％低下</a:t>
            </a:r>
          </a:p>
        </p:txBody>
      </p:sp>
      <p:sp>
        <p:nvSpPr>
          <p:cNvPr id="16" name="テキスト ボックス 15">
            <a:extLst>
              <a:ext uri="{FF2B5EF4-FFF2-40B4-BE49-F238E27FC236}">
                <a16:creationId xmlns:a16="http://schemas.microsoft.com/office/drawing/2014/main" id="{1ED01283-1A72-121A-2FC1-962766ED9CAE}"/>
              </a:ext>
            </a:extLst>
          </p:cNvPr>
          <p:cNvSpPr txBox="1"/>
          <p:nvPr/>
        </p:nvSpPr>
        <p:spPr>
          <a:xfrm>
            <a:off x="3746140" y="3259723"/>
            <a:ext cx="113599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kg/kg</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sp>
        <p:nvSpPr>
          <p:cNvPr id="17" name="テキスト ボックス 16">
            <a:extLst>
              <a:ext uri="{FF2B5EF4-FFF2-40B4-BE49-F238E27FC236}">
                <a16:creationId xmlns:a16="http://schemas.microsoft.com/office/drawing/2014/main" id="{2842797E-15EC-556D-CE91-FCBF2CD83FFB}"/>
              </a:ext>
            </a:extLst>
          </p:cNvPr>
          <p:cNvSpPr txBox="1"/>
          <p:nvPr/>
        </p:nvSpPr>
        <p:spPr>
          <a:xfrm>
            <a:off x="259930" y="549961"/>
            <a:ext cx="5525681" cy="369332"/>
          </a:xfrm>
          <a:prstGeom prst="rect">
            <a:avLst/>
          </a:prstGeom>
          <a:noFill/>
        </p:spPr>
        <p:txBody>
          <a:bodyPr wrap="square" rtlCol="0">
            <a:spAutoFit/>
          </a:bodyPr>
          <a:lstStyle/>
          <a:p>
            <a:r>
              <a:rPr lang="ja-JP" altLang="en-US" b="1" dirty="0"/>
              <a:t>下層大気の湿度条件の差による積乱雲発達の比較</a:t>
            </a:r>
            <a:endParaRPr kumimoji="1" lang="ja-JP" altLang="en-US" b="1" dirty="0"/>
          </a:p>
        </p:txBody>
      </p:sp>
      <p:sp>
        <p:nvSpPr>
          <p:cNvPr id="18" name="テキスト ボックス 17">
            <a:extLst>
              <a:ext uri="{FF2B5EF4-FFF2-40B4-BE49-F238E27FC236}">
                <a16:creationId xmlns:a16="http://schemas.microsoft.com/office/drawing/2014/main" id="{BC53707E-DAD8-2D62-6CA1-E11969A9BACB}"/>
              </a:ext>
            </a:extLst>
          </p:cNvPr>
          <p:cNvSpPr txBox="1"/>
          <p:nvPr/>
        </p:nvSpPr>
        <p:spPr>
          <a:xfrm>
            <a:off x="3823268" y="1304678"/>
            <a:ext cx="941901" cy="523220"/>
          </a:xfrm>
          <a:prstGeom prst="rect">
            <a:avLst/>
          </a:prstGeom>
          <a:noFill/>
        </p:spPr>
        <p:txBody>
          <a:bodyPr wrap="square" rtlCol="0">
            <a:spAutoFit/>
          </a:bodyPr>
          <a:lstStyle/>
          <a:p>
            <a:r>
              <a:rPr kumimoji="1" lang="ja-JP" altLang="en-US" sz="1400" b="1" dirty="0"/>
              <a:t>雲の中の</a:t>
            </a:r>
            <a:endParaRPr kumimoji="1" lang="en-US" altLang="ja-JP" sz="1400" b="1" dirty="0"/>
          </a:p>
          <a:p>
            <a:r>
              <a:rPr kumimoji="1" lang="ja-JP" altLang="en-US" sz="1400" b="1" dirty="0"/>
              <a:t>水分量</a:t>
            </a:r>
          </a:p>
        </p:txBody>
      </p:sp>
    </p:spTree>
    <p:extLst>
      <p:ext uri="{BB962C8B-B14F-4D97-AF65-F5344CB8AC3E}">
        <p14:creationId xmlns:p14="http://schemas.microsoft.com/office/powerpoint/2010/main" val="421530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sp>
        <p:nvSpPr>
          <p:cNvPr id="3" name="テキスト ボックス 2">
            <a:extLst>
              <a:ext uri="{FF2B5EF4-FFF2-40B4-BE49-F238E27FC236}">
                <a16:creationId xmlns:a16="http://schemas.microsoft.com/office/drawing/2014/main" id="{A9D36A9B-163B-C668-9133-3DD13788BC51}"/>
              </a:ext>
            </a:extLst>
          </p:cNvPr>
          <p:cNvSpPr txBox="1"/>
          <p:nvPr/>
        </p:nvSpPr>
        <p:spPr>
          <a:xfrm>
            <a:off x="335692" y="712279"/>
            <a:ext cx="8155165" cy="5355312"/>
          </a:xfrm>
          <a:prstGeom prst="rect">
            <a:avLst/>
          </a:prstGeom>
          <a:noFill/>
        </p:spPr>
        <p:txBody>
          <a:bodyPr wrap="square" rtlCol="0">
            <a:spAutoFit/>
          </a:bodyPr>
          <a:lstStyle/>
          <a:p>
            <a:r>
              <a:rPr lang="ja-JP" altLang="en-US" b="1" dirty="0"/>
              <a:t>本講演の要点</a:t>
            </a:r>
            <a:endParaRPr lang="en-US" altLang="ja-JP" b="1" dirty="0"/>
          </a:p>
          <a:p>
            <a:endParaRPr lang="en-US" altLang="ja-JP" dirty="0"/>
          </a:p>
          <a:p>
            <a:r>
              <a:rPr lang="ja-JP" altLang="en-US" b="1" dirty="0"/>
              <a:t>１．平成</a:t>
            </a:r>
            <a:r>
              <a:rPr lang="en-US" altLang="ja-JP" b="1" dirty="0"/>
              <a:t>26</a:t>
            </a:r>
            <a:r>
              <a:rPr lang="ja-JP" altLang="en-US" b="1" dirty="0"/>
              <a:t>年</a:t>
            </a:r>
            <a:r>
              <a:rPr lang="en-US" altLang="ja-JP" b="1" dirty="0"/>
              <a:t>8</a:t>
            </a:r>
            <a:r>
              <a:rPr lang="ja-JP" altLang="en-US" b="1" dirty="0"/>
              <a:t>月広島豪雨における気象概況</a:t>
            </a:r>
            <a:endParaRPr lang="en-US" altLang="ja-JP" b="1" dirty="0"/>
          </a:p>
          <a:p>
            <a:r>
              <a:rPr lang="ja-JP" altLang="en-US" b="1" dirty="0"/>
              <a:t>　・北海道上空の低気圧から南西に延びる前線の南側</a:t>
            </a:r>
            <a:endParaRPr lang="en-US" altLang="ja-JP" b="1" dirty="0"/>
          </a:p>
          <a:p>
            <a:r>
              <a:rPr lang="ja-JP" altLang="en-US" b="1" dirty="0"/>
              <a:t>　・</a:t>
            </a:r>
            <a:r>
              <a:rPr lang="en-US" altLang="ja-JP" b="1" dirty="0"/>
              <a:t>8</a:t>
            </a:r>
            <a:r>
              <a:rPr lang="ja-JP" altLang="en-US" b="1" dirty="0"/>
              <a:t>月中旬の太平洋高気圧の西への張り出し＋大陸側の上層の気圧の谷　</a:t>
            </a:r>
            <a:endParaRPr lang="en-US" altLang="ja-JP" b="1" dirty="0"/>
          </a:p>
          <a:p>
            <a:endParaRPr lang="en-US" altLang="ja-JP" b="1" dirty="0"/>
          </a:p>
          <a:p>
            <a:r>
              <a:rPr lang="ja-JP" altLang="en-US" b="1" dirty="0"/>
              <a:t>２．当時の線状降水帯の発達のカギ</a:t>
            </a:r>
            <a:endParaRPr lang="en-US" altLang="ja-JP" b="1" dirty="0"/>
          </a:p>
          <a:p>
            <a:r>
              <a:rPr lang="ja-JP" altLang="en-US" b="1" dirty="0"/>
              <a:t>　・梅雨末期の集中豪雨と類似した大気の鉛直構造</a:t>
            </a:r>
            <a:endParaRPr lang="en-US" altLang="ja-JP" b="1" dirty="0"/>
          </a:p>
          <a:p>
            <a:r>
              <a:rPr lang="ja-JP" altLang="en-US" b="1" dirty="0"/>
              <a:t>　・バックビルディング型の線状降水帯を</a:t>
            </a:r>
            <a:endParaRPr lang="en-US" altLang="ja-JP" b="1" dirty="0"/>
          </a:p>
          <a:p>
            <a:r>
              <a:rPr lang="ja-JP" altLang="en-US" b="1" dirty="0"/>
              <a:t>　・広島に流れ込んだ高度数</a:t>
            </a:r>
            <a:r>
              <a:rPr lang="en-US" altLang="ja-JP" b="1" dirty="0"/>
              <a:t>100m</a:t>
            </a:r>
            <a:r>
              <a:rPr lang="ja-JP" altLang="en-US" b="1" dirty="0"/>
              <a:t>の下層の水蒸気</a:t>
            </a:r>
            <a:endParaRPr lang="en-US" altLang="ja-JP" b="1" dirty="0"/>
          </a:p>
          <a:p>
            <a:r>
              <a:rPr lang="ja-JP" altLang="en-US" b="1" dirty="0"/>
              <a:t>　・西日本の地形要因</a:t>
            </a:r>
            <a:endParaRPr lang="en-US" altLang="ja-JP" b="1" dirty="0"/>
          </a:p>
          <a:p>
            <a:endParaRPr lang="en-US" altLang="ja-JP" b="1" dirty="0"/>
          </a:p>
          <a:p>
            <a:r>
              <a:rPr lang="ja-JP" altLang="en-US" b="1" dirty="0"/>
              <a:t>３．広島の局地的大雨と地球温暖化の影響との関係</a:t>
            </a:r>
            <a:endParaRPr lang="en-US" altLang="ja-JP" b="1" dirty="0"/>
          </a:p>
          <a:p>
            <a:r>
              <a:rPr lang="ja-JP" altLang="en-US" b="1" dirty="0"/>
              <a:t>　・過去の顕著事例（線状降水帯と見られる大雨は最近だけではない）</a:t>
            </a:r>
            <a:endParaRPr lang="en-US" altLang="ja-JP" b="1" dirty="0"/>
          </a:p>
          <a:p>
            <a:r>
              <a:rPr lang="ja-JP" altLang="en-US" b="1" dirty="0"/>
              <a:t>　・水蒸気量増加による積乱雲の活動の強化</a:t>
            </a:r>
            <a:endParaRPr lang="en-US" altLang="ja-JP" b="1" dirty="0"/>
          </a:p>
          <a:p>
            <a:r>
              <a:rPr lang="ja-JP" altLang="en-US" b="1" dirty="0"/>
              <a:t>　（短時間で危険な状態へと進展する可能性）</a:t>
            </a:r>
            <a:endParaRPr lang="en-US" altLang="ja-JP" b="1" dirty="0"/>
          </a:p>
          <a:p>
            <a:endParaRPr lang="en-US" altLang="ja-JP" b="1" dirty="0"/>
          </a:p>
          <a:p>
            <a:r>
              <a:rPr lang="ja-JP" altLang="en-US" b="1" dirty="0"/>
              <a:t>４．線状降水帯をはじめとする局地的大雨の観測・予測技術の進展と課題</a:t>
            </a:r>
            <a:endParaRPr lang="en-US" altLang="ja-JP" b="1" dirty="0"/>
          </a:p>
          <a:p>
            <a:r>
              <a:rPr lang="ja-JP" altLang="en-US" b="1" dirty="0"/>
              <a:t>　・気象庁による予測精度向上に向けた取り組み</a:t>
            </a:r>
            <a:endParaRPr lang="en-US" altLang="ja-JP" b="1" dirty="0"/>
          </a:p>
        </p:txBody>
      </p:sp>
    </p:spTree>
    <p:extLst>
      <p:ext uri="{BB962C8B-B14F-4D97-AF65-F5344CB8AC3E}">
        <p14:creationId xmlns:p14="http://schemas.microsoft.com/office/powerpoint/2010/main" val="2370561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7" name="コンテンツ プレースホルダー 3">
            <a:extLst>
              <a:ext uri="{FF2B5EF4-FFF2-40B4-BE49-F238E27FC236}">
                <a16:creationId xmlns:a16="http://schemas.microsoft.com/office/drawing/2014/main" id="{7578443C-7B18-53BE-DEA9-F185C2219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5311" y="1169255"/>
            <a:ext cx="2621620" cy="2519998"/>
          </a:xfrm>
          <a:prstGeom prst="rect">
            <a:avLst/>
          </a:prstGeom>
          <a:noFill/>
          <a:ln>
            <a:noFill/>
          </a:ln>
        </p:spPr>
      </p:pic>
      <p:pic>
        <p:nvPicPr>
          <p:cNvPr id="8" name="図 7">
            <a:extLst>
              <a:ext uri="{FF2B5EF4-FFF2-40B4-BE49-F238E27FC236}">
                <a16:creationId xmlns:a16="http://schemas.microsoft.com/office/drawing/2014/main" id="{B015D5FA-A361-1B2E-FBC0-AAA39447E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1106" y="1173052"/>
            <a:ext cx="2621621" cy="2519999"/>
          </a:xfrm>
          <a:prstGeom prst="rect">
            <a:avLst/>
          </a:prstGeom>
        </p:spPr>
      </p:pic>
      <p:pic>
        <p:nvPicPr>
          <p:cNvPr id="9" name="図 8">
            <a:extLst>
              <a:ext uri="{FF2B5EF4-FFF2-40B4-BE49-F238E27FC236}">
                <a16:creationId xmlns:a16="http://schemas.microsoft.com/office/drawing/2014/main" id="{3356095F-A592-B32F-FF47-793BA04E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25" y="3826064"/>
            <a:ext cx="2621621" cy="2519999"/>
          </a:xfrm>
          <a:prstGeom prst="rect">
            <a:avLst/>
          </a:prstGeom>
        </p:spPr>
      </p:pic>
      <p:sp>
        <p:nvSpPr>
          <p:cNvPr id="10" name="テキスト ボックス 9">
            <a:extLst>
              <a:ext uri="{FF2B5EF4-FFF2-40B4-BE49-F238E27FC236}">
                <a16:creationId xmlns:a16="http://schemas.microsoft.com/office/drawing/2014/main" id="{F5986529-D619-1114-567C-30C7476ACC1A}"/>
              </a:ext>
            </a:extLst>
          </p:cNvPr>
          <p:cNvSpPr txBox="1"/>
          <p:nvPr/>
        </p:nvSpPr>
        <p:spPr>
          <a:xfrm>
            <a:off x="3441032" y="3290034"/>
            <a:ext cx="226193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基準計算</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D6ECC0D7-DFF2-D308-2E8C-5E704F701BC6}"/>
              </a:ext>
            </a:extLst>
          </p:cNvPr>
          <p:cNvSpPr txBox="1"/>
          <p:nvPr/>
        </p:nvSpPr>
        <p:spPr>
          <a:xfrm>
            <a:off x="6560732" y="3290034"/>
            <a:ext cx="21085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下層湿度</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1%</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低下</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2" name="コンテンツ プレースホルダー 3">
            <a:extLst>
              <a:ext uri="{FF2B5EF4-FFF2-40B4-BE49-F238E27FC236}">
                <a16:creationId xmlns:a16="http://schemas.microsoft.com/office/drawing/2014/main" id="{87FC12E8-DE56-71CA-1953-F6EE8E654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5321" y="3826064"/>
            <a:ext cx="2621621" cy="2519999"/>
          </a:xfrm>
          <a:prstGeom prst="rect">
            <a:avLst/>
          </a:prstGeom>
        </p:spPr>
      </p:pic>
      <p:pic>
        <p:nvPicPr>
          <p:cNvPr id="13" name="コンテンツ プレースホルダー 3">
            <a:extLst>
              <a:ext uri="{FF2B5EF4-FFF2-40B4-BE49-F238E27FC236}">
                <a16:creationId xmlns:a16="http://schemas.microsoft.com/office/drawing/2014/main" id="{81F5C2BC-46C4-9546-A9EF-76A7086AE7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1106" y="3826064"/>
            <a:ext cx="2621621" cy="2519999"/>
          </a:xfrm>
          <a:prstGeom prst="rect">
            <a:avLst/>
          </a:prstGeom>
        </p:spPr>
      </p:pic>
      <p:sp>
        <p:nvSpPr>
          <p:cNvPr id="14" name="テキスト ボックス 13">
            <a:extLst>
              <a:ext uri="{FF2B5EF4-FFF2-40B4-BE49-F238E27FC236}">
                <a16:creationId xmlns:a16="http://schemas.microsoft.com/office/drawing/2014/main" id="{5FAF8530-7793-8190-C8F6-DE6115BE9EE8}"/>
              </a:ext>
            </a:extLst>
          </p:cNvPr>
          <p:cNvSpPr txBox="1"/>
          <p:nvPr/>
        </p:nvSpPr>
        <p:spPr>
          <a:xfrm>
            <a:off x="3609354" y="5960808"/>
            <a:ext cx="21085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下層湿度</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5%</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低下</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CDEF3F79-F8F2-A121-9512-6F68B2504DD0}"/>
              </a:ext>
            </a:extLst>
          </p:cNvPr>
          <p:cNvSpPr txBox="1"/>
          <p:nvPr/>
        </p:nvSpPr>
        <p:spPr>
          <a:xfrm>
            <a:off x="6645140" y="5960808"/>
            <a:ext cx="21085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下層湿度</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7%</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低下</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82B473E9-D599-61FD-F474-09303EC6A526}"/>
              </a:ext>
            </a:extLst>
          </p:cNvPr>
          <p:cNvSpPr txBox="1"/>
          <p:nvPr/>
        </p:nvSpPr>
        <p:spPr>
          <a:xfrm>
            <a:off x="566370" y="5960808"/>
            <a:ext cx="210850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下層湿度</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3%</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低下</a:t>
            </a:r>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7" name="Picture 2">
            <a:extLst>
              <a:ext uri="{FF2B5EF4-FFF2-40B4-BE49-F238E27FC236}">
                <a16:creationId xmlns:a16="http://schemas.microsoft.com/office/drawing/2014/main" id="{C68FE28E-A5E7-4A9D-D958-E26CFE708F9F}"/>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191800" y="1173052"/>
            <a:ext cx="2690646" cy="2516201"/>
          </a:xfrm>
          <a:prstGeom prst="rect">
            <a:avLst/>
          </a:prstGeom>
          <a:noFill/>
        </p:spPr>
      </p:pic>
      <p:sp>
        <p:nvSpPr>
          <p:cNvPr id="18" name="テキスト ボックス 17">
            <a:extLst>
              <a:ext uri="{FF2B5EF4-FFF2-40B4-BE49-F238E27FC236}">
                <a16:creationId xmlns:a16="http://schemas.microsoft.com/office/drawing/2014/main" id="{DEE4D265-2875-548B-1217-676EAB3049F2}"/>
              </a:ext>
            </a:extLst>
          </p:cNvPr>
          <p:cNvSpPr txBox="1"/>
          <p:nvPr/>
        </p:nvSpPr>
        <p:spPr>
          <a:xfrm>
            <a:off x="960624" y="3282969"/>
            <a:ext cx="124815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解析雨量</a:t>
            </a:r>
          </a:p>
        </p:txBody>
      </p:sp>
      <p:sp>
        <p:nvSpPr>
          <p:cNvPr id="19" name="テキスト ボックス 18">
            <a:extLst>
              <a:ext uri="{FF2B5EF4-FFF2-40B4-BE49-F238E27FC236}">
                <a16:creationId xmlns:a16="http://schemas.microsoft.com/office/drawing/2014/main" id="{3B462632-1F34-5012-99F3-CE51B0B76619}"/>
              </a:ext>
            </a:extLst>
          </p:cNvPr>
          <p:cNvSpPr txBox="1"/>
          <p:nvPr/>
        </p:nvSpPr>
        <p:spPr>
          <a:xfrm>
            <a:off x="227438" y="663112"/>
            <a:ext cx="7129537" cy="400110"/>
          </a:xfrm>
          <a:prstGeom prst="rect">
            <a:avLst/>
          </a:prstGeom>
          <a:noFill/>
        </p:spPr>
        <p:txBody>
          <a:bodyPr wrap="square" rtlCol="0">
            <a:spAutoFit/>
          </a:bodyPr>
          <a:lstStyle/>
          <a:p>
            <a:r>
              <a:rPr lang="ja-JP" altLang="en-US" sz="2000" b="1" dirty="0"/>
              <a:t>３時間雨量雨量の比較（</a:t>
            </a:r>
            <a:r>
              <a:rPr lang="en-US" altLang="ja-JP" sz="2000" b="1" dirty="0"/>
              <a:t>2014/8/20 1:30</a:t>
            </a:r>
            <a:r>
              <a:rPr lang="ja-JP" altLang="en-US" sz="2000" b="1" dirty="0"/>
              <a:t>～</a:t>
            </a:r>
            <a:r>
              <a:rPr lang="en-US" altLang="ja-JP" sz="2000" b="1" dirty="0"/>
              <a:t>4:30 (</a:t>
            </a:r>
            <a:r>
              <a:rPr lang="ja-JP" altLang="en-US" sz="2000" b="1" dirty="0"/>
              <a:t>日本時間</a:t>
            </a:r>
            <a:r>
              <a:rPr lang="en-US" altLang="ja-JP" sz="2000" b="1" dirty="0"/>
              <a:t>))</a:t>
            </a:r>
            <a:endParaRPr kumimoji="1" lang="ja-JP" altLang="en-US" sz="2000" b="1" dirty="0"/>
          </a:p>
        </p:txBody>
      </p:sp>
    </p:spTree>
    <p:extLst>
      <p:ext uri="{BB962C8B-B14F-4D97-AF65-F5344CB8AC3E}">
        <p14:creationId xmlns:p14="http://schemas.microsoft.com/office/powerpoint/2010/main" val="362450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図 2">
            <a:extLst>
              <a:ext uri="{FF2B5EF4-FFF2-40B4-BE49-F238E27FC236}">
                <a16:creationId xmlns:a16="http://schemas.microsoft.com/office/drawing/2014/main" id="{B0E704DA-9CE2-2C8E-BFA0-067358206D19}"/>
              </a:ext>
            </a:extLst>
          </p:cNvPr>
          <p:cNvPicPr>
            <a:picLocks noChangeAspect="1"/>
          </p:cNvPicPr>
          <p:nvPr/>
        </p:nvPicPr>
        <p:blipFill rotWithShape="1">
          <a:blip r:embed="rId2"/>
          <a:srcRect r="81238" b="18034"/>
          <a:stretch/>
        </p:blipFill>
        <p:spPr>
          <a:xfrm>
            <a:off x="4453793" y="1155050"/>
            <a:ext cx="1728288" cy="1800200"/>
          </a:xfrm>
          <a:prstGeom prst="rect">
            <a:avLst/>
          </a:prstGeom>
        </p:spPr>
      </p:pic>
      <p:pic>
        <p:nvPicPr>
          <p:cNvPr id="4" name="Picture 2">
            <a:extLst>
              <a:ext uri="{FF2B5EF4-FFF2-40B4-BE49-F238E27FC236}">
                <a16:creationId xmlns:a16="http://schemas.microsoft.com/office/drawing/2014/main" id="{08B37DE1-A655-B744-0096-27B7865E33F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a:off x="6128710" y="1027722"/>
            <a:ext cx="2679509" cy="25200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7C09F2B-3240-270F-C1BC-BD0D6996D3AB}"/>
              </a:ext>
            </a:extLst>
          </p:cNvPr>
          <p:cNvSpPr txBox="1"/>
          <p:nvPr/>
        </p:nvSpPr>
        <p:spPr>
          <a:xfrm>
            <a:off x="4704888" y="2939001"/>
            <a:ext cx="1485320" cy="523220"/>
          </a:xfrm>
          <a:prstGeom prst="rect">
            <a:avLst/>
          </a:prstGeom>
          <a:noFill/>
        </p:spPr>
        <p:txBody>
          <a:bodyPr wrap="square" rtlCol="0">
            <a:spAutoFit/>
          </a:bodyPr>
          <a:lstStyle/>
          <a:p>
            <a:r>
              <a:rPr kumimoji="1" lang="ja-JP" altLang="en-US" sz="1400" dirty="0"/>
              <a:t>地形起伏除去</a:t>
            </a:r>
            <a:endParaRPr kumimoji="1" lang="en-US" altLang="ja-JP" sz="1400" dirty="0"/>
          </a:p>
          <a:p>
            <a:r>
              <a:rPr lang="en-US" altLang="ja-JP" sz="1400" dirty="0"/>
              <a:t>(</a:t>
            </a:r>
            <a:r>
              <a:rPr lang="ja-JP" altLang="en-US" sz="1400" dirty="0"/>
              <a:t>全領域標高</a:t>
            </a:r>
            <a:r>
              <a:rPr lang="en-US" altLang="ja-JP" sz="1400" dirty="0"/>
              <a:t>0m)</a:t>
            </a:r>
            <a:endParaRPr kumimoji="1" lang="ja-JP" altLang="en-US" sz="1400" dirty="0"/>
          </a:p>
        </p:txBody>
      </p:sp>
      <p:sp>
        <p:nvSpPr>
          <p:cNvPr id="6" name="テキスト ボックス 5">
            <a:extLst>
              <a:ext uri="{FF2B5EF4-FFF2-40B4-BE49-F238E27FC236}">
                <a16:creationId xmlns:a16="http://schemas.microsoft.com/office/drawing/2014/main" id="{C6C57A2A-1710-1A0F-14E9-1C2D78D4FD51}"/>
              </a:ext>
            </a:extLst>
          </p:cNvPr>
          <p:cNvSpPr txBox="1"/>
          <p:nvPr/>
        </p:nvSpPr>
        <p:spPr>
          <a:xfrm>
            <a:off x="196513" y="601421"/>
            <a:ext cx="4923199" cy="369332"/>
          </a:xfrm>
          <a:prstGeom prst="rect">
            <a:avLst/>
          </a:prstGeom>
          <a:noFill/>
        </p:spPr>
        <p:txBody>
          <a:bodyPr wrap="square" rtlCol="0">
            <a:spAutoFit/>
          </a:bodyPr>
          <a:lstStyle/>
          <a:p>
            <a:r>
              <a:rPr kumimoji="1" lang="ja-JP" altLang="en-US" b="1" dirty="0"/>
              <a:t>地形の起伏による線状降水帯発達への影響</a:t>
            </a:r>
          </a:p>
        </p:txBody>
      </p:sp>
      <p:pic>
        <p:nvPicPr>
          <p:cNvPr id="7" name="図 6">
            <a:extLst>
              <a:ext uri="{FF2B5EF4-FFF2-40B4-BE49-F238E27FC236}">
                <a16:creationId xmlns:a16="http://schemas.microsoft.com/office/drawing/2014/main" id="{D51CED7C-7A93-733D-8440-714A23A305E2}"/>
              </a:ext>
            </a:extLst>
          </p:cNvPr>
          <p:cNvPicPr>
            <a:picLocks noChangeAspect="1"/>
          </p:cNvPicPr>
          <p:nvPr/>
        </p:nvPicPr>
        <p:blipFill rotWithShape="1">
          <a:blip r:embed="rId2"/>
          <a:srcRect l="40978" t="-2707" r="40260" b="20741"/>
          <a:stretch/>
        </p:blipFill>
        <p:spPr>
          <a:xfrm>
            <a:off x="114882" y="1093851"/>
            <a:ext cx="1728288" cy="1800200"/>
          </a:xfrm>
          <a:prstGeom prst="rect">
            <a:avLst/>
          </a:prstGeom>
        </p:spPr>
      </p:pic>
      <p:pic>
        <p:nvPicPr>
          <p:cNvPr id="8" name="Picture 2">
            <a:extLst>
              <a:ext uri="{FF2B5EF4-FFF2-40B4-BE49-F238E27FC236}">
                <a16:creationId xmlns:a16="http://schemas.microsoft.com/office/drawing/2014/main" id="{D347AAC9-E872-C463-6E42-BCA9F67CC45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tretch>
            <a:fillRect/>
          </a:stretch>
        </p:blipFill>
        <p:spPr bwMode="auto">
          <a:xfrm>
            <a:off x="1782040" y="976457"/>
            <a:ext cx="2679512"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5647335-4208-4D55-AB87-DD5F3EA5972A}"/>
              </a:ext>
            </a:extLst>
          </p:cNvPr>
          <p:cNvSpPr txBox="1"/>
          <p:nvPr/>
        </p:nvSpPr>
        <p:spPr>
          <a:xfrm>
            <a:off x="236366" y="2973237"/>
            <a:ext cx="1485320" cy="307777"/>
          </a:xfrm>
          <a:prstGeom prst="rect">
            <a:avLst/>
          </a:prstGeom>
          <a:noFill/>
        </p:spPr>
        <p:txBody>
          <a:bodyPr wrap="square" rtlCol="0">
            <a:spAutoFit/>
          </a:bodyPr>
          <a:lstStyle/>
          <a:p>
            <a:r>
              <a:rPr lang="ja-JP" altLang="en-US" sz="1400" dirty="0"/>
              <a:t>再現計算</a:t>
            </a:r>
            <a:endParaRPr lang="en-US" altLang="ja-JP" sz="1400" dirty="0"/>
          </a:p>
        </p:txBody>
      </p:sp>
      <p:pic>
        <p:nvPicPr>
          <p:cNvPr id="10" name="図 9">
            <a:extLst>
              <a:ext uri="{FF2B5EF4-FFF2-40B4-BE49-F238E27FC236}">
                <a16:creationId xmlns:a16="http://schemas.microsoft.com/office/drawing/2014/main" id="{E3631CF6-29E6-AF2B-7DBA-8F6C5319BB3F}"/>
              </a:ext>
            </a:extLst>
          </p:cNvPr>
          <p:cNvPicPr>
            <a:picLocks noChangeAspect="1"/>
          </p:cNvPicPr>
          <p:nvPr/>
        </p:nvPicPr>
        <p:blipFill rotWithShape="1">
          <a:blip r:embed="rId2"/>
          <a:srcRect l="60416" t="-2143" r="20822" b="20178"/>
          <a:stretch/>
        </p:blipFill>
        <p:spPr>
          <a:xfrm>
            <a:off x="76949" y="3758558"/>
            <a:ext cx="1728288" cy="1800200"/>
          </a:xfrm>
          <a:prstGeom prst="rect">
            <a:avLst/>
          </a:prstGeom>
        </p:spPr>
      </p:pic>
      <p:pic>
        <p:nvPicPr>
          <p:cNvPr id="11" name="Picture 2">
            <a:extLst>
              <a:ext uri="{FF2B5EF4-FFF2-40B4-BE49-F238E27FC236}">
                <a16:creationId xmlns:a16="http://schemas.microsoft.com/office/drawing/2014/main" id="{CEFA0AFA-9452-156F-6355-85452D532D1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tretch>
            <a:fillRect/>
          </a:stretch>
        </p:blipFill>
        <p:spPr bwMode="auto">
          <a:xfrm>
            <a:off x="1818805" y="3617348"/>
            <a:ext cx="2679507" cy="252000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FF04778F-2F86-6E0F-37A7-F837EA9E42AE}"/>
              </a:ext>
            </a:extLst>
          </p:cNvPr>
          <p:cNvSpPr txBox="1"/>
          <p:nvPr/>
        </p:nvSpPr>
        <p:spPr>
          <a:xfrm>
            <a:off x="256720" y="5614128"/>
            <a:ext cx="1485320" cy="523220"/>
          </a:xfrm>
          <a:prstGeom prst="rect">
            <a:avLst/>
          </a:prstGeom>
          <a:noFill/>
        </p:spPr>
        <p:txBody>
          <a:bodyPr wrap="square" rtlCol="0">
            <a:spAutoFit/>
          </a:bodyPr>
          <a:lstStyle/>
          <a:p>
            <a:r>
              <a:rPr kumimoji="1" lang="ja-JP" altLang="en-US" sz="1400" dirty="0"/>
              <a:t>中国地方のみ</a:t>
            </a:r>
            <a:endParaRPr kumimoji="1" lang="en-US" altLang="ja-JP" sz="1400" dirty="0"/>
          </a:p>
          <a:p>
            <a:r>
              <a:rPr kumimoji="1" lang="ja-JP" altLang="en-US" sz="1400" dirty="0"/>
              <a:t>地形起伏除去</a:t>
            </a:r>
          </a:p>
        </p:txBody>
      </p:sp>
      <p:pic>
        <p:nvPicPr>
          <p:cNvPr id="13" name="図 12">
            <a:extLst>
              <a:ext uri="{FF2B5EF4-FFF2-40B4-BE49-F238E27FC236}">
                <a16:creationId xmlns:a16="http://schemas.microsoft.com/office/drawing/2014/main" id="{8D7C4BF5-A888-61E8-A34D-06027FEECAD5}"/>
              </a:ext>
            </a:extLst>
          </p:cNvPr>
          <p:cNvPicPr>
            <a:picLocks noChangeAspect="1"/>
          </p:cNvPicPr>
          <p:nvPr/>
        </p:nvPicPr>
        <p:blipFill rotWithShape="1">
          <a:blip r:embed="rId2"/>
          <a:srcRect l="81238" b="18034"/>
          <a:stretch/>
        </p:blipFill>
        <p:spPr>
          <a:xfrm>
            <a:off x="4400422" y="3726315"/>
            <a:ext cx="1728288" cy="1800200"/>
          </a:xfrm>
          <a:prstGeom prst="rect">
            <a:avLst/>
          </a:prstGeom>
        </p:spPr>
      </p:pic>
      <p:sp>
        <p:nvSpPr>
          <p:cNvPr id="14" name="テキスト ボックス 13">
            <a:extLst>
              <a:ext uri="{FF2B5EF4-FFF2-40B4-BE49-F238E27FC236}">
                <a16:creationId xmlns:a16="http://schemas.microsoft.com/office/drawing/2014/main" id="{804DE479-87B5-C768-8090-21A6D97083AC}"/>
              </a:ext>
            </a:extLst>
          </p:cNvPr>
          <p:cNvSpPr txBox="1"/>
          <p:nvPr/>
        </p:nvSpPr>
        <p:spPr>
          <a:xfrm>
            <a:off x="4696761" y="5526515"/>
            <a:ext cx="1485320" cy="523220"/>
          </a:xfrm>
          <a:prstGeom prst="rect">
            <a:avLst/>
          </a:prstGeom>
          <a:noFill/>
        </p:spPr>
        <p:txBody>
          <a:bodyPr wrap="square" rtlCol="0">
            <a:spAutoFit/>
          </a:bodyPr>
          <a:lstStyle/>
          <a:p>
            <a:r>
              <a:rPr kumimoji="1" lang="ja-JP" altLang="en-US" sz="1400" dirty="0"/>
              <a:t>中国地方のみ</a:t>
            </a:r>
            <a:endParaRPr kumimoji="1" lang="en-US" altLang="ja-JP" sz="1400" dirty="0"/>
          </a:p>
          <a:p>
            <a:r>
              <a:rPr kumimoji="1" lang="ja-JP" altLang="en-US" sz="1400" dirty="0"/>
              <a:t>地形起伏あり</a:t>
            </a:r>
          </a:p>
        </p:txBody>
      </p:sp>
      <p:pic>
        <p:nvPicPr>
          <p:cNvPr id="15" name="Picture 2">
            <a:extLst>
              <a:ext uri="{FF2B5EF4-FFF2-40B4-BE49-F238E27FC236}">
                <a16:creationId xmlns:a16="http://schemas.microsoft.com/office/drawing/2014/main" id="{BCBF2999-CD0D-B15C-489F-5795917AF103}"/>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tretch>
            <a:fillRect/>
          </a:stretch>
        </p:blipFill>
        <p:spPr bwMode="auto">
          <a:xfrm>
            <a:off x="6171643" y="3617348"/>
            <a:ext cx="2679507"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5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図 2">
            <a:extLst>
              <a:ext uri="{FF2B5EF4-FFF2-40B4-BE49-F238E27FC236}">
                <a16:creationId xmlns:a16="http://schemas.microsoft.com/office/drawing/2014/main" id="{E425E724-291D-011C-6002-BB9E08D57477}"/>
              </a:ext>
            </a:extLst>
          </p:cNvPr>
          <p:cNvPicPr>
            <a:picLocks noChangeAspect="1"/>
          </p:cNvPicPr>
          <p:nvPr/>
        </p:nvPicPr>
        <p:blipFill rotWithShape="1">
          <a:blip r:embed="rId3"/>
          <a:srcRect b="6713"/>
          <a:stretch/>
        </p:blipFill>
        <p:spPr>
          <a:xfrm>
            <a:off x="3723198" y="1124503"/>
            <a:ext cx="5417574" cy="3289679"/>
          </a:xfrm>
          <a:prstGeom prst="rect">
            <a:avLst/>
          </a:prstGeom>
        </p:spPr>
      </p:pic>
      <p:sp>
        <p:nvSpPr>
          <p:cNvPr id="4" name="テキスト ボックス 3">
            <a:extLst>
              <a:ext uri="{FF2B5EF4-FFF2-40B4-BE49-F238E27FC236}">
                <a16:creationId xmlns:a16="http://schemas.microsoft.com/office/drawing/2014/main" id="{861DD1CE-EBA3-91DF-8FD5-769E0A02E4F7}"/>
              </a:ext>
            </a:extLst>
          </p:cNvPr>
          <p:cNvSpPr txBox="1"/>
          <p:nvPr/>
        </p:nvSpPr>
        <p:spPr>
          <a:xfrm>
            <a:off x="145192" y="682319"/>
            <a:ext cx="6223117" cy="369332"/>
          </a:xfrm>
          <a:prstGeom prst="rect">
            <a:avLst/>
          </a:prstGeom>
          <a:noFill/>
        </p:spPr>
        <p:txBody>
          <a:bodyPr wrap="square" rtlCol="0">
            <a:spAutoFit/>
          </a:bodyPr>
          <a:lstStyle/>
          <a:p>
            <a:r>
              <a:rPr lang="ja-JP" altLang="en-US" b="1" dirty="0"/>
              <a:t>将来予想される地球温暖化に伴う降水発達の影響</a:t>
            </a:r>
            <a:endParaRPr kumimoji="1" lang="ja-JP" altLang="en-US" b="1" dirty="0"/>
          </a:p>
        </p:txBody>
      </p:sp>
      <p:pic>
        <p:nvPicPr>
          <p:cNvPr id="5" name="図 4">
            <a:extLst>
              <a:ext uri="{FF2B5EF4-FFF2-40B4-BE49-F238E27FC236}">
                <a16:creationId xmlns:a16="http://schemas.microsoft.com/office/drawing/2014/main" id="{832FB978-E1BA-0C09-1340-6BAF292B723D}"/>
              </a:ext>
            </a:extLst>
          </p:cNvPr>
          <p:cNvPicPr>
            <a:picLocks noChangeAspect="1"/>
          </p:cNvPicPr>
          <p:nvPr/>
        </p:nvPicPr>
        <p:blipFill>
          <a:blip r:embed="rId4"/>
          <a:stretch>
            <a:fillRect/>
          </a:stretch>
        </p:blipFill>
        <p:spPr>
          <a:xfrm>
            <a:off x="145192" y="1388241"/>
            <a:ext cx="3403907" cy="1968927"/>
          </a:xfrm>
          <a:prstGeom prst="rect">
            <a:avLst/>
          </a:prstGeom>
        </p:spPr>
      </p:pic>
      <p:sp>
        <p:nvSpPr>
          <p:cNvPr id="6" name="テキスト ボックス 5">
            <a:extLst>
              <a:ext uri="{FF2B5EF4-FFF2-40B4-BE49-F238E27FC236}">
                <a16:creationId xmlns:a16="http://schemas.microsoft.com/office/drawing/2014/main" id="{42A1F0A0-54FC-DAFC-D128-B99EF252D492}"/>
              </a:ext>
            </a:extLst>
          </p:cNvPr>
          <p:cNvSpPr txBox="1"/>
          <p:nvPr/>
        </p:nvSpPr>
        <p:spPr>
          <a:xfrm>
            <a:off x="215431" y="1079089"/>
            <a:ext cx="3437527" cy="369332"/>
          </a:xfrm>
          <a:prstGeom prst="rect">
            <a:avLst/>
          </a:prstGeom>
          <a:noFill/>
        </p:spPr>
        <p:txBody>
          <a:bodyPr wrap="square" rtlCol="0">
            <a:spAutoFit/>
          </a:bodyPr>
          <a:lstStyle/>
          <a:p>
            <a:r>
              <a:rPr kumimoji="1" lang="ja-JP" altLang="en-US" dirty="0"/>
              <a:t>西日本上空の気温上昇 </a:t>
            </a:r>
            <a:r>
              <a:rPr kumimoji="1" lang="en-US" altLang="ja-JP" dirty="0"/>
              <a:t>(RCP6.0)</a:t>
            </a:r>
            <a:endParaRPr kumimoji="1" lang="ja-JP" altLang="en-US" dirty="0"/>
          </a:p>
        </p:txBody>
      </p:sp>
      <p:pic>
        <p:nvPicPr>
          <p:cNvPr id="7" name="図 6">
            <a:extLst>
              <a:ext uri="{FF2B5EF4-FFF2-40B4-BE49-F238E27FC236}">
                <a16:creationId xmlns:a16="http://schemas.microsoft.com/office/drawing/2014/main" id="{5D454E96-9E36-DACF-6EFB-17C5B3EFFACA}"/>
              </a:ext>
            </a:extLst>
          </p:cNvPr>
          <p:cNvPicPr>
            <a:picLocks noChangeAspect="1"/>
          </p:cNvPicPr>
          <p:nvPr/>
        </p:nvPicPr>
        <p:blipFill>
          <a:blip r:embed="rId5"/>
          <a:stretch>
            <a:fillRect/>
          </a:stretch>
        </p:blipFill>
        <p:spPr>
          <a:xfrm>
            <a:off x="24092" y="3759986"/>
            <a:ext cx="3483773" cy="2093102"/>
          </a:xfrm>
          <a:prstGeom prst="rect">
            <a:avLst/>
          </a:prstGeom>
        </p:spPr>
      </p:pic>
      <p:sp>
        <p:nvSpPr>
          <p:cNvPr id="8" name="テキスト ボックス 7">
            <a:extLst>
              <a:ext uri="{FF2B5EF4-FFF2-40B4-BE49-F238E27FC236}">
                <a16:creationId xmlns:a16="http://schemas.microsoft.com/office/drawing/2014/main" id="{2D6E3E56-9DD1-F643-2B5A-1345117EE908}"/>
              </a:ext>
            </a:extLst>
          </p:cNvPr>
          <p:cNvSpPr txBox="1"/>
          <p:nvPr/>
        </p:nvSpPr>
        <p:spPr>
          <a:xfrm>
            <a:off x="112541" y="3390654"/>
            <a:ext cx="3721441" cy="369332"/>
          </a:xfrm>
          <a:prstGeom prst="rect">
            <a:avLst/>
          </a:prstGeom>
          <a:noFill/>
        </p:spPr>
        <p:txBody>
          <a:bodyPr wrap="square" rtlCol="0">
            <a:spAutoFit/>
          </a:bodyPr>
          <a:lstStyle/>
          <a:p>
            <a:r>
              <a:rPr lang="ja-JP" altLang="en-US" dirty="0"/>
              <a:t>西日本</a:t>
            </a:r>
            <a:r>
              <a:rPr kumimoji="1" lang="ja-JP" altLang="en-US" dirty="0"/>
              <a:t>上空の水蒸気増加量</a:t>
            </a:r>
            <a:r>
              <a:rPr kumimoji="1" lang="en-US" altLang="ja-JP" dirty="0"/>
              <a:t>(RCP6.0)</a:t>
            </a:r>
            <a:endParaRPr kumimoji="1" lang="ja-JP" altLang="en-US" dirty="0"/>
          </a:p>
        </p:txBody>
      </p:sp>
      <p:sp>
        <p:nvSpPr>
          <p:cNvPr id="9" name="テキスト ボックス 8">
            <a:extLst>
              <a:ext uri="{FF2B5EF4-FFF2-40B4-BE49-F238E27FC236}">
                <a16:creationId xmlns:a16="http://schemas.microsoft.com/office/drawing/2014/main" id="{E867BEC9-B6DD-402C-1B44-8D3204092F22}"/>
              </a:ext>
            </a:extLst>
          </p:cNvPr>
          <p:cNvSpPr txBox="1"/>
          <p:nvPr/>
        </p:nvSpPr>
        <p:spPr>
          <a:xfrm>
            <a:off x="3996439" y="4384157"/>
            <a:ext cx="4841214" cy="338554"/>
          </a:xfrm>
          <a:prstGeom prst="rect">
            <a:avLst/>
          </a:prstGeom>
          <a:noFill/>
        </p:spPr>
        <p:txBody>
          <a:bodyPr wrap="square" rtlCol="0">
            <a:spAutoFit/>
          </a:bodyPr>
          <a:lstStyle/>
          <a:p>
            <a:pPr algn="ctr"/>
            <a:r>
              <a:rPr kumimoji="1" lang="ja-JP" altLang="en-US" sz="1600" b="1" dirty="0"/>
              <a:t>計算開始</a:t>
            </a:r>
            <a:r>
              <a:rPr kumimoji="1" lang="en-US" altLang="ja-JP" sz="1600" b="1" dirty="0"/>
              <a:t>(2014/8/19 21:00)</a:t>
            </a:r>
            <a:r>
              <a:rPr kumimoji="1" lang="ja-JP" altLang="en-US" sz="1600" b="1" dirty="0"/>
              <a:t>からの経過時間</a:t>
            </a:r>
          </a:p>
        </p:txBody>
      </p:sp>
      <p:sp>
        <p:nvSpPr>
          <p:cNvPr id="10" name="テキスト ボックス 9">
            <a:extLst>
              <a:ext uri="{FF2B5EF4-FFF2-40B4-BE49-F238E27FC236}">
                <a16:creationId xmlns:a16="http://schemas.microsoft.com/office/drawing/2014/main" id="{206CB144-DA29-B307-2D35-A471D2008856}"/>
              </a:ext>
            </a:extLst>
          </p:cNvPr>
          <p:cNvSpPr txBox="1"/>
          <p:nvPr/>
        </p:nvSpPr>
        <p:spPr>
          <a:xfrm>
            <a:off x="4149612" y="4910839"/>
            <a:ext cx="4618416" cy="646331"/>
          </a:xfrm>
          <a:prstGeom prst="rect">
            <a:avLst/>
          </a:prstGeom>
          <a:noFill/>
        </p:spPr>
        <p:txBody>
          <a:bodyPr wrap="square" rtlCol="0">
            <a:spAutoFit/>
          </a:bodyPr>
          <a:lstStyle/>
          <a:p>
            <a:r>
              <a:rPr lang="ja-JP" altLang="en-US" dirty="0"/>
              <a:t>積乱雲の発達が早まり、土砂災害の発生の危険がより早まる傾向。</a:t>
            </a:r>
            <a:endParaRPr kumimoji="1" lang="ja-JP" altLang="en-US" dirty="0"/>
          </a:p>
        </p:txBody>
      </p:sp>
    </p:spTree>
    <p:extLst>
      <p:ext uri="{BB962C8B-B14F-4D97-AF65-F5344CB8AC3E}">
        <p14:creationId xmlns:p14="http://schemas.microsoft.com/office/powerpoint/2010/main" val="208633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1026" name="Picture 2">
            <a:extLst>
              <a:ext uri="{FF2B5EF4-FFF2-40B4-BE49-F238E27FC236}">
                <a16:creationId xmlns:a16="http://schemas.microsoft.com/office/drawing/2014/main" id="{EDA3172C-4E2B-C09C-8E3B-4A0FB0489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06" y="1046757"/>
            <a:ext cx="8512739" cy="528499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BA4B7E1-E518-4802-BEEB-D4F3E87526D2}"/>
              </a:ext>
            </a:extLst>
          </p:cNvPr>
          <p:cNvSpPr txBox="1"/>
          <p:nvPr/>
        </p:nvSpPr>
        <p:spPr>
          <a:xfrm>
            <a:off x="352763" y="612694"/>
            <a:ext cx="6502916" cy="369332"/>
          </a:xfrm>
          <a:prstGeom prst="rect">
            <a:avLst/>
          </a:prstGeom>
          <a:noFill/>
        </p:spPr>
        <p:txBody>
          <a:bodyPr wrap="square" rtlCol="0">
            <a:spAutoFit/>
          </a:bodyPr>
          <a:lstStyle/>
          <a:p>
            <a:r>
              <a:rPr kumimoji="1" lang="ja-JP" altLang="en-US" b="1" dirty="0">
                <a:solidFill>
                  <a:srgbClr val="FF0000"/>
                </a:solidFill>
              </a:rPr>
              <a:t>気象庁の線状降水帯の予測</a:t>
            </a:r>
            <a:r>
              <a:rPr lang="ja-JP" altLang="en-US" b="1" dirty="0">
                <a:solidFill>
                  <a:srgbClr val="FF0000"/>
                </a:solidFill>
              </a:rPr>
              <a:t>精度向上</a:t>
            </a:r>
            <a:r>
              <a:rPr kumimoji="1" lang="ja-JP" altLang="en-US" b="1" dirty="0">
                <a:solidFill>
                  <a:srgbClr val="FF0000"/>
                </a:solidFill>
              </a:rPr>
              <a:t>に向けた取り組み</a:t>
            </a:r>
          </a:p>
        </p:txBody>
      </p:sp>
      <p:sp>
        <p:nvSpPr>
          <p:cNvPr id="5" name="テキスト ボックス 4">
            <a:extLst>
              <a:ext uri="{FF2B5EF4-FFF2-40B4-BE49-F238E27FC236}">
                <a16:creationId xmlns:a16="http://schemas.microsoft.com/office/drawing/2014/main" id="{5F9DC462-7856-8C8C-C913-468C48F4CCC4}"/>
              </a:ext>
            </a:extLst>
          </p:cNvPr>
          <p:cNvSpPr txBox="1"/>
          <p:nvPr/>
        </p:nvSpPr>
        <p:spPr>
          <a:xfrm>
            <a:off x="2266273" y="6238988"/>
            <a:ext cx="6737317" cy="307777"/>
          </a:xfrm>
          <a:prstGeom prst="rect">
            <a:avLst/>
          </a:prstGeom>
          <a:noFill/>
        </p:spPr>
        <p:txBody>
          <a:bodyPr wrap="square">
            <a:spAutoFit/>
          </a:bodyPr>
          <a:lstStyle/>
          <a:p>
            <a:r>
              <a:rPr lang="en-US" altLang="ja-JP" sz="1400" dirty="0"/>
              <a:t>https://www.jma.go.jp/jma/kishou/know/jma_suigai/jma_suigai.html</a:t>
            </a:r>
            <a:endParaRPr lang="ja-JP" altLang="en-US" sz="1400" dirty="0"/>
          </a:p>
        </p:txBody>
      </p:sp>
    </p:spTree>
    <p:extLst>
      <p:ext uri="{BB962C8B-B14F-4D97-AF65-F5344CB8AC3E}">
        <p14:creationId xmlns:p14="http://schemas.microsoft.com/office/powerpoint/2010/main" val="1799714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2050" name="Picture 2">
            <a:extLst>
              <a:ext uri="{FF2B5EF4-FFF2-40B4-BE49-F238E27FC236}">
                <a16:creationId xmlns:a16="http://schemas.microsoft.com/office/drawing/2014/main" id="{10BFAECD-DD1B-ADE7-39E3-3B7794218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92" y="1054007"/>
            <a:ext cx="8614855" cy="535586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42ECFD7-0C77-3F19-4E2B-0C3BB1E0069A}"/>
              </a:ext>
            </a:extLst>
          </p:cNvPr>
          <p:cNvSpPr txBox="1"/>
          <p:nvPr/>
        </p:nvSpPr>
        <p:spPr>
          <a:xfrm>
            <a:off x="352763" y="612694"/>
            <a:ext cx="7514790" cy="369332"/>
          </a:xfrm>
          <a:prstGeom prst="rect">
            <a:avLst/>
          </a:prstGeom>
          <a:noFill/>
        </p:spPr>
        <p:txBody>
          <a:bodyPr wrap="square" rtlCol="0">
            <a:spAutoFit/>
          </a:bodyPr>
          <a:lstStyle/>
          <a:p>
            <a:r>
              <a:rPr kumimoji="1" lang="ja-JP" altLang="en-US" b="1" dirty="0">
                <a:solidFill>
                  <a:srgbClr val="FF0000"/>
                </a:solidFill>
              </a:rPr>
              <a:t>気象庁の線状降水帯の予測</a:t>
            </a:r>
            <a:r>
              <a:rPr lang="ja-JP" altLang="en-US" b="1" dirty="0">
                <a:solidFill>
                  <a:srgbClr val="FF0000"/>
                </a:solidFill>
              </a:rPr>
              <a:t>精度向上</a:t>
            </a:r>
            <a:r>
              <a:rPr kumimoji="1" lang="ja-JP" altLang="en-US" b="1" dirty="0">
                <a:solidFill>
                  <a:srgbClr val="FF0000"/>
                </a:solidFill>
              </a:rPr>
              <a:t>に向けた取り組み（情報伝達）</a:t>
            </a:r>
          </a:p>
        </p:txBody>
      </p:sp>
    </p:spTree>
    <p:extLst>
      <p:ext uri="{BB962C8B-B14F-4D97-AF65-F5344CB8AC3E}">
        <p14:creationId xmlns:p14="http://schemas.microsoft.com/office/powerpoint/2010/main" val="2342564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楕円 16">
            <a:extLst>
              <a:ext uri="{FF2B5EF4-FFF2-40B4-BE49-F238E27FC236}">
                <a16:creationId xmlns:a16="http://schemas.microsoft.com/office/drawing/2014/main" id="{08EF50B4-70AD-2269-3835-A22B8C6EED55}"/>
              </a:ext>
            </a:extLst>
          </p:cNvPr>
          <p:cNvSpPr/>
          <p:nvPr/>
        </p:nvSpPr>
        <p:spPr>
          <a:xfrm>
            <a:off x="4216149" y="4960913"/>
            <a:ext cx="2363737" cy="3844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EA7C0D4C-5567-5386-27F8-E1A3ED647F42}"/>
              </a:ext>
            </a:extLst>
          </p:cNvPr>
          <p:cNvPicPr>
            <a:picLocks noChangeAspect="1"/>
          </p:cNvPicPr>
          <p:nvPr/>
        </p:nvPicPr>
        <p:blipFill>
          <a:blip r:embed="rId2"/>
          <a:stretch>
            <a:fillRect/>
          </a:stretch>
        </p:blipFill>
        <p:spPr>
          <a:xfrm>
            <a:off x="4350675" y="4301213"/>
            <a:ext cx="2019880" cy="1913155"/>
          </a:xfrm>
          <a:prstGeom prst="rect">
            <a:avLst/>
          </a:prstGeom>
        </p:spPr>
      </p:pic>
      <p:sp>
        <p:nvSpPr>
          <p:cNvPr id="2" name="コンテンツ プレースホルダー 1">
            <a:extLst>
              <a:ext uri="{FF2B5EF4-FFF2-40B4-BE49-F238E27FC236}">
                <a16:creationId xmlns:a16="http://schemas.microsoft.com/office/drawing/2014/main" id="{5AAD1AA5-ED7C-C972-32CA-3A575F9C38CE}"/>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sp>
        <p:nvSpPr>
          <p:cNvPr id="5" name="テキスト ボックス 4">
            <a:extLst>
              <a:ext uri="{FF2B5EF4-FFF2-40B4-BE49-F238E27FC236}">
                <a16:creationId xmlns:a16="http://schemas.microsoft.com/office/drawing/2014/main" id="{ADD37370-58D5-5D7D-DC65-7C433D1474AB}"/>
              </a:ext>
            </a:extLst>
          </p:cNvPr>
          <p:cNvSpPr txBox="1"/>
          <p:nvPr/>
        </p:nvSpPr>
        <p:spPr>
          <a:xfrm>
            <a:off x="236722" y="665699"/>
            <a:ext cx="8071785" cy="369332"/>
          </a:xfrm>
          <a:prstGeom prst="rect">
            <a:avLst/>
          </a:prstGeom>
          <a:noFill/>
        </p:spPr>
        <p:txBody>
          <a:bodyPr wrap="square" rtlCol="0">
            <a:spAutoFit/>
          </a:bodyPr>
          <a:lstStyle/>
          <a:p>
            <a:r>
              <a:rPr kumimoji="1" lang="ja-JP" altLang="en-US" b="1" dirty="0"/>
              <a:t>線状降水帯の予測を行う上で、空間解像度（分解能）を向上させる重要性</a:t>
            </a:r>
          </a:p>
        </p:txBody>
      </p:sp>
      <p:sp>
        <p:nvSpPr>
          <p:cNvPr id="6" name="テキスト ボックス 5">
            <a:extLst>
              <a:ext uri="{FF2B5EF4-FFF2-40B4-BE49-F238E27FC236}">
                <a16:creationId xmlns:a16="http://schemas.microsoft.com/office/drawing/2014/main" id="{1718AC4B-08A1-C572-FC58-66D49644DE7F}"/>
              </a:ext>
            </a:extLst>
          </p:cNvPr>
          <p:cNvSpPr txBox="1"/>
          <p:nvPr/>
        </p:nvSpPr>
        <p:spPr>
          <a:xfrm>
            <a:off x="348119" y="1160481"/>
            <a:ext cx="8628781" cy="2862322"/>
          </a:xfrm>
          <a:prstGeom prst="rect">
            <a:avLst/>
          </a:prstGeom>
          <a:noFill/>
        </p:spPr>
        <p:txBody>
          <a:bodyPr wrap="square" rtlCol="0">
            <a:spAutoFit/>
          </a:bodyPr>
          <a:lstStyle/>
          <a:p>
            <a:r>
              <a:rPr kumimoji="1" lang="ja-JP" altLang="en-US" b="1" u="sng" dirty="0"/>
              <a:t>気象庁の線状降水帯の定義</a:t>
            </a:r>
            <a:endParaRPr kumimoji="1" lang="en-US" altLang="ja-JP" b="1" u="sng" dirty="0"/>
          </a:p>
          <a:p>
            <a:r>
              <a:rPr lang="ja-JP" altLang="en-US" dirty="0"/>
              <a:t>　</a:t>
            </a:r>
            <a:r>
              <a:rPr lang="en-US" altLang="ja-JP" dirty="0"/>
              <a:t>5km </a:t>
            </a:r>
            <a:r>
              <a:rPr lang="ja-JP" altLang="en-US" dirty="0"/>
              <a:t>格子（１マス＝東西</a:t>
            </a:r>
            <a:r>
              <a:rPr lang="en-US" altLang="ja-JP" dirty="0"/>
              <a:t>5km×</a:t>
            </a:r>
            <a:r>
              <a:rPr lang="ja-JP" altLang="en-US" dirty="0"/>
              <a:t>南北</a:t>
            </a:r>
            <a:r>
              <a:rPr lang="en-US" altLang="ja-JP" dirty="0"/>
              <a:t>5km</a:t>
            </a:r>
            <a:r>
              <a:rPr lang="ja-JP" altLang="en-US" dirty="0"/>
              <a:t>）の３時間雨量を基準</a:t>
            </a:r>
            <a:endParaRPr lang="en-US" altLang="ja-JP" dirty="0"/>
          </a:p>
          <a:p>
            <a:r>
              <a:rPr lang="ja-JP" altLang="en-US" dirty="0"/>
              <a:t>（</a:t>
            </a:r>
            <a:r>
              <a:rPr lang="en-US" altLang="ja-JP" dirty="0"/>
              <a:t>3</a:t>
            </a:r>
            <a:r>
              <a:rPr lang="ja-JP" altLang="en-US" dirty="0"/>
              <a:t>時間雨量</a:t>
            </a:r>
            <a:r>
              <a:rPr lang="en-US" altLang="ja-JP" dirty="0"/>
              <a:t>100mm</a:t>
            </a:r>
            <a:r>
              <a:rPr lang="ja-JP" altLang="en-US" dirty="0"/>
              <a:t>以上の範囲が</a:t>
            </a:r>
            <a:r>
              <a:rPr lang="en-US" altLang="ja-JP" dirty="0"/>
              <a:t>500km</a:t>
            </a:r>
            <a:r>
              <a:rPr lang="en-US" altLang="ja-JP" baseline="30000" dirty="0"/>
              <a:t>2</a:t>
            </a:r>
            <a:r>
              <a:rPr lang="ja-JP" altLang="en-US" dirty="0"/>
              <a:t>以上、かつ</a:t>
            </a:r>
            <a:r>
              <a:rPr lang="en-US" altLang="ja-JP" dirty="0"/>
              <a:t>3</a:t>
            </a:r>
            <a:r>
              <a:rPr lang="ja-JP" altLang="en-US" dirty="0"/>
              <a:t>時間雨量最大値</a:t>
            </a:r>
            <a:r>
              <a:rPr lang="en-US" altLang="ja-JP" dirty="0"/>
              <a:t>150mm</a:t>
            </a:r>
            <a:r>
              <a:rPr lang="ja-JP" altLang="en-US" dirty="0"/>
              <a:t>以上）</a:t>
            </a:r>
            <a:endParaRPr lang="en-US" altLang="ja-JP" dirty="0"/>
          </a:p>
          <a:p>
            <a:endParaRPr lang="en-US" altLang="ja-JP" dirty="0"/>
          </a:p>
          <a:p>
            <a:r>
              <a:rPr lang="en-US" altLang="ja-JP" dirty="0"/>
              <a:t>5km</a:t>
            </a:r>
            <a:r>
              <a:rPr lang="ja-JP" altLang="en-US" dirty="0"/>
              <a:t>格子の降雨分布を計算すると、平成</a:t>
            </a:r>
            <a:r>
              <a:rPr lang="en-US" altLang="ja-JP" dirty="0"/>
              <a:t>26</a:t>
            </a:r>
            <a:r>
              <a:rPr lang="ja-JP" altLang="en-US" dirty="0"/>
              <a:t>年</a:t>
            </a:r>
            <a:r>
              <a:rPr lang="en-US" altLang="ja-JP" dirty="0"/>
              <a:t>8</a:t>
            </a:r>
            <a:r>
              <a:rPr lang="ja-JP" altLang="en-US" dirty="0"/>
              <a:t>月広島豪雨や平成</a:t>
            </a:r>
            <a:r>
              <a:rPr lang="en-US" altLang="ja-JP" dirty="0"/>
              <a:t>30</a:t>
            </a:r>
            <a:r>
              <a:rPr lang="ja-JP" altLang="en-US" dirty="0"/>
              <a:t>年</a:t>
            </a:r>
            <a:r>
              <a:rPr lang="en-US" altLang="ja-JP" dirty="0"/>
              <a:t>7</a:t>
            </a:r>
            <a:r>
              <a:rPr lang="ja-JP" altLang="en-US" dirty="0"/>
              <a:t>月豪雨で広島上空で発生した線状降水帯はこの基準に適合しない。</a:t>
            </a:r>
            <a:endParaRPr lang="en-US" altLang="ja-JP" dirty="0"/>
          </a:p>
          <a:p>
            <a:r>
              <a:rPr lang="ja-JP" altLang="en-US" dirty="0"/>
              <a:t>・積乱雲内部の激しい降雨を伴う領域のサイズに対して解像度が粗い。</a:t>
            </a:r>
            <a:endParaRPr lang="en-US" altLang="ja-JP" dirty="0"/>
          </a:p>
          <a:p>
            <a:r>
              <a:rPr lang="ja-JP" altLang="en-US" dirty="0"/>
              <a:t>・同一形状、強さの降水帯でも、その走向や</a:t>
            </a:r>
            <a:r>
              <a:rPr lang="en-US" altLang="ja-JP" dirty="0"/>
              <a:t>2-3km</a:t>
            </a:r>
            <a:r>
              <a:rPr lang="ja-JP" altLang="en-US" dirty="0"/>
              <a:t>程度のわずかな位置の差で降水強度条件を満たすかどうかが大きく分かれる。</a:t>
            </a:r>
            <a:endParaRPr lang="en-US" altLang="ja-JP" dirty="0"/>
          </a:p>
          <a:p>
            <a:r>
              <a:rPr lang="ja-JP" altLang="en-US" dirty="0"/>
              <a:t>⇒空間解像度</a:t>
            </a:r>
            <a:r>
              <a:rPr lang="en-US" altLang="ja-JP" dirty="0"/>
              <a:t>1</a:t>
            </a:r>
            <a:r>
              <a:rPr lang="ja-JP" altLang="en-US" dirty="0"/>
              <a:t>～</a:t>
            </a:r>
            <a:r>
              <a:rPr lang="en-US" altLang="ja-JP" dirty="0"/>
              <a:t>2km</a:t>
            </a:r>
            <a:r>
              <a:rPr lang="ja-JP" altLang="en-US" dirty="0"/>
              <a:t>の高解像度計算で降水域の輪郭を捉え、見逃しを減らす。</a:t>
            </a:r>
            <a:endParaRPr lang="en-US" altLang="ja-JP" dirty="0"/>
          </a:p>
        </p:txBody>
      </p:sp>
      <p:cxnSp>
        <p:nvCxnSpPr>
          <p:cNvPr id="8" name="直線矢印コネクタ 7">
            <a:extLst>
              <a:ext uri="{FF2B5EF4-FFF2-40B4-BE49-F238E27FC236}">
                <a16:creationId xmlns:a16="http://schemas.microsoft.com/office/drawing/2014/main" id="{72156C0E-709F-1C6E-2467-B7BC422F44E9}"/>
              </a:ext>
            </a:extLst>
          </p:cNvPr>
          <p:cNvCxnSpPr/>
          <p:nvPr/>
        </p:nvCxnSpPr>
        <p:spPr>
          <a:xfrm>
            <a:off x="580204" y="6214368"/>
            <a:ext cx="2817466"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6E084440-2C02-7108-E5B6-6FB615A6715F}"/>
              </a:ext>
            </a:extLst>
          </p:cNvPr>
          <p:cNvCxnSpPr>
            <a:cxnSpLocks/>
          </p:cNvCxnSpPr>
          <p:nvPr/>
        </p:nvCxnSpPr>
        <p:spPr>
          <a:xfrm flipV="1">
            <a:off x="904344" y="4290218"/>
            <a:ext cx="0" cy="207190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8F3412F4-5038-8FA1-CD15-FD455A36D4C1}"/>
              </a:ext>
            </a:extLst>
          </p:cNvPr>
          <p:cNvSpPr/>
          <p:nvPr/>
        </p:nvSpPr>
        <p:spPr>
          <a:xfrm rot="19521526">
            <a:off x="769817" y="5049104"/>
            <a:ext cx="2363737" cy="38440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EEA7CE0E-282A-E200-B007-7FE3A023824C}"/>
              </a:ext>
            </a:extLst>
          </p:cNvPr>
          <p:cNvPicPr>
            <a:picLocks noChangeAspect="1"/>
          </p:cNvPicPr>
          <p:nvPr/>
        </p:nvPicPr>
        <p:blipFill>
          <a:blip r:embed="rId2"/>
          <a:stretch>
            <a:fillRect/>
          </a:stretch>
        </p:blipFill>
        <p:spPr>
          <a:xfrm>
            <a:off x="904343" y="4301213"/>
            <a:ext cx="2019880" cy="1913155"/>
          </a:xfrm>
          <a:prstGeom prst="rect">
            <a:avLst/>
          </a:prstGeom>
        </p:spPr>
      </p:pic>
      <p:cxnSp>
        <p:nvCxnSpPr>
          <p:cNvPr id="15" name="直線矢印コネクタ 14">
            <a:extLst>
              <a:ext uri="{FF2B5EF4-FFF2-40B4-BE49-F238E27FC236}">
                <a16:creationId xmlns:a16="http://schemas.microsoft.com/office/drawing/2014/main" id="{3424680E-4836-CB82-2870-FC05F3321053}"/>
              </a:ext>
            </a:extLst>
          </p:cNvPr>
          <p:cNvCxnSpPr/>
          <p:nvPr/>
        </p:nvCxnSpPr>
        <p:spPr>
          <a:xfrm>
            <a:off x="4026536" y="6214368"/>
            <a:ext cx="2817466"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22F50827-ACAA-2599-05A3-08FA7A45A8BE}"/>
              </a:ext>
            </a:extLst>
          </p:cNvPr>
          <p:cNvCxnSpPr>
            <a:cxnSpLocks/>
          </p:cNvCxnSpPr>
          <p:nvPr/>
        </p:nvCxnSpPr>
        <p:spPr>
          <a:xfrm flipV="1">
            <a:off x="4350676" y="4290218"/>
            <a:ext cx="0" cy="207190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8FE9F37-6D7B-5BA3-3690-777E7275C9FD}"/>
              </a:ext>
            </a:extLst>
          </p:cNvPr>
          <p:cNvSpPr txBox="1"/>
          <p:nvPr/>
        </p:nvSpPr>
        <p:spPr>
          <a:xfrm>
            <a:off x="2195488" y="6214368"/>
            <a:ext cx="1295013" cy="369332"/>
          </a:xfrm>
          <a:prstGeom prst="rect">
            <a:avLst/>
          </a:prstGeom>
          <a:noFill/>
        </p:spPr>
        <p:txBody>
          <a:bodyPr wrap="square" rtlCol="0">
            <a:spAutoFit/>
          </a:bodyPr>
          <a:lstStyle/>
          <a:p>
            <a:r>
              <a:rPr kumimoji="1" lang="ja-JP" altLang="en-US" dirty="0"/>
              <a:t>不適合</a:t>
            </a:r>
          </a:p>
        </p:txBody>
      </p:sp>
      <p:sp>
        <p:nvSpPr>
          <p:cNvPr id="20" name="テキスト ボックス 19">
            <a:extLst>
              <a:ext uri="{FF2B5EF4-FFF2-40B4-BE49-F238E27FC236}">
                <a16:creationId xmlns:a16="http://schemas.microsoft.com/office/drawing/2014/main" id="{877CF176-B8F2-7E7A-C8C6-8033DDDAE106}"/>
              </a:ext>
            </a:extLst>
          </p:cNvPr>
          <p:cNvSpPr txBox="1"/>
          <p:nvPr/>
        </p:nvSpPr>
        <p:spPr>
          <a:xfrm>
            <a:off x="6844001" y="6129265"/>
            <a:ext cx="1295013" cy="369332"/>
          </a:xfrm>
          <a:prstGeom prst="rect">
            <a:avLst/>
          </a:prstGeom>
          <a:noFill/>
        </p:spPr>
        <p:txBody>
          <a:bodyPr wrap="square" rtlCol="0">
            <a:spAutoFit/>
          </a:bodyPr>
          <a:lstStyle/>
          <a:p>
            <a:r>
              <a:rPr kumimoji="1" lang="ja-JP" altLang="en-US" dirty="0"/>
              <a:t>適合</a:t>
            </a:r>
          </a:p>
        </p:txBody>
      </p:sp>
    </p:spTree>
    <p:extLst>
      <p:ext uri="{BB962C8B-B14F-4D97-AF65-F5344CB8AC3E}">
        <p14:creationId xmlns:p14="http://schemas.microsoft.com/office/powerpoint/2010/main" val="3638304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ECDE873-C1F6-2A91-6FAE-39A52AD77349}"/>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sp>
        <p:nvSpPr>
          <p:cNvPr id="4" name="テキスト ボックス 3">
            <a:extLst>
              <a:ext uri="{FF2B5EF4-FFF2-40B4-BE49-F238E27FC236}">
                <a16:creationId xmlns:a16="http://schemas.microsoft.com/office/drawing/2014/main" id="{6F0E26B6-6F0F-D191-89CF-719CAFF5F5B7}"/>
              </a:ext>
            </a:extLst>
          </p:cNvPr>
          <p:cNvSpPr txBox="1"/>
          <p:nvPr/>
        </p:nvSpPr>
        <p:spPr>
          <a:xfrm>
            <a:off x="240145" y="685861"/>
            <a:ext cx="4581236" cy="369332"/>
          </a:xfrm>
          <a:prstGeom prst="rect">
            <a:avLst/>
          </a:prstGeom>
          <a:noFill/>
        </p:spPr>
        <p:txBody>
          <a:bodyPr wrap="square">
            <a:spAutoFit/>
          </a:bodyPr>
          <a:lstStyle/>
          <a:p>
            <a:r>
              <a:rPr lang="ja-JP" altLang="en-US" b="1" dirty="0"/>
              <a:t>本講演のまとめ</a:t>
            </a:r>
            <a:endParaRPr lang="en-US" altLang="ja-JP" b="1" dirty="0"/>
          </a:p>
        </p:txBody>
      </p:sp>
      <p:sp>
        <p:nvSpPr>
          <p:cNvPr id="5" name="テキスト ボックス 4">
            <a:extLst>
              <a:ext uri="{FF2B5EF4-FFF2-40B4-BE49-F238E27FC236}">
                <a16:creationId xmlns:a16="http://schemas.microsoft.com/office/drawing/2014/main" id="{ABC856E3-6564-4CA0-F0AD-C65EB606B69E}"/>
              </a:ext>
            </a:extLst>
          </p:cNvPr>
          <p:cNvSpPr txBox="1"/>
          <p:nvPr/>
        </p:nvSpPr>
        <p:spPr>
          <a:xfrm>
            <a:off x="503382" y="1108364"/>
            <a:ext cx="8195022" cy="5355312"/>
          </a:xfrm>
          <a:prstGeom prst="rect">
            <a:avLst/>
          </a:prstGeom>
          <a:noFill/>
        </p:spPr>
        <p:txBody>
          <a:bodyPr wrap="square" rtlCol="0">
            <a:spAutoFit/>
          </a:bodyPr>
          <a:lstStyle/>
          <a:p>
            <a:r>
              <a:rPr lang="en-US" altLang="ja-JP" b="1" dirty="0"/>
              <a:t>2014</a:t>
            </a:r>
            <a:r>
              <a:rPr lang="ja-JP" altLang="en-US" b="1" dirty="0"/>
              <a:t>年</a:t>
            </a:r>
            <a:r>
              <a:rPr lang="en-US" altLang="ja-JP" b="1" dirty="0"/>
              <a:t>8</a:t>
            </a:r>
            <a:r>
              <a:rPr lang="ja-JP" altLang="en-US" b="1" dirty="0"/>
              <a:t>月広島豪雨で発生した線状降水帯</a:t>
            </a:r>
            <a:endParaRPr lang="en-US" altLang="ja-JP" b="1" dirty="0"/>
          </a:p>
          <a:p>
            <a:endParaRPr kumimoji="1" lang="en-US" altLang="ja-JP" dirty="0"/>
          </a:p>
          <a:p>
            <a:r>
              <a:rPr kumimoji="1" lang="ja-JP" altLang="en-US" dirty="0"/>
              <a:t>・前線から約</a:t>
            </a:r>
            <a:r>
              <a:rPr kumimoji="1" lang="en-US" altLang="ja-JP" dirty="0"/>
              <a:t>300km</a:t>
            </a:r>
            <a:r>
              <a:rPr kumimoji="1" lang="ja-JP" altLang="en-US" dirty="0"/>
              <a:t>南東側の位置で発生⇒梅雨期の豪雨の特徴と類似。</a:t>
            </a:r>
            <a:endParaRPr lang="en-US" altLang="ja-JP" dirty="0"/>
          </a:p>
          <a:p>
            <a:r>
              <a:rPr kumimoji="1" lang="ja-JP" altLang="en-US" dirty="0"/>
              <a:t>（</a:t>
            </a:r>
            <a:r>
              <a:rPr kumimoji="1" lang="en-US" altLang="ja-JP" dirty="0"/>
              <a:t>※</a:t>
            </a:r>
            <a:r>
              <a:rPr lang="ja-JP" altLang="en-US" dirty="0"/>
              <a:t>他の過去事例では前線の通過時に降水帯が停滞するケースも）</a:t>
            </a:r>
            <a:endParaRPr kumimoji="1" lang="en-US" altLang="ja-JP" dirty="0"/>
          </a:p>
          <a:p>
            <a:endParaRPr lang="en-US" altLang="ja-JP" dirty="0"/>
          </a:p>
          <a:p>
            <a:r>
              <a:rPr kumimoji="1" lang="ja-JP" altLang="en-US" dirty="0"/>
              <a:t>・</a:t>
            </a:r>
            <a:r>
              <a:rPr kumimoji="1" lang="en-US" altLang="ja-JP" dirty="0"/>
              <a:t>19</a:t>
            </a:r>
            <a:r>
              <a:rPr kumimoji="1" lang="ja-JP" altLang="en-US" dirty="0"/>
              <a:t>日夜から</a:t>
            </a:r>
            <a:r>
              <a:rPr kumimoji="1" lang="en-US" altLang="ja-JP" dirty="0"/>
              <a:t>20</a:t>
            </a:r>
            <a:r>
              <a:rPr kumimoji="1" lang="ja-JP" altLang="en-US" dirty="0"/>
              <a:t>日明け方にかけて発生したもののうち、</a:t>
            </a:r>
            <a:r>
              <a:rPr lang="en-US" altLang="ja-JP" dirty="0"/>
              <a:t>19</a:t>
            </a:r>
            <a:r>
              <a:rPr lang="ja-JP" altLang="en-US" dirty="0"/>
              <a:t>日</a:t>
            </a:r>
            <a:r>
              <a:rPr lang="en-US" altLang="ja-JP" dirty="0"/>
              <a:t>23:30</a:t>
            </a:r>
            <a:r>
              <a:rPr lang="ja-JP" altLang="en-US" dirty="0"/>
              <a:t>以降に発生した</a:t>
            </a:r>
            <a:r>
              <a:rPr lang="en-US" altLang="ja-JP" dirty="0"/>
              <a:t>2</a:t>
            </a:r>
            <a:r>
              <a:rPr lang="ja-JP" altLang="en-US" dirty="0"/>
              <a:t>本の降水帯が合流し、</a:t>
            </a:r>
            <a:r>
              <a:rPr lang="en-US" altLang="ja-JP" dirty="0"/>
              <a:t>1</a:t>
            </a:r>
            <a:r>
              <a:rPr lang="ja-JP" altLang="en-US" dirty="0"/>
              <a:t>本の長い線状降水帯として停滞。</a:t>
            </a:r>
            <a:endParaRPr kumimoji="1" lang="en-US" altLang="ja-JP" dirty="0"/>
          </a:p>
          <a:p>
            <a:endParaRPr kumimoji="1" lang="en-US" altLang="ja-JP" dirty="0"/>
          </a:p>
          <a:p>
            <a:r>
              <a:rPr kumimoji="1" lang="ja-JP" altLang="en-US" dirty="0"/>
              <a:t>・</a:t>
            </a:r>
            <a:r>
              <a:rPr lang="ja-JP" altLang="en-US" dirty="0"/>
              <a:t>広島沖の</a:t>
            </a:r>
            <a:r>
              <a:rPr kumimoji="1" lang="ja-JP" altLang="en-US" dirty="0"/>
              <a:t>瀬戸内海から流れ込んだ高度</a:t>
            </a:r>
            <a:r>
              <a:rPr kumimoji="1" lang="en-US" altLang="ja-JP" dirty="0"/>
              <a:t>500m</a:t>
            </a:r>
            <a:r>
              <a:rPr kumimoji="1" lang="ja-JP" altLang="en-US" dirty="0"/>
              <a:t>以下の下層の水蒸気の上昇。</a:t>
            </a:r>
            <a:endParaRPr kumimoji="1" lang="en-US" altLang="ja-JP" dirty="0"/>
          </a:p>
          <a:p>
            <a:endParaRPr lang="en-US" altLang="ja-JP" dirty="0"/>
          </a:p>
          <a:p>
            <a:r>
              <a:rPr lang="ja-JP" altLang="en-US" dirty="0"/>
              <a:t>・広島沿岸の山地形の重要性：斜面に沿って上昇した湿った空気が対流を促進。</a:t>
            </a:r>
            <a:endParaRPr lang="en-US" altLang="ja-JP" dirty="0"/>
          </a:p>
          <a:p>
            <a:endParaRPr kumimoji="1" lang="en-US" altLang="ja-JP" dirty="0"/>
          </a:p>
          <a:p>
            <a:r>
              <a:rPr kumimoji="1" lang="ja-JP" altLang="en-US" b="1" dirty="0"/>
              <a:t>線状降水帯の予測精度向上に向けて</a:t>
            </a:r>
            <a:endParaRPr kumimoji="1" lang="en-US" altLang="ja-JP" b="1" dirty="0"/>
          </a:p>
          <a:p>
            <a:endParaRPr lang="en-US" altLang="ja-JP" dirty="0"/>
          </a:p>
          <a:p>
            <a:r>
              <a:rPr lang="ja-JP" altLang="en-US" dirty="0"/>
              <a:t>・人工衛星観測や海上観測、地上観測などの観測体制の強化⇒予測に必要な観測データの充実化</a:t>
            </a:r>
            <a:endParaRPr lang="en-US" altLang="ja-JP" dirty="0"/>
          </a:p>
          <a:p>
            <a:endParaRPr kumimoji="1" lang="en-US" altLang="ja-JP" dirty="0"/>
          </a:p>
          <a:p>
            <a:r>
              <a:rPr kumimoji="1" lang="ja-JP" altLang="en-US"/>
              <a:t>・高解像度化。アンサンブル</a:t>
            </a:r>
            <a:r>
              <a:rPr kumimoji="1" lang="ja-JP" altLang="en-US" dirty="0"/>
              <a:t>予報の導入</a:t>
            </a:r>
            <a:r>
              <a:rPr kumimoji="1" lang="ja-JP" altLang="en-US"/>
              <a:t>による予測</a:t>
            </a:r>
            <a:r>
              <a:rPr kumimoji="1" lang="ja-JP" altLang="en-US" dirty="0"/>
              <a:t>の確度を含めた</a:t>
            </a:r>
            <a:r>
              <a:rPr kumimoji="1" lang="ja-JP" altLang="en-US"/>
              <a:t>情報取得。</a:t>
            </a:r>
            <a:endParaRPr kumimoji="1" lang="en-US" altLang="ja-JP" dirty="0"/>
          </a:p>
          <a:p>
            <a:endParaRPr kumimoji="1" lang="ja-JP" altLang="en-US" dirty="0"/>
          </a:p>
        </p:txBody>
      </p:sp>
    </p:spTree>
    <p:extLst>
      <p:ext uri="{BB962C8B-B14F-4D97-AF65-F5344CB8AC3E}">
        <p14:creationId xmlns:p14="http://schemas.microsoft.com/office/powerpoint/2010/main" val="382150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F98CECB-0D73-52D1-BA7C-68A73C233FE1}"/>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Picture 2" descr="G:\Suigai-2014\Rain\rain_48hr.png">
            <a:extLst>
              <a:ext uri="{FF2B5EF4-FFF2-40B4-BE49-F238E27FC236}">
                <a16:creationId xmlns:a16="http://schemas.microsoft.com/office/drawing/2014/main" id="{6E8A7EB6-8601-F4D3-92A2-6E751039DD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944" y="1751618"/>
            <a:ext cx="3977769" cy="336098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912BBF4B-ADF8-8462-90FB-A31C2C715EE2}"/>
              </a:ext>
            </a:extLst>
          </p:cNvPr>
          <p:cNvSpPr txBox="1"/>
          <p:nvPr/>
        </p:nvSpPr>
        <p:spPr>
          <a:xfrm>
            <a:off x="298944" y="1026148"/>
            <a:ext cx="3846471"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2014/8/19 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8/21 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の総雨量</a:t>
            </a:r>
          </a:p>
        </p:txBody>
      </p:sp>
      <p:sp>
        <p:nvSpPr>
          <p:cNvPr id="5" name="テキスト ボックス 4">
            <a:extLst>
              <a:ext uri="{FF2B5EF4-FFF2-40B4-BE49-F238E27FC236}">
                <a16:creationId xmlns:a16="http://schemas.microsoft.com/office/drawing/2014/main" id="{1305E1D3-8558-B53A-AEF7-2EE5D40C0D2C}"/>
              </a:ext>
            </a:extLst>
          </p:cNvPr>
          <p:cNvSpPr txBox="1"/>
          <p:nvPr/>
        </p:nvSpPr>
        <p:spPr>
          <a:xfrm>
            <a:off x="362631" y="5350395"/>
            <a:ext cx="3977769" cy="830997"/>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廿日市市</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広島市佐伯区，西区の一部の沿岸域を除き、</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8/20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0:00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の時間帯に降雨が集中。</a:t>
            </a:r>
          </a:p>
        </p:txBody>
      </p:sp>
      <p:pic>
        <p:nvPicPr>
          <p:cNvPr id="6" name="Picture 3">
            <a:extLst>
              <a:ext uri="{FF2B5EF4-FFF2-40B4-BE49-F238E27FC236}">
                <a16:creationId xmlns:a16="http://schemas.microsoft.com/office/drawing/2014/main" id="{958DAC4C-EC69-4E1B-0B03-C17B592FC8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738580"/>
            <a:ext cx="4320000" cy="172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EF3FBE8B-627B-F93E-4573-83FCB66480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13379" y="4723199"/>
            <a:ext cx="4320000" cy="172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F71472D-5F24-FE67-B48B-601FD6F870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13379" y="2698528"/>
            <a:ext cx="4320000" cy="172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a:extLst>
              <a:ext uri="{FF2B5EF4-FFF2-40B4-BE49-F238E27FC236}">
                <a16:creationId xmlns:a16="http://schemas.microsoft.com/office/drawing/2014/main" id="{6B6CC0DC-918E-8080-CC38-29C61AD67124}"/>
              </a:ext>
            </a:extLst>
          </p:cNvPr>
          <p:cNvSpPr txBox="1"/>
          <p:nvPr/>
        </p:nvSpPr>
        <p:spPr>
          <a:xfrm>
            <a:off x="4707371" y="2465054"/>
            <a:ext cx="443662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安佐北区・上原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(130mm/1h, 237mm/3h)</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69215EB5-F51E-8964-C1CF-856CA93E93C0}"/>
              </a:ext>
            </a:extLst>
          </p:cNvPr>
          <p:cNvSpPr txBox="1"/>
          <p:nvPr/>
        </p:nvSpPr>
        <p:spPr>
          <a:xfrm>
            <a:off x="4659473" y="536941"/>
            <a:ext cx="4532424"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安佐北区・三入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(101mm/1h, 217.5mm/3h)</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D2E04EF8-37BE-C075-3B49-9A0CDEACFAB5}"/>
              </a:ext>
            </a:extLst>
          </p:cNvPr>
          <p:cNvSpPr txBox="1"/>
          <p:nvPr/>
        </p:nvSpPr>
        <p:spPr>
          <a:xfrm>
            <a:off x="4816482" y="4457363"/>
            <a:ext cx="443662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安佐南区・高瀬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(107mm/1h, 187mm/3h)</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7653C86A-EE3E-6FDB-E13A-8797C6C68C81}"/>
              </a:ext>
            </a:extLst>
          </p:cNvPr>
          <p:cNvSpPr txBox="1"/>
          <p:nvPr/>
        </p:nvSpPr>
        <p:spPr>
          <a:xfrm>
            <a:off x="252000" y="567545"/>
            <a:ext cx="3953279" cy="369332"/>
          </a:xfrm>
          <a:prstGeom prst="rect">
            <a:avLst/>
          </a:prstGeom>
          <a:noFill/>
        </p:spPr>
        <p:txBody>
          <a:bodyPr wrap="square" rtlCol="0">
            <a:spAutoFit/>
          </a:bodyPr>
          <a:lstStyle/>
          <a:p>
            <a:r>
              <a:rPr kumimoji="1" lang="ja-JP" altLang="en-US" b="1" dirty="0"/>
              <a:t>地上雨量計観測による降雨分布</a:t>
            </a:r>
          </a:p>
        </p:txBody>
      </p:sp>
    </p:spTree>
    <p:extLst>
      <p:ext uri="{BB962C8B-B14F-4D97-AF65-F5344CB8AC3E}">
        <p14:creationId xmlns:p14="http://schemas.microsoft.com/office/powerpoint/2010/main" val="295332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J:\Student\Yoshioka\JRA55\Img\L-Prof-2014081918.png">
            <a:extLst>
              <a:ext uri="{FF2B5EF4-FFF2-40B4-BE49-F238E27FC236}">
                <a16:creationId xmlns:a16="http://schemas.microsoft.com/office/drawing/2014/main" id="{8330CD28-A52C-B814-F7C2-F00E8BCAC4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5826" y="1924308"/>
            <a:ext cx="5191381" cy="3084774"/>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5436D387-E6B8-511D-06FE-C57B64593725}"/>
              </a:ext>
            </a:extLst>
          </p:cNvPr>
          <p:cNvSpPr txBox="1">
            <a:spLocks/>
          </p:cNvSpPr>
          <p:nvPr/>
        </p:nvSpPr>
        <p:spPr>
          <a:xfrm>
            <a:off x="3807352" y="1178486"/>
            <a:ext cx="5191382" cy="745822"/>
          </a:xfrm>
          <a:prstGeom prst="rect">
            <a:avLst/>
          </a:prstGeom>
          <a:noFill/>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800" dirty="0">
                <a:latin typeface="メイリオ" panose="020B0604030504040204" pitchFamily="50" charset="-128"/>
                <a:ea typeface="メイリオ" panose="020B0604030504040204" pitchFamily="50" charset="-128"/>
              </a:rPr>
              <a:t>湿度・気温・東西風の南北ー鉛直断面</a:t>
            </a:r>
            <a:br>
              <a:rPr lang="en-US" altLang="ja-JP" sz="1800" dirty="0">
                <a:latin typeface="メイリオ" panose="020B0604030504040204" pitchFamily="50" charset="-128"/>
                <a:ea typeface="メイリオ" panose="020B0604030504040204" pitchFamily="50" charset="-128"/>
              </a:rPr>
            </a:b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東経</a:t>
            </a:r>
            <a:r>
              <a:rPr lang="en-US" altLang="ja-JP" sz="1800" dirty="0">
                <a:latin typeface="メイリオ" panose="020B0604030504040204" pitchFamily="50" charset="-128"/>
                <a:ea typeface="メイリオ" panose="020B0604030504040204" pitchFamily="50" charset="-128"/>
              </a:rPr>
              <a:t>132.5</a:t>
            </a:r>
            <a:r>
              <a:rPr lang="ja-JP" altLang="en-US" sz="1800" dirty="0">
                <a:latin typeface="メイリオ" panose="020B0604030504040204" pitchFamily="50" charset="-128"/>
                <a:ea typeface="メイリオ" panose="020B0604030504040204" pitchFamily="50" charset="-128"/>
              </a:rPr>
              <a:t>度</a:t>
            </a:r>
            <a:r>
              <a:rPr lang="en-US" altLang="ja-JP" sz="1800" dirty="0">
                <a:latin typeface="メイリオ" panose="020B0604030504040204" pitchFamily="50" charset="-128"/>
                <a:ea typeface="メイリオ" panose="020B0604030504040204" pitchFamily="50" charset="-128"/>
              </a:rPr>
              <a:t>) (2014/8/20 03JST)</a:t>
            </a:r>
            <a:endParaRPr lang="ja-JP" altLang="en-US" sz="18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3976470-C295-40BC-A129-B789E28FC4A4}"/>
              </a:ext>
            </a:extLst>
          </p:cNvPr>
          <p:cNvSpPr txBox="1"/>
          <p:nvPr/>
        </p:nvSpPr>
        <p:spPr>
          <a:xfrm>
            <a:off x="4188543" y="4655567"/>
            <a:ext cx="1600200" cy="923330"/>
          </a:xfrm>
          <a:prstGeom prst="rect">
            <a:avLst/>
          </a:prstGeom>
          <a:noFill/>
        </p:spPr>
        <p:txBody>
          <a:bodyPr wrap="square" rtlCol="0">
            <a:spAutoFit/>
          </a:bodyPr>
          <a:lstStyle/>
          <a:p>
            <a:r>
              <a:rPr lang="ja-JP" altLang="en-US" dirty="0">
                <a:solidFill>
                  <a:srgbClr val="0070C0"/>
                </a:solidFill>
                <a:latin typeface="メイリオ" panose="020B0604030504040204" pitchFamily="50" charset="-128"/>
                <a:ea typeface="メイリオ" panose="020B0604030504040204" pitchFamily="50" charset="-128"/>
              </a:rPr>
              <a:t>湿潤空気</a:t>
            </a:r>
            <a:endParaRPr lang="en-US" altLang="ja-JP" dirty="0">
              <a:solidFill>
                <a:srgbClr val="0070C0"/>
              </a:solidFill>
              <a:latin typeface="メイリオ" panose="020B0604030504040204" pitchFamily="50" charset="-128"/>
              <a:ea typeface="メイリオ" panose="020B0604030504040204" pitchFamily="50" charset="-128"/>
            </a:endParaRPr>
          </a:p>
          <a:p>
            <a:r>
              <a:rPr lang="ja-JP" altLang="en-US" dirty="0">
                <a:solidFill>
                  <a:srgbClr val="0070C0"/>
                </a:solidFill>
                <a:latin typeface="メイリオ" panose="020B0604030504040204" pitchFamily="50" charset="-128"/>
                <a:ea typeface="メイリオ" panose="020B0604030504040204" pitchFamily="50" charset="-128"/>
              </a:rPr>
              <a:t>相対湿度</a:t>
            </a:r>
            <a:r>
              <a:rPr lang="en-US" altLang="ja-JP" dirty="0">
                <a:solidFill>
                  <a:srgbClr val="0070C0"/>
                </a:solidFill>
                <a:latin typeface="メイリオ" panose="020B0604030504040204" pitchFamily="50" charset="-128"/>
                <a:ea typeface="メイリオ" panose="020B0604030504040204" pitchFamily="50" charset="-128"/>
              </a:rPr>
              <a:t>80%</a:t>
            </a:r>
            <a:r>
              <a:rPr lang="ja-JP" altLang="en-US" dirty="0">
                <a:solidFill>
                  <a:srgbClr val="0070C0"/>
                </a:solidFill>
                <a:latin typeface="メイリオ" panose="020B0604030504040204" pitchFamily="50" charset="-128"/>
                <a:ea typeface="メイリオ" panose="020B0604030504040204" pitchFamily="50" charset="-128"/>
              </a:rPr>
              <a:t>以上</a:t>
            </a:r>
          </a:p>
        </p:txBody>
      </p:sp>
      <p:sp>
        <p:nvSpPr>
          <p:cNvPr id="6" name="テキスト ボックス 5">
            <a:extLst>
              <a:ext uri="{FF2B5EF4-FFF2-40B4-BE49-F238E27FC236}">
                <a16:creationId xmlns:a16="http://schemas.microsoft.com/office/drawing/2014/main" id="{72EFAA16-8F8E-93AB-3D98-7B17D3B32C0F}"/>
              </a:ext>
            </a:extLst>
          </p:cNvPr>
          <p:cNvSpPr txBox="1"/>
          <p:nvPr/>
        </p:nvSpPr>
        <p:spPr>
          <a:xfrm>
            <a:off x="4000424" y="2101420"/>
            <a:ext cx="3053519" cy="338554"/>
          </a:xfrm>
          <a:prstGeom prst="rect">
            <a:avLst/>
          </a:prstGeom>
          <a:noFill/>
        </p:spPr>
        <p:txBody>
          <a:bodyPr wrap="square" rtlCol="0">
            <a:spAutoFit/>
          </a:bodyPr>
          <a:lstStyle/>
          <a:p>
            <a:r>
              <a:rPr lang="ja-JP" altLang="en-US" sz="1600" dirty="0">
                <a:solidFill>
                  <a:srgbClr val="FF0000"/>
                </a:solidFill>
                <a:latin typeface="メイリオ" panose="020B0604030504040204" pitchFamily="50" charset="-128"/>
                <a:ea typeface="メイリオ" panose="020B0604030504040204" pitchFamily="50" charset="-128"/>
              </a:rPr>
              <a:t>乾燥空気　相対湿度</a:t>
            </a:r>
            <a:r>
              <a:rPr lang="en-US" altLang="ja-JP" sz="1600" dirty="0">
                <a:solidFill>
                  <a:srgbClr val="FF0000"/>
                </a:solidFill>
                <a:latin typeface="メイリオ" panose="020B0604030504040204" pitchFamily="50" charset="-128"/>
                <a:ea typeface="メイリオ" panose="020B0604030504040204" pitchFamily="50" charset="-128"/>
              </a:rPr>
              <a:t>30%</a:t>
            </a:r>
            <a:r>
              <a:rPr lang="ja-JP" altLang="en-US" sz="1600" dirty="0">
                <a:solidFill>
                  <a:srgbClr val="FF0000"/>
                </a:solidFill>
                <a:latin typeface="メイリオ" panose="020B0604030504040204" pitchFamily="50" charset="-128"/>
                <a:ea typeface="メイリオ" panose="020B0604030504040204" pitchFamily="50" charset="-128"/>
              </a:rPr>
              <a:t>未満</a:t>
            </a:r>
          </a:p>
        </p:txBody>
      </p:sp>
      <p:pic>
        <p:nvPicPr>
          <p:cNvPr id="7" name="Picture 2">
            <a:extLst>
              <a:ext uri="{FF2B5EF4-FFF2-40B4-BE49-F238E27FC236}">
                <a16:creationId xmlns:a16="http://schemas.microsoft.com/office/drawing/2014/main" id="{189FE347-AD0A-4AFF-656A-5A02568A61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310" y="1535031"/>
            <a:ext cx="3464279" cy="335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a:extLst>
              <a:ext uri="{FF2B5EF4-FFF2-40B4-BE49-F238E27FC236}">
                <a16:creationId xmlns:a16="http://schemas.microsoft.com/office/drawing/2014/main" id="{BE6CBDAC-A4AA-0C52-6B10-0CC55A4FA95E}"/>
              </a:ext>
            </a:extLst>
          </p:cNvPr>
          <p:cNvSpPr txBox="1"/>
          <p:nvPr/>
        </p:nvSpPr>
        <p:spPr>
          <a:xfrm>
            <a:off x="436930" y="4936436"/>
            <a:ext cx="2635094" cy="646331"/>
          </a:xfrm>
          <a:prstGeom prst="rect">
            <a:avLst/>
          </a:prstGeom>
          <a:noFill/>
        </p:spPr>
        <p:txBody>
          <a:bodyPr wrap="square" rtlCol="0">
            <a:spAutoFit/>
          </a:bodyPr>
          <a:lstStyle/>
          <a:p>
            <a:r>
              <a:rPr kumimoji="1" lang="ja-JP" altLang="en-US" dirty="0"/>
              <a:t>気象庁・地上天気図</a:t>
            </a:r>
            <a:endParaRPr kumimoji="1" lang="en-US" altLang="ja-JP" dirty="0"/>
          </a:p>
          <a:p>
            <a:r>
              <a:rPr lang="en-US" altLang="ja-JP" dirty="0"/>
              <a:t>(H26.8.19 21</a:t>
            </a:r>
            <a:r>
              <a:rPr lang="ja-JP" altLang="en-US" dirty="0"/>
              <a:t>時現在</a:t>
            </a:r>
            <a:r>
              <a:rPr lang="en-US" altLang="ja-JP" dirty="0"/>
              <a:t>)</a:t>
            </a:r>
            <a:endParaRPr kumimoji="1" lang="ja-JP" altLang="en-US" dirty="0"/>
          </a:p>
        </p:txBody>
      </p:sp>
      <p:sp>
        <p:nvSpPr>
          <p:cNvPr id="9" name="テキスト ボックス 8">
            <a:extLst>
              <a:ext uri="{FF2B5EF4-FFF2-40B4-BE49-F238E27FC236}">
                <a16:creationId xmlns:a16="http://schemas.microsoft.com/office/drawing/2014/main" id="{21882F54-6614-3195-EA05-98EFBB815F47}"/>
              </a:ext>
            </a:extLst>
          </p:cNvPr>
          <p:cNvSpPr txBox="1"/>
          <p:nvPr/>
        </p:nvSpPr>
        <p:spPr>
          <a:xfrm>
            <a:off x="5448455" y="5156804"/>
            <a:ext cx="3619345" cy="307777"/>
          </a:xfrm>
          <a:prstGeom prst="rect">
            <a:avLst/>
          </a:prstGeom>
          <a:noFill/>
        </p:spPr>
        <p:txBody>
          <a:bodyPr wrap="square" rtlCol="0">
            <a:spAutoFit/>
          </a:bodyPr>
          <a:lstStyle/>
          <a:p>
            <a:r>
              <a:rPr kumimoji="1" lang="ja-JP" altLang="en-US" sz="1400" dirty="0"/>
              <a:t>気象庁数値予報</a:t>
            </a:r>
            <a:r>
              <a:rPr kumimoji="1" lang="en-US" altLang="ja-JP" sz="1400" dirty="0"/>
              <a:t>GPV(</a:t>
            </a:r>
            <a:r>
              <a:rPr kumimoji="1" lang="ja-JP" altLang="en-US" sz="1400" dirty="0"/>
              <a:t>メソ解析値）より作成</a:t>
            </a:r>
          </a:p>
        </p:txBody>
      </p:sp>
      <p:sp>
        <p:nvSpPr>
          <p:cNvPr id="10" name="テキスト ボックス 9">
            <a:extLst>
              <a:ext uri="{FF2B5EF4-FFF2-40B4-BE49-F238E27FC236}">
                <a16:creationId xmlns:a16="http://schemas.microsoft.com/office/drawing/2014/main" id="{ED372146-D683-E1E6-8549-F652CF6EB600}"/>
              </a:ext>
            </a:extLst>
          </p:cNvPr>
          <p:cNvSpPr txBox="1"/>
          <p:nvPr/>
        </p:nvSpPr>
        <p:spPr>
          <a:xfrm>
            <a:off x="312310" y="666656"/>
            <a:ext cx="5565976" cy="461665"/>
          </a:xfrm>
          <a:prstGeom prst="rect">
            <a:avLst/>
          </a:prstGeom>
          <a:noFill/>
        </p:spPr>
        <p:txBody>
          <a:bodyPr wrap="square" rtlCol="0">
            <a:spAutoFit/>
          </a:bodyPr>
          <a:lstStyle/>
          <a:p>
            <a:r>
              <a:rPr kumimoji="1" lang="ja-JP" altLang="en-US" sz="2400" b="1" dirty="0"/>
              <a:t>地上天気図と大気の鉛直構造</a:t>
            </a:r>
          </a:p>
        </p:txBody>
      </p:sp>
      <p:sp>
        <p:nvSpPr>
          <p:cNvPr id="12" name="コンテンツ プレースホルダー 1">
            <a:extLst>
              <a:ext uri="{FF2B5EF4-FFF2-40B4-BE49-F238E27FC236}">
                <a16:creationId xmlns:a16="http://schemas.microsoft.com/office/drawing/2014/main" id="{B6DA6211-4E5A-EC84-DBB7-3EF6A3471959}"/>
              </a:ext>
            </a:extLst>
          </p:cNvPr>
          <p:cNvSpPr>
            <a:spLocks noGrp="1"/>
          </p:cNvSpPr>
          <p:nvPr>
            <p:ph sz="quarter" idx="10"/>
          </p:nvPr>
        </p:nvSpPr>
        <p:spPr>
          <a:xfrm>
            <a:off x="144463" y="288925"/>
            <a:ext cx="4509180" cy="260350"/>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cxnSp>
        <p:nvCxnSpPr>
          <p:cNvPr id="14" name="直線コネクタ 13">
            <a:extLst>
              <a:ext uri="{FF2B5EF4-FFF2-40B4-BE49-F238E27FC236}">
                <a16:creationId xmlns:a16="http://schemas.microsoft.com/office/drawing/2014/main" id="{A5958944-2CDA-4341-49E3-766301EA0218}"/>
              </a:ext>
            </a:extLst>
          </p:cNvPr>
          <p:cNvCxnSpPr/>
          <p:nvPr/>
        </p:nvCxnSpPr>
        <p:spPr>
          <a:xfrm flipH="1">
            <a:off x="1703614" y="2503710"/>
            <a:ext cx="277586" cy="2019300"/>
          </a:xfrm>
          <a:prstGeom prst="line">
            <a:avLst/>
          </a:prstGeom>
          <a:ln>
            <a:solidFill>
              <a:srgbClr val="00B0F0"/>
            </a:solidFill>
          </a:ln>
        </p:spPr>
        <p:style>
          <a:lnRef idx="3">
            <a:schemeClr val="accent1"/>
          </a:lnRef>
          <a:fillRef idx="0">
            <a:schemeClr val="accent1"/>
          </a:fillRef>
          <a:effectRef idx="2">
            <a:schemeClr val="accent1"/>
          </a:effectRef>
          <a:fontRef idx="minor">
            <a:schemeClr val="tx1"/>
          </a:fontRef>
        </p:style>
      </p:cxnSp>
      <p:sp>
        <p:nvSpPr>
          <p:cNvPr id="15" name="テキスト ボックス 14">
            <a:extLst>
              <a:ext uri="{FF2B5EF4-FFF2-40B4-BE49-F238E27FC236}">
                <a16:creationId xmlns:a16="http://schemas.microsoft.com/office/drawing/2014/main" id="{86495534-8338-5457-2A4B-9390EA4E6209}"/>
              </a:ext>
            </a:extLst>
          </p:cNvPr>
          <p:cNvSpPr txBox="1"/>
          <p:nvPr/>
        </p:nvSpPr>
        <p:spPr>
          <a:xfrm>
            <a:off x="1373303" y="4523010"/>
            <a:ext cx="1159329" cy="276999"/>
          </a:xfrm>
          <a:prstGeom prst="rect">
            <a:avLst/>
          </a:prstGeom>
          <a:noFill/>
        </p:spPr>
        <p:txBody>
          <a:bodyPr wrap="square" rtlCol="0">
            <a:spAutoFit/>
          </a:bodyPr>
          <a:lstStyle/>
          <a:p>
            <a:r>
              <a:rPr kumimoji="1" lang="ja-JP" altLang="en-US" sz="1200" dirty="0"/>
              <a:t>右図の測線</a:t>
            </a:r>
          </a:p>
        </p:txBody>
      </p:sp>
      <p:sp>
        <p:nvSpPr>
          <p:cNvPr id="16" name="テキスト ボックス 15">
            <a:extLst>
              <a:ext uri="{FF2B5EF4-FFF2-40B4-BE49-F238E27FC236}">
                <a16:creationId xmlns:a16="http://schemas.microsoft.com/office/drawing/2014/main" id="{FB657199-B895-6F96-03E0-BBA38CD0D400}"/>
              </a:ext>
            </a:extLst>
          </p:cNvPr>
          <p:cNvSpPr txBox="1"/>
          <p:nvPr/>
        </p:nvSpPr>
        <p:spPr>
          <a:xfrm>
            <a:off x="7858375" y="4795027"/>
            <a:ext cx="1250137" cy="338554"/>
          </a:xfrm>
          <a:prstGeom prst="rect">
            <a:avLst/>
          </a:prstGeom>
          <a:noFill/>
        </p:spPr>
        <p:txBody>
          <a:bodyPr wrap="square" rtlCol="0">
            <a:spAutoFit/>
          </a:bodyPr>
          <a:lstStyle/>
          <a:p>
            <a:r>
              <a:rPr kumimoji="1" lang="ja-JP" altLang="en-US" sz="1600" dirty="0"/>
              <a:t>地上の前線</a:t>
            </a:r>
          </a:p>
        </p:txBody>
      </p:sp>
      <p:cxnSp>
        <p:nvCxnSpPr>
          <p:cNvPr id="18" name="直線矢印コネクタ 17">
            <a:extLst>
              <a:ext uri="{FF2B5EF4-FFF2-40B4-BE49-F238E27FC236}">
                <a16:creationId xmlns:a16="http://schemas.microsoft.com/office/drawing/2014/main" id="{C6B37E4D-8E65-4B13-D50D-430FDE03405F}"/>
              </a:ext>
            </a:extLst>
          </p:cNvPr>
          <p:cNvCxnSpPr>
            <a:cxnSpLocks/>
          </p:cNvCxnSpPr>
          <p:nvPr/>
        </p:nvCxnSpPr>
        <p:spPr>
          <a:xfrm flipV="1">
            <a:off x="7848600" y="4449109"/>
            <a:ext cx="0" cy="4129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CC42C12C-8AFA-958F-FFF5-C0B3D68EB21F}"/>
              </a:ext>
            </a:extLst>
          </p:cNvPr>
          <p:cNvCxnSpPr>
            <a:cxnSpLocks/>
          </p:cNvCxnSpPr>
          <p:nvPr/>
        </p:nvCxnSpPr>
        <p:spPr>
          <a:xfrm flipV="1">
            <a:off x="7184572" y="4440522"/>
            <a:ext cx="0" cy="3545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4AC83245-E6B6-94AC-88E0-3C0714A40931}"/>
              </a:ext>
            </a:extLst>
          </p:cNvPr>
          <p:cNvSpPr txBox="1"/>
          <p:nvPr/>
        </p:nvSpPr>
        <p:spPr>
          <a:xfrm>
            <a:off x="7047982" y="4800009"/>
            <a:ext cx="590848" cy="338554"/>
          </a:xfrm>
          <a:prstGeom prst="rect">
            <a:avLst/>
          </a:prstGeom>
          <a:noFill/>
        </p:spPr>
        <p:txBody>
          <a:bodyPr wrap="square" rtlCol="0">
            <a:spAutoFit/>
          </a:bodyPr>
          <a:lstStyle/>
          <a:p>
            <a:r>
              <a:rPr kumimoji="1" lang="ja-JP" altLang="en-US" sz="1600" dirty="0"/>
              <a:t>広島</a:t>
            </a:r>
          </a:p>
        </p:txBody>
      </p:sp>
      <p:sp>
        <p:nvSpPr>
          <p:cNvPr id="23" name="テキスト ボックス 22">
            <a:extLst>
              <a:ext uri="{FF2B5EF4-FFF2-40B4-BE49-F238E27FC236}">
                <a16:creationId xmlns:a16="http://schemas.microsoft.com/office/drawing/2014/main" id="{A9D59C49-7F1C-8554-F76C-231E11533245}"/>
              </a:ext>
            </a:extLst>
          </p:cNvPr>
          <p:cNvSpPr txBox="1"/>
          <p:nvPr/>
        </p:nvSpPr>
        <p:spPr>
          <a:xfrm>
            <a:off x="4188542" y="5583739"/>
            <a:ext cx="4612557" cy="646331"/>
          </a:xfrm>
          <a:prstGeom prst="rect">
            <a:avLst/>
          </a:prstGeom>
          <a:noFill/>
        </p:spPr>
        <p:txBody>
          <a:bodyPr wrap="square" rtlCol="0">
            <a:spAutoFit/>
          </a:bodyPr>
          <a:lstStyle/>
          <a:p>
            <a:r>
              <a:rPr kumimoji="1" lang="ja-JP" altLang="en-US" b="1" dirty="0">
                <a:solidFill>
                  <a:srgbClr val="FF0000"/>
                </a:solidFill>
              </a:rPr>
              <a:t>広島上空は前線南側の湿った空気と太平洋高気圧の乾燥した空気との境界付近に位置</a:t>
            </a:r>
          </a:p>
        </p:txBody>
      </p:sp>
    </p:spTree>
    <p:extLst>
      <p:ext uri="{BB962C8B-B14F-4D97-AF65-F5344CB8AC3E}">
        <p14:creationId xmlns:p14="http://schemas.microsoft.com/office/powerpoint/2010/main" val="2048371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7FF2988-85C6-5252-D4F9-D947426B76F7}"/>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図 2">
            <a:extLst>
              <a:ext uri="{FF2B5EF4-FFF2-40B4-BE49-F238E27FC236}">
                <a16:creationId xmlns:a16="http://schemas.microsoft.com/office/drawing/2014/main" id="{0372F81A-48EC-8010-AB56-3BD847D99C8B}"/>
              </a:ext>
            </a:extLst>
          </p:cNvPr>
          <p:cNvPicPr>
            <a:picLocks noChangeAspect="1"/>
          </p:cNvPicPr>
          <p:nvPr/>
        </p:nvPicPr>
        <p:blipFill>
          <a:blip r:embed="rId2"/>
          <a:stretch>
            <a:fillRect/>
          </a:stretch>
        </p:blipFill>
        <p:spPr>
          <a:xfrm>
            <a:off x="702939" y="1040159"/>
            <a:ext cx="7619189" cy="5303654"/>
          </a:xfrm>
          <a:prstGeom prst="rect">
            <a:avLst/>
          </a:prstGeom>
        </p:spPr>
      </p:pic>
    </p:spTree>
    <p:extLst>
      <p:ext uri="{BB962C8B-B14F-4D97-AF65-F5344CB8AC3E}">
        <p14:creationId xmlns:p14="http://schemas.microsoft.com/office/powerpoint/2010/main" val="374532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7FF2988-85C6-5252-D4F9-D947426B76F7}"/>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4" name="図 3" descr="K:\hymet003\Suigai-2014\JMAGSM\ph_a.png">
            <a:extLst>
              <a:ext uri="{FF2B5EF4-FFF2-40B4-BE49-F238E27FC236}">
                <a16:creationId xmlns:a16="http://schemas.microsoft.com/office/drawing/2014/main" id="{7D71A575-8A68-198C-73CB-F6B889DBD66D}"/>
              </a:ext>
            </a:extLst>
          </p:cNvPr>
          <p:cNvPicPr>
            <a:picLocks noChangeAspect="1"/>
          </p:cNvPicPr>
          <p:nvPr/>
        </p:nvPicPr>
        <p:blipFill>
          <a:blip r:embed="rId3" cstate="print"/>
          <a:srcRect/>
          <a:stretch>
            <a:fillRect/>
          </a:stretch>
        </p:blipFill>
        <p:spPr bwMode="auto">
          <a:xfrm>
            <a:off x="789721" y="1196752"/>
            <a:ext cx="7342154" cy="5187391"/>
          </a:xfrm>
          <a:prstGeom prst="rect">
            <a:avLst/>
          </a:prstGeom>
          <a:noFill/>
          <a:ln w="9525">
            <a:noFill/>
            <a:miter lim="800000"/>
            <a:headEnd/>
            <a:tailEnd/>
          </a:ln>
        </p:spPr>
      </p:pic>
      <p:sp>
        <p:nvSpPr>
          <p:cNvPr id="5" name="テキスト ボックス 4">
            <a:extLst>
              <a:ext uri="{FF2B5EF4-FFF2-40B4-BE49-F238E27FC236}">
                <a16:creationId xmlns:a16="http://schemas.microsoft.com/office/drawing/2014/main" id="{D87477B1-0B79-674B-AF6B-2008914073D7}"/>
              </a:ext>
            </a:extLst>
          </p:cNvPr>
          <p:cNvSpPr txBox="1"/>
          <p:nvPr/>
        </p:nvSpPr>
        <p:spPr>
          <a:xfrm>
            <a:off x="1862222" y="894754"/>
            <a:ext cx="2344533" cy="369332"/>
          </a:xfrm>
          <a:prstGeom prst="rect">
            <a:avLst/>
          </a:prstGeom>
          <a:noFill/>
        </p:spPr>
        <p:txBody>
          <a:bodyPr wrap="square" rtlCol="0">
            <a:spAutoFit/>
          </a:bodyPr>
          <a:lstStyle/>
          <a:p>
            <a:r>
              <a:rPr kumimoji="1" lang="en-US" altLang="ja-JP"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8/13 00JST</a:t>
            </a:r>
            <a:endParaRPr kumimoji="1" lang="ja-JP" altLang="en-US"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フリーフォーム 7">
            <a:extLst>
              <a:ext uri="{FF2B5EF4-FFF2-40B4-BE49-F238E27FC236}">
                <a16:creationId xmlns:a16="http://schemas.microsoft.com/office/drawing/2014/main" id="{7B752ABA-1981-4F5A-AE5C-A52CED49CA0C}"/>
              </a:ext>
            </a:extLst>
          </p:cNvPr>
          <p:cNvSpPr/>
          <p:nvPr/>
        </p:nvSpPr>
        <p:spPr>
          <a:xfrm>
            <a:off x="3779912" y="1484784"/>
            <a:ext cx="2597353" cy="2772459"/>
          </a:xfrm>
          <a:custGeom>
            <a:avLst/>
            <a:gdLst>
              <a:gd name="connsiteX0" fmla="*/ 51255 w 1697175"/>
              <a:gd name="connsiteY0" fmla="*/ 2187244 h 2187244"/>
              <a:gd name="connsiteX1" fmla="*/ 204874 w 1697175"/>
              <a:gd name="connsiteY1" fmla="*/ 1389888 h 2187244"/>
              <a:gd name="connsiteX2" fmla="*/ 1697175 w 1697175"/>
              <a:gd name="connsiteY2" fmla="*/ 0 h 2187244"/>
              <a:gd name="connsiteX0" fmla="*/ 93637 w 2456447"/>
              <a:gd name="connsiteY0" fmla="*/ 2348178 h 2348178"/>
              <a:gd name="connsiteX1" fmla="*/ 247256 w 2456447"/>
              <a:gd name="connsiteY1" fmla="*/ 1550822 h 2348178"/>
              <a:gd name="connsiteX2" fmla="*/ 2456447 w 2456447"/>
              <a:gd name="connsiteY2" fmla="*/ 0 h 2348178"/>
              <a:gd name="connsiteX0" fmla="*/ 27856 w 2610122"/>
              <a:gd name="connsiteY0" fmla="*/ 2772459 h 2772459"/>
              <a:gd name="connsiteX1" fmla="*/ 400931 w 2610122"/>
              <a:gd name="connsiteY1" fmla="*/ 1550822 h 2772459"/>
              <a:gd name="connsiteX2" fmla="*/ 2610122 w 2610122"/>
              <a:gd name="connsiteY2" fmla="*/ 0 h 2772459"/>
              <a:gd name="connsiteX0" fmla="*/ 18121 w 2600387"/>
              <a:gd name="connsiteY0" fmla="*/ 2772459 h 2772459"/>
              <a:gd name="connsiteX1" fmla="*/ 464348 w 2600387"/>
              <a:gd name="connsiteY1" fmla="*/ 1558137 h 2772459"/>
              <a:gd name="connsiteX2" fmla="*/ 2600387 w 2600387"/>
              <a:gd name="connsiteY2" fmla="*/ 0 h 2772459"/>
              <a:gd name="connsiteX0" fmla="*/ 15087 w 2597353"/>
              <a:gd name="connsiteY0" fmla="*/ 2772459 h 2772459"/>
              <a:gd name="connsiteX1" fmla="*/ 497890 w 2597353"/>
              <a:gd name="connsiteY1" fmla="*/ 1572767 h 2772459"/>
              <a:gd name="connsiteX2" fmla="*/ 2597353 w 2597353"/>
              <a:gd name="connsiteY2" fmla="*/ 0 h 2772459"/>
            </a:gdLst>
            <a:ahLst/>
            <a:cxnLst>
              <a:cxn ang="0">
                <a:pos x="connsiteX0" y="connsiteY0"/>
              </a:cxn>
              <a:cxn ang="0">
                <a:pos x="connsiteX1" y="connsiteY1"/>
              </a:cxn>
              <a:cxn ang="0">
                <a:pos x="connsiteX2" y="connsiteY2"/>
              </a:cxn>
            </a:cxnLst>
            <a:rect l="l" t="t" r="r" b="b"/>
            <a:pathLst>
              <a:path w="2597353" h="2772459">
                <a:moveTo>
                  <a:pt x="15087" y="2772459"/>
                </a:moveTo>
                <a:cubicBezTo>
                  <a:pt x="-45264" y="2556051"/>
                  <a:pt x="67512" y="2034843"/>
                  <a:pt x="497890" y="1572767"/>
                </a:cubicBezTo>
                <a:cubicBezTo>
                  <a:pt x="928268" y="1110691"/>
                  <a:pt x="1988362" y="512673"/>
                  <a:pt x="2597353" y="0"/>
                </a:cubicBezTo>
              </a:path>
            </a:pathLst>
          </a:custGeom>
          <a:noFill/>
          <a:ln w="762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D44ED8F2-E94B-D961-1056-76CF32392190}"/>
              </a:ext>
            </a:extLst>
          </p:cNvPr>
          <p:cNvGrpSpPr/>
          <p:nvPr/>
        </p:nvGrpSpPr>
        <p:grpSpPr>
          <a:xfrm>
            <a:off x="1998251" y="2348881"/>
            <a:ext cx="1469396" cy="2809901"/>
            <a:chOff x="1998251" y="2348881"/>
            <a:chExt cx="1469396" cy="2809901"/>
          </a:xfrm>
        </p:grpSpPr>
        <p:sp>
          <p:nvSpPr>
            <p:cNvPr id="8" name="フリーフォーム 9">
              <a:extLst>
                <a:ext uri="{FF2B5EF4-FFF2-40B4-BE49-F238E27FC236}">
                  <a16:creationId xmlns:a16="http://schemas.microsoft.com/office/drawing/2014/main" id="{43327B70-46B3-4D67-7919-FAFB34679287}"/>
                </a:ext>
              </a:extLst>
            </p:cNvPr>
            <p:cNvSpPr/>
            <p:nvPr/>
          </p:nvSpPr>
          <p:spPr>
            <a:xfrm>
              <a:off x="1998251" y="2348881"/>
              <a:ext cx="1397203" cy="2318918"/>
            </a:xfrm>
            <a:custGeom>
              <a:avLst/>
              <a:gdLst>
                <a:gd name="connsiteX0" fmla="*/ 51255 w 1697175"/>
                <a:gd name="connsiteY0" fmla="*/ 2187244 h 2187244"/>
                <a:gd name="connsiteX1" fmla="*/ 204874 w 1697175"/>
                <a:gd name="connsiteY1" fmla="*/ 1389888 h 2187244"/>
                <a:gd name="connsiteX2" fmla="*/ 1697175 w 1697175"/>
                <a:gd name="connsiteY2" fmla="*/ 0 h 2187244"/>
                <a:gd name="connsiteX0" fmla="*/ 93637 w 2456447"/>
                <a:gd name="connsiteY0" fmla="*/ 2348178 h 2348178"/>
                <a:gd name="connsiteX1" fmla="*/ 247256 w 2456447"/>
                <a:gd name="connsiteY1" fmla="*/ 1550822 h 2348178"/>
                <a:gd name="connsiteX2" fmla="*/ 2456447 w 2456447"/>
                <a:gd name="connsiteY2" fmla="*/ 0 h 2348178"/>
                <a:gd name="connsiteX0" fmla="*/ 27856 w 2610122"/>
                <a:gd name="connsiteY0" fmla="*/ 2772459 h 2772459"/>
                <a:gd name="connsiteX1" fmla="*/ 400931 w 2610122"/>
                <a:gd name="connsiteY1" fmla="*/ 1550822 h 2772459"/>
                <a:gd name="connsiteX2" fmla="*/ 2610122 w 2610122"/>
                <a:gd name="connsiteY2" fmla="*/ 0 h 2772459"/>
                <a:gd name="connsiteX0" fmla="*/ 18121 w 2600387"/>
                <a:gd name="connsiteY0" fmla="*/ 2772459 h 2772459"/>
                <a:gd name="connsiteX1" fmla="*/ 464348 w 2600387"/>
                <a:gd name="connsiteY1" fmla="*/ 1558137 h 2772459"/>
                <a:gd name="connsiteX2" fmla="*/ 2600387 w 2600387"/>
                <a:gd name="connsiteY2" fmla="*/ 0 h 2772459"/>
                <a:gd name="connsiteX0" fmla="*/ 15087 w 2597353"/>
                <a:gd name="connsiteY0" fmla="*/ 2772459 h 2772459"/>
                <a:gd name="connsiteX1" fmla="*/ 497890 w 2597353"/>
                <a:gd name="connsiteY1" fmla="*/ 1572767 h 2772459"/>
                <a:gd name="connsiteX2" fmla="*/ 2597353 w 2597353"/>
                <a:gd name="connsiteY2" fmla="*/ 0 h 2772459"/>
                <a:gd name="connsiteX0" fmla="*/ 5748 w 2961089"/>
                <a:gd name="connsiteY0" fmla="*/ 3196741 h 3196741"/>
                <a:gd name="connsiteX1" fmla="*/ 861626 w 2961089"/>
                <a:gd name="connsiteY1" fmla="*/ 1572767 h 3196741"/>
                <a:gd name="connsiteX2" fmla="*/ 2961089 w 2961089"/>
                <a:gd name="connsiteY2" fmla="*/ 0 h 3196741"/>
                <a:gd name="connsiteX0" fmla="*/ 0 w 2955341"/>
                <a:gd name="connsiteY0" fmla="*/ 3196741 h 3196741"/>
                <a:gd name="connsiteX1" fmla="*/ 177279 w 2955341"/>
                <a:gd name="connsiteY1" fmla="*/ 2280256 h 3196741"/>
                <a:gd name="connsiteX2" fmla="*/ 855878 w 2955341"/>
                <a:gd name="connsiteY2" fmla="*/ 1572767 h 3196741"/>
                <a:gd name="connsiteX3" fmla="*/ 2955341 w 2955341"/>
                <a:gd name="connsiteY3" fmla="*/ 0 h 3196741"/>
                <a:gd name="connsiteX0" fmla="*/ 0 w 2845613"/>
                <a:gd name="connsiteY0" fmla="*/ 3255263 h 3255263"/>
                <a:gd name="connsiteX1" fmla="*/ 67551 w 2845613"/>
                <a:gd name="connsiteY1" fmla="*/ 2280256 h 3255263"/>
                <a:gd name="connsiteX2" fmla="*/ 746150 w 2845613"/>
                <a:gd name="connsiteY2" fmla="*/ 1572767 h 3255263"/>
                <a:gd name="connsiteX3" fmla="*/ 2845613 w 2845613"/>
                <a:gd name="connsiteY3" fmla="*/ 0 h 3255263"/>
                <a:gd name="connsiteX0" fmla="*/ 121701 w 2967314"/>
                <a:gd name="connsiteY0" fmla="*/ 3255263 h 3255263"/>
                <a:gd name="connsiteX1" fmla="*/ 189252 w 2967314"/>
                <a:gd name="connsiteY1" fmla="*/ 2280256 h 3255263"/>
                <a:gd name="connsiteX2" fmla="*/ 867851 w 2967314"/>
                <a:gd name="connsiteY2" fmla="*/ 1572767 h 3255263"/>
                <a:gd name="connsiteX3" fmla="*/ 2967314 w 2967314"/>
                <a:gd name="connsiteY3" fmla="*/ 0 h 3255263"/>
                <a:gd name="connsiteX0" fmla="*/ 133827 w 2979440"/>
                <a:gd name="connsiteY0" fmla="*/ 3255263 h 3255263"/>
                <a:gd name="connsiteX1" fmla="*/ 164802 w 2979440"/>
                <a:gd name="connsiteY1" fmla="*/ 2250995 h 3255263"/>
                <a:gd name="connsiteX2" fmla="*/ 879977 w 2979440"/>
                <a:gd name="connsiteY2" fmla="*/ 1572767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79977 w 2979440"/>
                <a:gd name="connsiteY2" fmla="*/ 1572767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94608 w 2979440"/>
                <a:gd name="connsiteY2" fmla="*/ 1543506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94608 w 2979440"/>
                <a:gd name="connsiteY2" fmla="*/ 1543506 h 3255263"/>
                <a:gd name="connsiteX3" fmla="*/ 2979440 w 2979440"/>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1684463"/>
                <a:gd name="connsiteY0" fmla="*/ 2655417 h 2655417"/>
                <a:gd name="connsiteX1" fmla="*/ 179245 w 1684463"/>
                <a:gd name="connsiteY1" fmla="*/ 1658464 h 2655417"/>
                <a:gd name="connsiteX2" fmla="*/ 887106 w 1684463"/>
                <a:gd name="connsiteY2" fmla="*/ 943660 h 2655417"/>
                <a:gd name="connsiteX3" fmla="*/ 1684463 w 1684463"/>
                <a:gd name="connsiteY3" fmla="*/ 0 h 2655417"/>
                <a:gd name="connsiteX0" fmla="*/ 126325 w 1684463"/>
                <a:gd name="connsiteY0" fmla="*/ 2655417 h 2655417"/>
                <a:gd name="connsiteX1" fmla="*/ 179245 w 1684463"/>
                <a:gd name="connsiteY1" fmla="*/ 1658464 h 2655417"/>
                <a:gd name="connsiteX2" fmla="*/ 887106 w 1684463"/>
                <a:gd name="connsiteY2" fmla="*/ 943660 h 2655417"/>
                <a:gd name="connsiteX3" fmla="*/ 1684463 w 1684463"/>
                <a:gd name="connsiteY3" fmla="*/ 0 h 2655417"/>
                <a:gd name="connsiteX0" fmla="*/ 126325 w 1684463"/>
                <a:gd name="connsiteY0" fmla="*/ 2655417 h 2655417"/>
                <a:gd name="connsiteX1" fmla="*/ 179245 w 1684463"/>
                <a:gd name="connsiteY1" fmla="*/ 1658464 h 2655417"/>
                <a:gd name="connsiteX2" fmla="*/ 850530 w 1684463"/>
                <a:gd name="connsiteY2" fmla="*/ 877823 h 2655417"/>
                <a:gd name="connsiteX3" fmla="*/ 1684463 w 1684463"/>
                <a:gd name="connsiteY3" fmla="*/ 0 h 2655417"/>
                <a:gd name="connsiteX0" fmla="*/ 126325 w 1201660"/>
                <a:gd name="connsiteY0" fmla="*/ 2179929 h 2179929"/>
                <a:gd name="connsiteX1" fmla="*/ 179245 w 1201660"/>
                <a:gd name="connsiteY1" fmla="*/ 1182976 h 2179929"/>
                <a:gd name="connsiteX2" fmla="*/ 850530 w 1201660"/>
                <a:gd name="connsiteY2" fmla="*/ 402335 h 2179929"/>
                <a:gd name="connsiteX3" fmla="*/ 1201660 w 1201660"/>
                <a:gd name="connsiteY3" fmla="*/ 0 h 2179929"/>
                <a:gd name="connsiteX0" fmla="*/ 126325 w 1201660"/>
                <a:gd name="connsiteY0" fmla="*/ 2179929 h 2179929"/>
                <a:gd name="connsiteX1" fmla="*/ 179245 w 1201660"/>
                <a:gd name="connsiteY1" fmla="*/ 1182976 h 2179929"/>
                <a:gd name="connsiteX2" fmla="*/ 733487 w 1201660"/>
                <a:gd name="connsiteY2" fmla="*/ 534009 h 2179929"/>
                <a:gd name="connsiteX3" fmla="*/ 1201660 w 1201660"/>
                <a:gd name="connsiteY3" fmla="*/ 0 h 2179929"/>
                <a:gd name="connsiteX0" fmla="*/ 126325 w 1201660"/>
                <a:gd name="connsiteY0" fmla="*/ 2179929 h 2179929"/>
                <a:gd name="connsiteX1" fmla="*/ 179245 w 1201660"/>
                <a:gd name="connsiteY1" fmla="*/ 1182976 h 2179929"/>
                <a:gd name="connsiteX2" fmla="*/ 711542 w 1201660"/>
                <a:gd name="connsiteY2" fmla="*/ 607161 h 2179929"/>
                <a:gd name="connsiteX3" fmla="*/ 1201660 w 1201660"/>
                <a:gd name="connsiteY3" fmla="*/ 0 h 217992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674966 w 1194344"/>
                <a:gd name="connsiteY2" fmla="*/ 526694 h 2165299"/>
                <a:gd name="connsiteX3" fmla="*/ 1194344 w 1194344"/>
                <a:gd name="connsiteY3" fmla="*/ 0 h 2165299"/>
                <a:gd name="connsiteX0" fmla="*/ 126325 w 1194344"/>
                <a:gd name="connsiteY0" fmla="*/ 2165299 h 2165299"/>
                <a:gd name="connsiteX1" fmla="*/ 179245 w 1194344"/>
                <a:gd name="connsiteY1" fmla="*/ 1168346 h 2165299"/>
                <a:gd name="connsiteX2" fmla="*/ 674966 w 1194344"/>
                <a:gd name="connsiteY2" fmla="*/ 526694 h 2165299"/>
                <a:gd name="connsiteX3" fmla="*/ 1194344 w 1194344"/>
                <a:gd name="connsiteY3" fmla="*/ 0 h 2165299"/>
                <a:gd name="connsiteX0" fmla="*/ 126325 w 1194344"/>
                <a:gd name="connsiteY0" fmla="*/ 2165299 h 2165299"/>
                <a:gd name="connsiteX1" fmla="*/ 179245 w 1194344"/>
                <a:gd name="connsiteY1" fmla="*/ 1168346 h 2165299"/>
                <a:gd name="connsiteX2" fmla="*/ 674966 w 1194344"/>
                <a:gd name="connsiteY2" fmla="*/ 526694 h 2165299"/>
                <a:gd name="connsiteX3" fmla="*/ 937111 w 1194344"/>
                <a:gd name="connsiteY3" fmla="*/ 211440 h 2165299"/>
                <a:gd name="connsiteX4" fmla="*/ 1194344 w 1194344"/>
                <a:gd name="connsiteY4" fmla="*/ 0 h 2165299"/>
                <a:gd name="connsiteX0" fmla="*/ 121702 w 1189721"/>
                <a:gd name="connsiteY0" fmla="*/ 2165299 h 2165299"/>
                <a:gd name="connsiteX1" fmla="*/ 189252 w 1189721"/>
                <a:gd name="connsiteY1" fmla="*/ 1197607 h 2165299"/>
                <a:gd name="connsiteX2" fmla="*/ 670343 w 1189721"/>
                <a:gd name="connsiteY2" fmla="*/ 526694 h 2165299"/>
                <a:gd name="connsiteX3" fmla="*/ 932488 w 1189721"/>
                <a:gd name="connsiteY3" fmla="*/ 211440 h 2165299"/>
                <a:gd name="connsiteX4" fmla="*/ 1189721 w 1189721"/>
                <a:gd name="connsiteY4" fmla="*/ 0 h 2165299"/>
                <a:gd name="connsiteX0" fmla="*/ 121702 w 1189721"/>
                <a:gd name="connsiteY0" fmla="*/ 2165299 h 2165299"/>
                <a:gd name="connsiteX1" fmla="*/ 189252 w 1189721"/>
                <a:gd name="connsiteY1" fmla="*/ 1197607 h 2165299"/>
                <a:gd name="connsiteX2" fmla="*/ 670343 w 1189721"/>
                <a:gd name="connsiteY2" fmla="*/ 526694 h 2165299"/>
                <a:gd name="connsiteX3" fmla="*/ 932488 w 1189721"/>
                <a:gd name="connsiteY3" fmla="*/ 211440 h 2165299"/>
                <a:gd name="connsiteX4" fmla="*/ 1189721 w 1189721"/>
                <a:gd name="connsiteY4" fmla="*/ 0 h 2165299"/>
                <a:gd name="connsiteX0" fmla="*/ 64705 w 1461908"/>
                <a:gd name="connsiteY0" fmla="*/ 2318918 h 2318918"/>
                <a:gd name="connsiteX1" fmla="*/ 461439 w 1461908"/>
                <a:gd name="connsiteY1" fmla="*/ 1197607 h 2318918"/>
                <a:gd name="connsiteX2" fmla="*/ 942530 w 1461908"/>
                <a:gd name="connsiteY2" fmla="*/ 526694 h 2318918"/>
                <a:gd name="connsiteX3" fmla="*/ 1204675 w 1461908"/>
                <a:gd name="connsiteY3" fmla="*/ 211440 h 2318918"/>
                <a:gd name="connsiteX4" fmla="*/ 1461908 w 1461908"/>
                <a:gd name="connsiteY4" fmla="*/ 0 h 2318918"/>
                <a:gd name="connsiteX0" fmla="*/ 0 w 1397203"/>
                <a:gd name="connsiteY0" fmla="*/ 2318918 h 2318918"/>
                <a:gd name="connsiteX1" fmla="*/ 396734 w 1397203"/>
                <a:gd name="connsiteY1" fmla="*/ 1197607 h 2318918"/>
                <a:gd name="connsiteX2" fmla="*/ 877825 w 1397203"/>
                <a:gd name="connsiteY2" fmla="*/ 526694 h 2318918"/>
                <a:gd name="connsiteX3" fmla="*/ 1139970 w 1397203"/>
                <a:gd name="connsiteY3" fmla="*/ 211440 h 2318918"/>
                <a:gd name="connsiteX4" fmla="*/ 1397203 w 1397203"/>
                <a:gd name="connsiteY4" fmla="*/ 0 h 2318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03" h="2318918">
                  <a:moveTo>
                    <a:pt x="0" y="2318918"/>
                  </a:moveTo>
                  <a:cubicBezTo>
                    <a:pt x="162439" y="1701655"/>
                    <a:pt x="254088" y="1468269"/>
                    <a:pt x="396734" y="1197607"/>
                  </a:cubicBezTo>
                  <a:cubicBezTo>
                    <a:pt x="634478" y="919630"/>
                    <a:pt x="753952" y="691055"/>
                    <a:pt x="877825" y="526694"/>
                  </a:cubicBezTo>
                  <a:cubicBezTo>
                    <a:pt x="1001698" y="362333"/>
                    <a:pt x="1053407" y="299222"/>
                    <a:pt x="1139970" y="211440"/>
                  </a:cubicBezTo>
                  <a:cubicBezTo>
                    <a:pt x="1226533" y="123658"/>
                    <a:pt x="1360427" y="41336"/>
                    <a:pt x="1397203" y="0"/>
                  </a:cubicBezTo>
                </a:path>
              </a:pathLst>
            </a:custGeom>
            <a:noFill/>
            <a:ln w="762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11">
              <a:extLst>
                <a:ext uri="{FF2B5EF4-FFF2-40B4-BE49-F238E27FC236}">
                  <a16:creationId xmlns:a16="http://schemas.microsoft.com/office/drawing/2014/main" id="{C3ED5AF6-6E36-3404-46CB-AA401AB48CD1}"/>
                </a:ext>
              </a:extLst>
            </p:cNvPr>
            <p:cNvSpPr/>
            <p:nvPr/>
          </p:nvSpPr>
          <p:spPr>
            <a:xfrm>
              <a:off x="2670836" y="2481419"/>
              <a:ext cx="796811" cy="2677363"/>
            </a:xfrm>
            <a:custGeom>
              <a:avLst/>
              <a:gdLst>
                <a:gd name="connsiteX0" fmla="*/ 51255 w 1697175"/>
                <a:gd name="connsiteY0" fmla="*/ 2187244 h 2187244"/>
                <a:gd name="connsiteX1" fmla="*/ 204874 w 1697175"/>
                <a:gd name="connsiteY1" fmla="*/ 1389888 h 2187244"/>
                <a:gd name="connsiteX2" fmla="*/ 1697175 w 1697175"/>
                <a:gd name="connsiteY2" fmla="*/ 0 h 2187244"/>
                <a:gd name="connsiteX0" fmla="*/ 93637 w 2456447"/>
                <a:gd name="connsiteY0" fmla="*/ 2348178 h 2348178"/>
                <a:gd name="connsiteX1" fmla="*/ 247256 w 2456447"/>
                <a:gd name="connsiteY1" fmla="*/ 1550822 h 2348178"/>
                <a:gd name="connsiteX2" fmla="*/ 2456447 w 2456447"/>
                <a:gd name="connsiteY2" fmla="*/ 0 h 2348178"/>
                <a:gd name="connsiteX0" fmla="*/ 27856 w 2610122"/>
                <a:gd name="connsiteY0" fmla="*/ 2772459 h 2772459"/>
                <a:gd name="connsiteX1" fmla="*/ 400931 w 2610122"/>
                <a:gd name="connsiteY1" fmla="*/ 1550822 h 2772459"/>
                <a:gd name="connsiteX2" fmla="*/ 2610122 w 2610122"/>
                <a:gd name="connsiteY2" fmla="*/ 0 h 2772459"/>
                <a:gd name="connsiteX0" fmla="*/ 18121 w 2600387"/>
                <a:gd name="connsiteY0" fmla="*/ 2772459 h 2772459"/>
                <a:gd name="connsiteX1" fmla="*/ 464348 w 2600387"/>
                <a:gd name="connsiteY1" fmla="*/ 1558137 h 2772459"/>
                <a:gd name="connsiteX2" fmla="*/ 2600387 w 2600387"/>
                <a:gd name="connsiteY2" fmla="*/ 0 h 2772459"/>
                <a:gd name="connsiteX0" fmla="*/ 15087 w 2597353"/>
                <a:gd name="connsiteY0" fmla="*/ 2772459 h 2772459"/>
                <a:gd name="connsiteX1" fmla="*/ 497890 w 2597353"/>
                <a:gd name="connsiteY1" fmla="*/ 1572767 h 2772459"/>
                <a:gd name="connsiteX2" fmla="*/ 2597353 w 2597353"/>
                <a:gd name="connsiteY2" fmla="*/ 0 h 2772459"/>
                <a:gd name="connsiteX0" fmla="*/ 5748 w 2961089"/>
                <a:gd name="connsiteY0" fmla="*/ 3196741 h 3196741"/>
                <a:gd name="connsiteX1" fmla="*/ 861626 w 2961089"/>
                <a:gd name="connsiteY1" fmla="*/ 1572767 h 3196741"/>
                <a:gd name="connsiteX2" fmla="*/ 2961089 w 2961089"/>
                <a:gd name="connsiteY2" fmla="*/ 0 h 3196741"/>
                <a:gd name="connsiteX0" fmla="*/ 0 w 2955341"/>
                <a:gd name="connsiteY0" fmla="*/ 3196741 h 3196741"/>
                <a:gd name="connsiteX1" fmla="*/ 177279 w 2955341"/>
                <a:gd name="connsiteY1" fmla="*/ 2280256 h 3196741"/>
                <a:gd name="connsiteX2" fmla="*/ 855878 w 2955341"/>
                <a:gd name="connsiteY2" fmla="*/ 1572767 h 3196741"/>
                <a:gd name="connsiteX3" fmla="*/ 2955341 w 2955341"/>
                <a:gd name="connsiteY3" fmla="*/ 0 h 3196741"/>
                <a:gd name="connsiteX0" fmla="*/ 0 w 2845613"/>
                <a:gd name="connsiteY0" fmla="*/ 3255263 h 3255263"/>
                <a:gd name="connsiteX1" fmla="*/ 67551 w 2845613"/>
                <a:gd name="connsiteY1" fmla="*/ 2280256 h 3255263"/>
                <a:gd name="connsiteX2" fmla="*/ 746150 w 2845613"/>
                <a:gd name="connsiteY2" fmla="*/ 1572767 h 3255263"/>
                <a:gd name="connsiteX3" fmla="*/ 2845613 w 2845613"/>
                <a:gd name="connsiteY3" fmla="*/ 0 h 3255263"/>
                <a:gd name="connsiteX0" fmla="*/ 121701 w 2967314"/>
                <a:gd name="connsiteY0" fmla="*/ 3255263 h 3255263"/>
                <a:gd name="connsiteX1" fmla="*/ 189252 w 2967314"/>
                <a:gd name="connsiteY1" fmla="*/ 2280256 h 3255263"/>
                <a:gd name="connsiteX2" fmla="*/ 867851 w 2967314"/>
                <a:gd name="connsiteY2" fmla="*/ 1572767 h 3255263"/>
                <a:gd name="connsiteX3" fmla="*/ 2967314 w 2967314"/>
                <a:gd name="connsiteY3" fmla="*/ 0 h 3255263"/>
                <a:gd name="connsiteX0" fmla="*/ 133827 w 2979440"/>
                <a:gd name="connsiteY0" fmla="*/ 3255263 h 3255263"/>
                <a:gd name="connsiteX1" fmla="*/ 164802 w 2979440"/>
                <a:gd name="connsiteY1" fmla="*/ 2250995 h 3255263"/>
                <a:gd name="connsiteX2" fmla="*/ 879977 w 2979440"/>
                <a:gd name="connsiteY2" fmla="*/ 1572767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79977 w 2979440"/>
                <a:gd name="connsiteY2" fmla="*/ 1572767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94608 w 2979440"/>
                <a:gd name="connsiteY2" fmla="*/ 1543506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94608 w 2979440"/>
                <a:gd name="connsiteY2" fmla="*/ 1543506 h 3255263"/>
                <a:gd name="connsiteX3" fmla="*/ 2979440 w 2979440"/>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1684463"/>
                <a:gd name="connsiteY0" fmla="*/ 2655417 h 2655417"/>
                <a:gd name="connsiteX1" fmla="*/ 179245 w 1684463"/>
                <a:gd name="connsiteY1" fmla="*/ 1658464 h 2655417"/>
                <a:gd name="connsiteX2" fmla="*/ 887106 w 1684463"/>
                <a:gd name="connsiteY2" fmla="*/ 943660 h 2655417"/>
                <a:gd name="connsiteX3" fmla="*/ 1684463 w 1684463"/>
                <a:gd name="connsiteY3" fmla="*/ 0 h 2655417"/>
                <a:gd name="connsiteX0" fmla="*/ 126325 w 1684463"/>
                <a:gd name="connsiteY0" fmla="*/ 2655417 h 2655417"/>
                <a:gd name="connsiteX1" fmla="*/ 179245 w 1684463"/>
                <a:gd name="connsiteY1" fmla="*/ 1658464 h 2655417"/>
                <a:gd name="connsiteX2" fmla="*/ 887106 w 1684463"/>
                <a:gd name="connsiteY2" fmla="*/ 943660 h 2655417"/>
                <a:gd name="connsiteX3" fmla="*/ 1684463 w 1684463"/>
                <a:gd name="connsiteY3" fmla="*/ 0 h 2655417"/>
                <a:gd name="connsiteX0" fmla="*/ 126325 w 1684463"/>
                <a:gd name="connsiteY0" fmla="*/ 2655417 h 2655417"/>
                <a:gd name="connsiteX1" fmla="*/ 179245 w 1684463"/>
                <a:gd name="connsiteY1" fmla="*/ 1658464 h 2655417"/>
                <a:gd name="connsiteX2" fmla="*/ 850530 w 1684463"/>
                <a:gd name="connsiteY2" fmla="*/ 877823 h 2655417"/>
                <a:gd name="connsiteX3" fmla="*/ 1684463 w 1684463"/>
                <a:gd name="connsiteY3" fmla="*/ 0 h 2655417"/>
                <a:gd name="connsiteX0" fmla="*/ 126325 w 1201660"/>
                <a:gd name="connsiteY0" fmla="*/ 2179929 h 2179929"/>
                <a:gd name="connsiteX1" fmla="*/ 179245 w 1201660"/>
                <a:gd name="connsiteY1" fmla="*/ 1182976 h 2179929"/>
                <a:gd name="connsiteX2" fmla="*/ 850530 w 1201660"/>
                <a:gd name="connsiteY2" fmla="*/ 402335 h 2179929"/>
                <a:gd name="connsiteX3" fmla="*/ 1201660 w 1201660"/>
                <a:gd name="connsiteY3" fmla="*/ 0 h 2179929"/>
                <a:gd name="connsiteX0" fmla="*/ 126325 w 1201660"/>
                <a:gd name="connsiteY0" fmla="*/ 2179929 h 2179929"/>
                <a:gd name="connsiteX1" fmla="*/ 179245 w 1201660"/>
                <a:gd name="connsiteY1" fmla="*/ 1182976 h 2179929"/>
                <a:gd name="connsiteX2" fmla="*/ 733487 w 1201660"/>
                <a:gd name="connsiteY2" fmla="*/ 534009 h 2179929"/>
                <a:gd name="connsiteX3" fmla="*/ 1201660 w 1201660"/>
                <a:gd name="connsiteY3" fmla="*/ 0 h 2179929"/>
                <a:gd name="connsiteX0" fmla="*/ 126325 w 1201660"/>
                <a:gd name="connsiteY0" fmla="*/ 2179929 h 2179929"/>
                <a:gd name="connsiteX1" fmla="*/ 179245 w 1201660"/>
                <a:gd name="connsiteY1" fmla="*/ 1182976 h 2179929"/>
                <a:gd name="connsiteX2" fmla="*/ 711542 w 1201660"/>
                <a:gd name="connsiteY2" fmla="*/ 607161 h 2179929"/>
                <a:gd name="connsiteX3" fmla="*/ 1201660 w 1201660"/>
                <a:gd name="connsiteY3" fmla="*/ 0 h 217992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674966 w 1194344"/>
                <a:gd name="connsiteY2" fmla="*/ 526694 h 2165299"/>
                <a:gd name="connsiteX3" fmla="*/ 1194344 w 1194344"/>
                <a:gd name="connsiteY3" fmla="*/ 0 h 2165299"/>
                <a:gd name="connsiteX0" fmla="*/ 126325 w 1194344"/>
                <a:gd name="connsiteY0" fmla="*/ 2165299 h 2165299"/>
                <a:gd name="connsiteX1" fmla="*/ 179245 w 1194344"/>
                <a:gd name="connsiteY1" fmla="*/ 1168346 h 2165299"/>
                <a:gd name="connsiteX2" fmla="*/ 674966 w 1194344"/>
                <a:gd name="connsiteY2" fmla="*/ 526694 h 2165299"/>
                <a:gd name="connsiteX3" fmla="*/ 1194344 w 1194344"/>
                <a:gd name="connsiteY3" fmla="*/ 0 h 2165299"/>
                <a:gd name="connsiteX0" fmla="*/ 126325 w 1194344"/>
                <a:gd name="connsiteY0" fmla="*/ 2165299 h 2165299"/>
                <a:gd name="connsiteX1" fmla="*/ 179245 w 1194344"/>
                <a:gd name="connsiteY1" fmla="*/ 1168346 h 2165299"/>
                <a:gd name="connsiteX2" fmla="*/ 674966 w 1194344"/>
                <a:gd name="connsiteY2" fmla="*/ 526694 h 2165299"/>
                <a:gd name="connsiteX3" fmla="*/ 937111 w 1194344"/>
                <a:gd name="connsiteY3" fmla="*/ 211440 h 2165299"/>
                <a:gd name="connsiteX4" fmla="*/ 1194344 w 1194344"/>
                <a:gd name="connsiteY4" fmla="*/ 0 h 2165299"/>
                <a:gd name="connsiteX0" fmla="*/ 121702 w 1189721"/>
                <a:gd name="connsiteY0" fmla="*/ 2165299 h 2165299"/>
                <a:gd name="connsiteX1" fmla="*/ 189252 w 1189721"/>
                <a:gd name="connsiteY1" fmla="*/ 1197607 h 2165299"/>
                <a:gd name="connsiteX2" fmla="*/ 670343 w 1189721"/>
                <a:gd name="connsiteY2" fmla="*/ 526694 h 2165299"/>
                <a:gd name="connsiteX3" fmla="*/ 932488 w 1189721"/>
                <a:gd name="connsiteY3" fmla="*/ 211440 h 2165299"/>
                <a:gd name="connsiteX4" fmla="*/ 1189721 w 1189721"/>
                <a:gd name="connsiteY4" fmla="*/ 0 h 2165299"/>
                <a:gd name="connsiteX0" fmla="*/ 121702 w 1189721"/>
                <a:gd name="connsiteY0" fmla="*/ 2165299 h 2165299"/>
                <a:gd name="connsiteX1" fmla="*/ 189252 w 1189721"/>
                <a:gd name="connsiteY1" fmla="*/ 1197607 h 2165299"/>
                <a:gd name="connsiteX2" fmla="*/ 670343 w 1189721"/>
                <a:gd name="connsiteY2" fmla="*/ 526694 h 2165299"/>
                <a:gd name="connsiteX3" fmla="*/ 932488 w 1189721"/>
                <a:gd name="connsiteY3" fmla="*/ 211440 h 2165299"/>
                <a:gd name="connsiteX4" fmla="*/ 1189721 w 1189721"/>
                <a:gd name="connsiteY4" fmla="*/ 0 h 2165299"/>
                <a:gd name="connsiteX0" fmla="*/ 64705 w 1461908"/>
                <a:gd name="connsiteY0" fmla="*/ 2318918 h 2318918"/>
                <a:gd name="connsiteX1" fmla="*/ 461439 w 1461908"/>
                <a:gd name="connsiteY1" fmla="*/ 1197607 h 2318918"/>
                <a:gd name="connsiteX2" fmla="*/ 942530 w 1461908"/>
                <a:gd name="connsiteY2" fmla="*/ 526694 h 2318918"/>
                <a:gd name="connsiteX3" fmla="*/ 1204675 w 1461908"/>
                <a:gd name="connsiteY3" fmla="*/ 211440 h 2318918"/>
                <a:gd name="connsiteX4" fmla="*/ 1461908 w 1461908"/>
                <a:gd name="connsiteY4" fmla="*/ 0 h 2318918"/>
                <a:gd name="connsiteX0" fmla="*/ 0 w 1397203"/>
                <a:gd name="connsiteY0" fmla="*/ 2318918 h 2318918"/>
                <a:gd name="connsiteX1" fmla="*/ 396734 w 1397203"/>
                <a:gd name="connsiteY1" fmla="*/ 1197607 h 2318918"/>
                <a:gd name="connsiteX2" fmla="*/ 877825 w 1397203"/>
                <a:gd name="connsiteY2" fmla="*/ 526694 h 2318918"/>
                <a:gd name="connsiteX3" fmla="*/ 1139970 w 1397203"/>
                <a:gd name="connsiteY3" fmla="*/ 211440 h 2318918"/>
                <a:gd name="connsiteX4" fmla="*/ 1397203 w 1397203"/>
                <a:gd name="connsiteY4" fmla="*/ 0 h 2318918"/>
                <a:gd name="connsiteX0" fmla="*/ 0 w 1193164"/>
                <a:gd name="connsiteY0" fmla="*/ 2333549 h 2333549"/>
                <a:gd name="connsiteX1" fmla="*/ 396734 w 1193164"/>
                <a:gd name="connsiteY1" fmla="*/ 1212238 h 2333549"/>
                <a:gd name="connsiteX2" fmla="*/ 877825 w 1193164"/>
                <a:gd name="connsiteY2" fmla="*/ 541325 h 2333549"/>
                <a:gd name="connsiteX3" fmla="*/ 1139970 w 1193164"/>
                <a:gd name="connsiteY3" fmla="*/ 226071 h 2333549"/>
                <a:gd name="connsiteX4" fmla="*/ 1193164 w 1193164"/>
                <a:gd name="connsiteY4" fmla="*/ 0 h 2333549"/>
                <a:gd name="connsiteX0" fmla="*/ 0 w 1193164"/>
                <a:gd name="connsiteY0" fmla="*/ 2333549 h 2333549"/>
                <a:gd name="connsiteX1" fmla="*/ 396734 w 1193164"/>
                <a:gd name="connsiteY1" fmla="*/ 1212238 h 2333549"/>
                <a:gd name="connsiteX2" fmla="*/ 877825 w 1193164"/>
                <a:gd name="connsiteY2" fmla="*/ 541325 h 2333549"/>
                <a:gd name="connsiteX3" fmla="*/ 1060129 w 1193164"/>
                <a:gd name="connsiteY3" fmla="*/ 160234 h 2333549"/>
                <a:gd name="connsiteX4" fmla="*/ 1193164 w 1193164"/>
                <a:gd name="connsiteY4" fmla="*/ 0 h 2333549"/>
                <a:gd name="connsiteX0" fmla="*/ 0 w 1193164"/>
                <a:gd name="connsiteY0" fmla="*/ 2333549 h 2333549"/>
                <a:gd name="connsiteX1" fmla="*/ 396734 w 1193164"/>
                <a:gd name="connsiteY1" fmla="*/ 1212238 h 2333549"/>
                <a:gd name="connsiteX2" fmla="*/ 939924 w 1193164"/>
                <a:gd name="connsiteY2" fmla="*/ 541325 h 2333549"/>
                <a:gd name="connsiteX3" fmla="*/ 1060129 w 1193164"/>
                <a:gd name="connsiteY3" fmla="*/ 160234 h 2333549"/>
                <a:gd name="connsiteX4" fmla="*/ 1193164 w 1193164"/>
                <a:gd name="connsiteY4" fmla="*/ 0 h 2333549"/>
                <a:gd name="connsiteX0" fmla="*/ 0 w 1033482"/>
                <a:gd name="connsiteY0" fmla="*/ 2677363 h 2677363"/>
                <a:gd name="connsiteX1" fmla="*/ 237052 w 1033482"/>
                <a:gd name="connsiteY1" fmla="*/ 1212238 h 2677363"/>
                <a:gd name="connsiteX2" fmla="*/ 780242 w 1033482"/>
                <a:gd name="connsiteY2" fmla="*/ 541325 h 2677363"/>
                <a:gd name="connsiteX3" fmla="*/ 900447 w 1033482"/>
                <a:gd name="connsiteY3" fmla="*/ 160234 h 2677363"/>
                <a:gd name="connsiteX4" fmla="*/ 1033482 w 1033482"/>
                <a:gd name="connsiteY4" fmla="*/ 0 h 2677363"/>
                <a:gd name="connsiteX0" fmla="*/ 274519 w 820082"/>
                <a:gd name="connsiteY0" fmla="*/ 2677363 h 2677363"/>
                <a:gd name="connsiteX1" fmla="*/ 23652 w 820082"/>
                <a:gd name="connsiteY1" fmla="*/ 1212238 h 2677363"/>
                <a:gd name="connsiteX2" fmla="*/ 566842 w 820082"/>
                <a:gd name="connsiteY2" fmla="*/ 541325 h 2677363"/>
                <a:gd name="connsiteX3" fmla="*/ 687047 w 820082"/>
                <a:gd name="connsiteY3" fmla="*/ 160234 h 2677363"/>
                <a:gd name="connsiteX4" fmla="*/ 820082 w 820082"/>
                <a:gd name="connsiteY4" fmla="*/ 0 h 2677363"/>
                <a:gd name="connsiteX0" fmla="*/ 420742 w 966305"/>
                <a:gd name="connsiteY0" fmla="*/ 2677363 h 2677363"/>
                <a:gd name="connsiteX1" fmla="*/ 169875 w 966305"/>
                <a:gd name="connsiteY1" fmla="*/ 1212238 h 2677363"/>
                <a:gd name="connsiteX2" fmla="*/ 713065 w 966305"/>
                <a:gd name="connsiteY2" fmla="*/ 541325 h 2677363"/>
                <a:gd name="connsiteX3" fmla="*/ 833270 w 966305"/>
                <a:gd name="connsiteY3" fmla="*/ 160234 h 2677363"/>
                <a:gd name="connsiteX4" fmla="*/ 966305 w 966305"/>
                <a:gd name="connsiteY4" fmla="*/ 0 h 2677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305" h="2677363">
                  <a:moveTo>
                    <a:pt x="420742" y="2677363"/>
                  </a:moveTo>
                  <a:cubicBezTo>
                    <a:pt x="-224103" y="2520958"/>
                    <a:pt x="27229" y="1482900"/>
                    <a:pt x="169875" y="1212238"/>
                  </a:cubicBezTo>
                  <a:cubicBezTo>
                    <a:pt x="407619" y="934261"/>
                    <a:pt x="602499" y="716659"/>
                    <a:pt x="713065" y="541325"/>
                  </a:cubicBezTo>
                  <a:cubicBezTo>
                    <a:pt x="823631" y="365991"/>
                    <a:pt x="746707" y="248016"/>
                    <a:pt x="833270" y="160234"/>
                  </a:cubicBezTo>
                  <a:cubicBezTo>
                    <a:pt x="919833" y="72452"/>
                    <a:pt x="929529" y="41336"/>
                    <a:pt x="966305" y="0"/>
                  </a:cubicBezTo>
                </a:path>
              </a:pathLst>
            </a:custGeom>
            <a:noFill/>
            <a:ln w="762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円/楕円 1">
            <a:extLst>
              <a:ext uri="{FF2B5EF4-FFF2-40B4-BE49-F238E27FC236}">
                <a16:creationId xmlns:a16="http://schemas.microsoft.com/office/drawing/2014/main" id="{A86A0000-C1D3-62C0-A970-5156373E5286}"/>
              </a:ext>
            </a:extLst>
          </p:cNvPr>
          <p:cNvSpPr/>
          <p:nvPr/>
        </p:nvSpPr>
        <p:spPr>
          <a:xfrm rot="20406382">
            <a:off x="3741643" y="2127670"/>
            <a:ext cx="480033" cy="29227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A768CB2-A7ED-6FCB-9A20-4F8F1C439316}"/>
              </a:ext>
            </a:extLst>
          </p:cNvPr>
          <p:cNvSpPr/>
          <p:nvPr/>
        </p:nvSpPr>
        <p:spPr>
          <a:xfrm>
            <a:off x="3563889" y="874657"/>
            <a:ext cx="1633781" cy="369332"/>
          </a:xfrm>
          <a:prstGeom prst="rect">
            <a:avLst/>
          </a:prstGeom>
        </p:spPr>
        <p:txBody>
          <a:bodyPr wrap="none">
            <a:spAutoFit/>
          </a:bodyPr>
          <a:lstStyle/>
          <a:p>
            <a:r>
              <a:rPr lang="en-US" altLang="ja-JP"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solidFill>
                  <a:srgbClr val="97FD7F"/>
                </a:solidFill>
                <a:latin typeface="メイリオ" panose="020B0604030504040204" pitchFamily="50" charset="-128"/>
                <a:ea typeface="メイリオ" panose="020B0604030504040204" pitchFamily="50" charset="-128"/>
                <a:cs typeface="メイリオ" panose="020B0604030504040204" pitchFamily="50" charset="-128"/>
              </a:rPr>
              <a:t>8/16 09JST</a:t>
            </a:r>
            <a:endParaRPr lang="ja-JP" altLang="en-US" dirty="0"/>
          </a:p>
        </p:txBody>
      </p:sp>
      <p:sp>
        <p:nvSpPr>
          <p:cNvPr id="12" name="正方形/長方形 11">
            <a:extLst>
              <a:ext uri="{FF2B5EF4-FFF2-40B4-BE49-F238E27FC236}">
                <a16:creationId xmlns:a16="http://schemas.microsoft.com/office/drawing/2014/main" id="{55E4CDB8-4006-5714-CEDA-8B9C433C6D37}"/>
              </a:ext>
            </a:extLst>
          </p:cNvPr>
          <p:cNvSpPr/>
          <p:nvPr/>
        </p:nvSpPr>
        <p:spPr>
          <a:xfrm>
            <a:off x="5727070" y="874657"/>
            <a:ext cx="1476686" cy="369332"/>
          </a:xfrm>
          <a:prstGeom prst="rect">
            <a:avLst/>
          </a:prstGeom>
        </p:spPr>
        <p:txBody>
          <a:bodyPr wrap="none">
            <a:spAutoFit/>
          </a:bodyPr>
          <a:lstStyle/>
          <a:p>
            <a:r>
              <a:rPr lang="en-US" altLang="ja-JP"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8/20 21JST</a:t>
            </a:r>
            <a:endParaRPr lang="ja-JP" altLang="en-US" dirty="0"/>
          </a:p>
        </p:txBody>
      </p:sp>
      <p:grpSp>
        <p:nvGrpSpPr>
          <p:cNvPr id="13" name="グループ化 12">
            <a:extLst>
              <a:ext uri="{FF2B5EF4-FFF2-40B4-BE49-F238E27FC236}">
                <a16:creationId xmlns:a16="http://schemas.microsoft.com/office/drawing/2014/main" id="{29396AB3-5496-189D-1C8D-FF219C730DE9}"/>
              </a:ext>
            </a:extLst>
          </p:cNvPr>
          <p:cNvGrpSpPr/>
          <p:nvPr/>
        </p:nvGrpSpPr>
        <p:grpSpPr>
          <a:xfrm>
            <a:off x="2457907" y="2430732"/>
            <a:ext cx="1527162" cy="2165299"/>
            <a:chOff x="2457907" y="2430732"/>
            <a:chExt cx="1527162" cy="2165299"/>
          </a:xfrm>
        </p:grpSpPr>
        <p:sp>
          <p:nvSpPr>
            <p:cNvPr id="14" name="フリーフォーム 8">
              <a:extLst>
                <a:ext uri="{FF2B5EF4-FFF2-40B4-BE49-F238E27FC236}">
                  <a16:creationId xmlns:a16="http://schemas.microsoft.com/office/drawing/2014/main" id="{A735EDAE-335D-558A-4458-2FC450873880}"/>
                </a:ext>
              </a:extLst>
            </p:cNvPr>
            <p:cNvSpPr/>
            <p:nvPr/>
          </p:nvSpPr>
          <p:spPr>
            <a:xfrm>
              <a:off x="2790725" y="2430732"/>
              <a:ext cx="1194344" cy="2165299"/>
            </a:xfrm>
            <a:custGeom>
              <a:avLst/>
              <a:gdLst>
                <a:gd name="connsiteX0" fmla="*/ 51255 w 1697175"/>
                <a:gd name="connsiteY0" fmla="*/ 2187244 h 2187244"/>
                <a:gd name="connsiteX1" fmla="*/ 204874 w 1697175"/>
                <a:gd name="connsiteY1" fmla="*/ 1389888 h 2187244"/>
                <a:gd name="connsiteX2" fmla="*/ 1697175 w 1697175"/>
                <a:gd name="connsiteY2" fmla="*/ 0 h 2187244"/>
                <a:gd name="connsiteX0" fmla="*/ 93637 w 2456447"/>
                <a:gd name="connsiteY0" fmla="*/ 2348178 h 2348178"/>
                <a:gd name="connsiteX1" fmla="*/ 247256 w 2456447"/>
                <a:gd name="connsiteY1" fmla="*/ 1550822 h 2348178"/>
                <a:gd name="connsiteX2" fmla="*/ 2456447 w 2456447"/>
                <a:gd name="connsiteY2" fmla="*/ 0 h 2348178"/>
                <a:gd name="connsiteX0" fmla="*/ 27856 w 2610122"/>
                <a:gd name="connsiteY0" fmla="*/ 2772459 h 2772459"/>
                <a:gd name="connsiteX1" fmla="*/ 400931 w 2610122"/>
                <a:gd name="connsiteY1" fmla="*/ 1550822 h 2772459"/>
                <a:gd name="connsiteX2" fmla="*/ 2610122 w 2610122"/>
                <a:gd name="connsiteY2" fmla="*/ 0 h 2772459"/>
                <a:gd name="connsiteX0" fmla="*/ 18121 w 2600387"/>
                <a:gd name="connsiteY0" fmla="*/ 2772459 h 2772459"/>
                <a:gd name="connsiteX1" fmla="*/ 464348 w 2600387"/>
                <a:gd name="connsiteY1" fmla="*/ 1558137 h 2772459"/>
                <a:gd name="connsiteX2" fmla="*/ 2600387 w 2600387"/>
                <a:gd name="connsiteY2" fmla="*/ 0 h 2772459"/>
                <a:gd name="connsiteX0" fmla="*/ 15087 w 2597353"/>
                <a:gd name="connsiteY0" fmla="*/ 2772459 h 2772459"/>
                <a:gd name="connsiteX1" fmla="*/ 497890 w 2597353"/>
                <a:gd name="connsiteY1" fmla="*/ 1572767 h 2772459"/>
                <a:gd name="connsiteX2" fmla="*/ 2597353 w 2597353"/>
                <a:gd name="connsiteY2" fmla="*/ 0 h 2772459"/>
                <a:gd name="connsiteX0" fmla="*/ 5748 w 2961089"/>
                <a:gd name="connsiteY0" fmla="*/ 3196741 h 3196741"/>
                <a:gd name="connsiteX1" fmla="*/ 861626 w 2961089"/>
                <a:gd name="connsiteY1" fmla="*/ 1572767 h 3196741"/>
                <a:gd name="connsiteX2" fmla="*/ 2961089 w 2961089"/>
                <a:gd name="connsiteY2" fmla="*/ 0 h 3196741"/>
                <a:gd name="connsiteX0" fmla="*/ 0 w 2955341"/>
                <a:gd name="connsiteY0" fmla="*/ 3196741 h 3196741"/>
                <a:gd name="connsiteX1" fmla="*/ 177279 w 2955341"/>
                <a:gd name="connsiteY1" fmla="*/ 2280256 h 3196741"/>
                <a:gd name="connsiteX2" fmla="*/ 855878 w 2955341"/>
                <a:gd name="connsiteY2" fmla="*/ 1572767 h 3196741"/>
                <a:gd name="connsiteX3" fmla="*/ 2955341 w 2955341"/>
                <a:gd name="connsiteY3" fmla="*/ 0 h 3196741"/>
                <a:gd name="connsiteX0" fmla="*/ 0 w 2845613"/>
                <a:gd name="connsiteY0" fmla="*/ 3255263 h 3255263"/>
                <a:gd name="connsiteX1" fmla="*/ 67551 w 2845613"/>
                <a:gd name="connsiteY1" fmla="*/ 2280256 h 3255263"/>
                <a:gd name="connsiteX2" fmla="*/ 746150 w 2845613"/>
                <a:gd name="connsiteY2" fmla="*/ 1572767 h 3255263"/>
                <a:gd name="connsiteX3" fmla="*/ 2845613 w 2845613"/>
                <a:gd name="connsiteY3" fmla="*/ 0 h 3255263"/>
                <a:gd name="connsiteX0" fmla="*/ 121701 w 2967314"/>
                <a:gd name="connsiteY0" fmla="*/ 3255263 h 3255263"/>
                <a:gd name="connsiteX1" fmla="*/ 189252 w 2967314"/>
                <a:gd name="connsiteY1" fmla="*/ 2280256 h 3255263"/>
                <a:gd name="connsiteX2" fmla="*/ 867851 w 2967314"/>
                <a:gd name="connsiteY2" fmla="*/ 1572767 h 3255263"/>
                <a:gd name="connsiteX3" fmla="*/ 2967314 w 2967314"/>
                <a:gd name="connsiteY3" fmla="*/ 0 h 3255263"/>
                <a:gd name="connsiteX0" fmla="*/ 133827 w 2979440"/>
                <a:gd name="connsiteY0" fmla="*/ 3255263 h 3255263"/>
                <a:gd name="connsiteX1" fmla="*/ 164802 w 2979440"/>
                <a:gd name="connsiteY1" fmla="*/ 2250995 h 3255263"/>
                <a:gd name="connsiteX2" fmla="*/ 879977 w 2979440"/>
                <a:gd name="connsiteY2" fmla="*/ 1572767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79977 w 2979440"/>
                <a:gd name="connsiteY2" fmla="*/ 1572767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94608 w 2979440"/>
                <a:gd name="connsiteY2" fmla="*/ 1543506 h 3255263"/>
                <a:gd name="connsiteX3" fmla="*/ 2979440 w 2979440"/>
                <a:gd name="connsiteY3" fmla="*/ 0 h 3255263"/>
                <a:gd name="connsiteX0" fmla="*/ 133827 w 2979440"/>
                <a:gd name="connsiteY0" fmla="*/ 3255263 h 3255263"/>
                <a:gd name="connsiteX1" fmla="*/ 164802 w 2979440"/>
                <a:gd name="connsiteY1" fmla="*/ 2250995 h 3255263"/>
                <a:gd name="connsiteX2" fmla="*/ 894608 w 2979440"/>
                <a:gd name="connsiteY2" fmla="*/ 1543506 h 3255263"/>
                <a:gd name="connsiteX3" fmla="*/ 2979440 w 2979440"/>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2971938"/>
                <a:gd name="connsiteY0" fmla="*/ 3255263 h 3255263"/>
                <a:gd name="connsiteX1" fmla="*/ 179245 w 2971938"/>
                <a:gd name="connsiteY1" fmla="*/ 2258310 h 3255263"/>
                <a:gd name="connsiteX2" fmla="*/ 887106 w 2971938"/>
                <a:gd name="connsiteY2" fmla="*/ 1543506 h 3255263"/>
                <a:gd name="connsiteX3" fmla="*/ 2971938 w 2971938"/>
                <a:gd name="connsiteY3" fmla="*/ 0 h 3255263"/>
                <a:gd name="connsiteX0" fmla="*/ 126325 w 1684463"/>
                <a:gd name="connsiteY0" fmla="*/ 2655417 h 2655417"/>
                <a:gd name="connsiteX1" fmla="*/ 179245 w 1684463"/>
                <a:gd name="connsiteY1" fmla="*/ 1658464 h 2655417"/>
                <a:gd name="connsiteX2" fmla="*/ 887106 w 1684463"/>
                <a:gd name="connsiteY2" fmla="*/ 943660 h 2655417"/>
                <a:gd name="connsiteX3" fmla="*/ 1684463 w 1684463"/>
                <a:gd name="connsiteY3" fmla="*/ 0 h 2655417"/>
                <a:gd name="connsiteX0" fmla="*/ 126325 w 1684463"/>
                <a:gd name="connsiteY0" fmla="*/ 2655417 h 2655417"/>
                <a:gd name="connsiteX1" fmla="*/ 179245 w 1684463"/>
                <a:gd name="connsiteY1" fmla="*/ 1658464 h 2655417"/>
                <a:gd name="connsiteX2" fmla="*/ 887106 w 1684463"/>
                <a:gd name="connsiteY2" fmla="*/ 943660 h 2655417"/>
                <a:gd name="connsiteX3" fmla="*/ 1684463 w 1684463"/>
                <a:gd name="connsiteY3" fmla="*/ 0 h 2655417"/>
                <a:gd name="connsiteX0" fmla="*/ 126325 w 1684463"/>
                <a:gd name="connsiteY0" fmla="*/ 2655417 h 2655417"/>
                <a:gd name="connsiteX1" fmla="*/ 179245 w 1684463"/>
                <a:gd name="connsiteY1" fmla="*/ 1658464 h 2655417"/>
                <a:gd name="connsiteX2" fmla="*/ 850530 w 1684463"/>
                <a:gd name="connsiteY2" fmla="*/ 877823 h 2655417"/>
                <a:gd name="connsiteX3" fmla="*/ 1684463 w 1684463"/>
                <a:gd name="connsiteY3" fmla="*/ 0 h 2655417"/>
                <a:gd name="connsiteX0" fmla="*/ 126325 w 1201660"/>
                <a:gd name="connsiteY0" fmla="*/ 2179929 h 2179929"/>
                <a:gd name="connsiteX1" fmla="*/ 179245 w 1201660"/>
                <a:gd name="connsiteY1" fmla="*/ 1182976 h 2179929"/>
                <a:gd name="connsiteX2" fmla="*/ 850530 w 1201660"/>
                <a:gd name="connsiteY2" fmla="*/ 402335 h 2179929"/>
                <a:gd name="connsiteX3" fmla="*/ 1201660 w 1201660"/>
                <a:gd name="connsiteY3" fmla="*/ 0 h 2179929"/>
                <a:gd name="connsiteX0" fmla="*/ 126325 w 1201660"/>
                <a:gd name="connsiteY0" fmla="*/ 2179929 h 2179929"/>
                <a:gd name="connsiteX1" fmla="*/ 179245 w 1201660"/>
                <a:gd name="connsiteY1" fmla="*/ 1182976 h 2179929"/>
                <a:gd name="connsiteX2" fmla="*/ 733487 w 1201660"/>
                <a:gd name="connsiteY2" fmla="*/ 534009 h 2179929"/>
                <a:gd name="connsiteX3" fmla="*/ 1201660 w 1201660"/>
                <a:gd name="connsiteY3" fmla="*/ 0 h 2179929"/>
                <a:gd name="connsiteX0" fmla="*/ 126325 w 1201660"/>
                <a:gd name="connsiteY0" fmla="*/ 2179929 h 2179929"/>
                <a:gd name="connsiteX1" fmla="*/ 179245 w 1201660"/>
                <a:gd name="connsiteY1" fmla="*/ 1182976 h 2179929"/>
                <a:gd name="connsiteX2" fmla="*/ 711542 w 1201660"/>
                <a:gd name="connsiteY2" fmla="*/ 607161 h 2179929"/>
                <a:gd name="connsiteX3" fmla="*/ 1201660 w 1201660"/>
                <a:gd name="connsiteY3" fmla="*/ 0 h 217992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 name="connsiteX0" fmla="*/ 126325 w 1194344"/>
                <a:gd name="connsiteY0" fmla="*/ 2165299 h 2165299"/>
                <a:gd name="connsiteX1" fmla="*/ 179245 w 1194344"/>
                <a:gd name="connsiteY1" fmla="*/ 1168346 h 2165299"/>
                <a:gd name="connsiteX2" fmla="*/ 711542 w 1194344"/>
                <a:gd name="connsiteY2" fmla="*/ 592531 h 2165299"/>
                <a:gd name="connsiteX3" fmla="*/ 1194344 w 1194344"/>
                <a:gd name="connsiteY3" fmla="*/ 0 h 2165299"/>
              </a:gdLst>
              <a:ahLst/>
              <a:cxnLst>
                <a:cxn ang="0">
                  <a:pos x="connsiteX0" y="connsiteY0"/>
                </a:cxn>
                <a:cxn ang="0">
                  <a:pos x="connsiteX1" y="connsiteY1"/>
                </a:cxn>
                <a:cxn ang="0">
                  <a:pos x="connsiteX2" y="connsiteY2"/>
                </a:cxn>
                <a:cxn ang="0">
                  <a:pos x="connsiteX3" y="connsiteY3"/>
                </a:cxn>
              </a:cxnLst>
              <a:rect l="l" t="t" r="r" b="b"/>
              <a:pathLst>
                <a:path w="1194344" h="2165299">
                  <a:moveTo>
                    <a:pt x="126325" y="2165299"/>
                  </a:moveTo>
                  <a:cubicBezTo>
                    <a:pt x="-113572" y="1496830"/>
                    <a:pt x="36599" y="1439008"/>
                    <a:pt x="179245" y="1168346"/>
                  </a:cubicBezTo>
                  <a:cubicBezTo>
                    <a:pt x="475510" y="941575"/>
                    <a:pt x="542359" y="787255"/>
                    <a:pt x="711542" y="592531"/>
                  </a:cubicBezTo>
                  <a:cubicBezTo>
                    <a:pt x="880725" y="397807"/>
                    <a:pt x="665821" y="600455"/>
                    <a:pt x="1194344" y="0"/>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0">
              <a:extLst>
                <a:ext uri="{FF2B5EF4-FFF2-40B4-BE49-F238E27FC236}">
                  <a16:creationId xmlns:a16="http://schemas.microsoft.com/office/drawing/2014/main" id="{911FE821-1960-611C-B900-FF8776131062}"/>
                </a:ext>
              </a:extLst>
            </p:cNvPr>
            <p:cNvSpPr/>
            <p:nvPr/>
          </p:nvSpPr>
          <p:spPr>
            <a:xfrm>
              <a:off x="2457907" y="3240634"/>
              <a:ext cx="848563" cy="124688"/>
            </a:xfrm>
            <a:custGeom>
              <a:avLst/>
              <a:gdLst>
                <a:gd name="connsiteX0" fmla="*/ 0 w 848563"/>
                <a:gd name="connsiteY0" fmla="*/ 0 h 124688"/>
                <a:gd name="connsiteX1" fmla="*/ 387706 w 848563"/>
                <a:gd name="connsiteY1" fmla="*/ 124358 h 124688"/>
                <a:gd name="connsiteX2" fmla="*/ 848563 w 848563"/>
                <a:gd name="connsiteY2" fmla="*/ 29260 h 124688"/>
              </a:gdLst>
              <a:ahLst/>
              <a:cxnLst>
                <a:cxn ang="0">
                  <a:pos x="connsiteX0" y="connsiteY0"/>
                </a:cxn>
                <a:cxn ang="0">
                  <a:pos x="connsiteX1" y="connsiteY1"/>
                </a:cxn>
                <a:cxn ang="0">
                  <a:pos x="connsiteX2" y="connsiteY2"/>
                </a:cxn>
              </a:cxnLst>
              <a:rect l="l" t="t" r="r" b="b"/>
              <a:pathLst>
                <a:path w="848563" h="124688">
                  <a:moveTo>
                    <a:pt x="0" y="0"/>
                  </a:moveTo>
                  <a:cubicBezTo>
                    <a:pt x="123139" y="59740"/>
                    <a:pt x="246279" y="119481"/>
                    <a:pt x="387706" y="124358"/>
                  </a:cubicBezTo>
                  <a:cubicBezTo>
                    <a:pt x="529133" y="129235"/>
                    <a:pt x="688848" y="79247"/>
                    <a:pt x="848563" y="29260"/>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FFAEEAE3-00F2-5F93-35FC-BF5312B00B2A}"/>
              </a:ext>
            </a:extLst>
          </p:cNvPr>
          <p:cNvSpPr txBox="1"/>
          <p:nvPr/>
        </p:nvSpPr>
        <p:spPr>
          <a:xfrm>
            <a:off x="479480" y="586625"/>
            <a:ext cx="7238491" cy="369332"/>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rPr>
              <a:t>下層 </a:t>
            </a:r>
            <a:r>
              <a:rPr kumimoji="1" lang="en-US" altLang="ja-JP" b="1" dirty="0">
                <a:latin typeface="メイリオ" panose="020B0604030504040204" pitchFamily="50" charset="-128"/>
                <a:ea typeface="メイリオ" panose="020B0604030504040204" pitchFamily="50" charset="-128"/>
                <a:cs typeface="メイリオ" panose="020B0604030504040204" pitchFamily="50" charset="-128"/>
              </a:rPr>
              <a:t>(925hPa) </a:t>
            </a:r>
            <a:r>
              <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rPr>
              <a:t>の太平洋高気圧の張り出しと空気の流れ</a:t>
            </a:r>
          </a:p>
        </p:txBody>
      </p:sp>
    </p:spTree>
    <p:extLst>
      <p:ext uri="{BB962C8B-B14F-4D97-AF65-F5344CB8AC3E}">
        <p14:creationId xmlns:p14="http://schemas.microsoft.com/office/powerpoint/2010/main" val="346738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1" nodeType="clickEffect">
                                  <p:stCondLst>
                                    <p:cond delay="0"/>
                                  </p:stCondLst>
                                  <p:childTnLst>
                                    <p:animEffect transition="out" filter="wipe(down)">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nodeType="clickEffect">
                                  <p:stCondLst>
                                    <p:cond delay="0"/>
                                  </p:stCondLst>
                                  <p:childTnLst>
                                    <p:animEffect transition="out" filter="wipe(dow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22" presetClass="exit" presetSubtype="4" fill="hold" grpId="1" nodeType="afterEffect">
                                  <p:stCondLst>
                                    <p:cond delay="0"/>
                                  </p:stCondLst>
                                  <p:childTnLst>
                                    <p:animEffect transition="out" filter="wipe(down)">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1000"/>
                            </p:stCondLst>
                            <p:childTnLst>
                              <p:par>
                                <p:cTn id="41" presetID="10" presetClass="exit" presetSubtype="0" fill="hold" grpId="1" nodeType="after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10" grpId="0" animBg="1"/>
      <p:bldP spid="10" grpId="1" animBg="1"/>
      <p:bldP spid="11" grpId="0"/>
      <p:bldP spid="11" grpId="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7FF2988-85C6-5252-D4F9-D947426B76F7}"/>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図 2" descr="http://agora.ex.nii.ac.jp/digital-typhoon/map-s/wnp/201411.png">
            <a:extLst>
              <a:ext uri="{FF2B5EF4-FFF2-40B4-BE49-F238E27FC236}">
                <a16:creationId xmlns:a16="http://schemas.microsoft.com/office/drawing/2014/main" id="{5616F4ED-A2DD-42A3-83D3-B1BBD1CB9168}"/>
              </a:ext>
            </a:extLst>
          </p:cNvPr>
          <p:cNvPicPr/>
          <p:nvPr/>
        </p:nvPicPr>
        <p:blipFill>
          <a:blip r:embed="rId2" cstate="print"/>
          <a:srcRect/>
          <a:stretch>
            <a:fillRect/>
          </a:stretch>
        </p:blipFill>
        <p:spPr bwMode="auto">
          <a:xfrm>
            <a:off x="1124708" y="3550905"/>
            <a:ext cx="3268717" cy="2571147"/>
          </a:xfrm>
          <a:prstGeom prst="rect">
            <a:avLst/>
          </a:prstGeom>
          <a:noFill/>
          <a:ln w="9525">
            <a:noFill/>
            <a:miter lim="800000"/>
            <a:headEnd/>
            <a:tailEnd/>
          </a:ln>
        </p:spPr>
      </p:pic>
      <p:pic>
        <p:nvPicPr>
          <p:cNvPr id="4" name="図 3" descr="G:\Suigai-2014\SST\Lowres\SST_JP_20140820.png">
            <a:extLst>
              <a:ext uri="{FF2B5EF4-FFF2-40B4-BE49-F238E27FC236}">
                <a16:creationId xmlns:a16="http://schemas.microsoft.com/office/drawing/2014/main" id="{008075A9-D41A-1E79-5E31-4C1A1AB4B4A7}"/>
              </a:ext>
            </a:extLst>
          </p:cNvPr>
          <p:cNvPicPr>
            <a:picLocks noChangeAspect="1"/>
          </p:cNvPicPr>
          <p:nvPr/>
        </p:nvPicPr>
        <p:blipFill rotWithShape="1">
          <a:blip r:embed="rId3" cstate="print"/>
          <a:srcRect t="9474"/>
          <a:stretch/>
        </p:blipFill>
        <p:spPr bwMode="auto">
          <a:xfrm>
            <a:off x="5216519" y="3706585"/>
            <a:ext cx="3590030" cy="2663675"/>
          </a:xfrm>
          <a:prstGeom prst="rect">
            <a:avLst/>
          </a:prstGeom>
          <a:noFill/>
          <a:ln w="9525">
            <a:noFill/>
            <a:miter lim="800000"/>
            <a:headEnd/>
            <a:tailEnd/>
          </a:ln>
        </p:spPr>
      </p:pic>
      <p:pic>
        <p:nvPicPr>
          <p:cNvPr id="5" name="図 4" descr="G:\Suigai-2014\SST\Lowres\SST_JP_20140816.png">
            <a:extLst>
              <a:ext uri="{FF2B5EF4-FFF2-40B4-BE49-F238E27FC236}">
                <a16:creationId xmlns:a16="http://schemas.microsoft.com/office/drawing/2014/main" id="{66FC8888-C595-F29C-ECEB-0B237D4963E5}"/>
              </a:ext>
            </a:extLst>
          </p:cNvPr>
          <p:cNvPicPr>
            <a:picLocks noChangeAspect="1"/>
          </p:cNvPicPr>
          <p:nvPr/>
        </p:nvPicPr>
        <p:blipFill rotWithShape="1">
          <a:blip r:embed="rId4" cstate="print"/>
          <a:srcRect t="9647"/>
          <a:stretch/>
        </p:blipFill>
        <p:spPr bwMode="auto">
          <a:xfrm>
            <a:off x="5303972" y="1084985"/>
            <a:ext cx="3415123" cy="2529072"/>
          </a:xfrm>
          <a:prstGeom prst="rect">
            <a:avLst/>
          </a:prstGeom>
          <a:noFill/>
          <a:ln w="9525">
            <a:noFill/>
            <a:miter lim="800000"/>
            <a:headEnd/>
            <a:tailEnd/>
          </a:ln>
        </p:spPr>
      </p:pic>
      <p:sp>
        <p:nvSpPr>
          <p:cNvPr id="6" name="テキスト ボックス 5">
            <a:extLst>
              <a:ext uri="{FF2B5EF4-FFF2-40B4-BE49-F238E27FC236}">
                <a16:creationId xmlns:a16="http://schemas.microsoft.com/office/drawing/2014/main" id="{89127FD6-327C-991C-0A59-2B5FF4828AEF}"/>
              </a:ext>
            </a:extLst>
          </p:cNvPr>
          <p:cNvSpPr txBox="1"/>
          <p:nvPr/>
        </p:nvSpPr>
        <p:spPr>
          <a:xfrm>
            <a:off x="4978866" y="549961"/>
            <a:ext cx="4019942" cy="553998"/>
          </a:xfrm>
          <a:prstGeom prst="rect">
            <a:avLst/>
          </a:prstGeom>
          <a:noFill/>
        </p:spPr>
        <p:txBody>
          <a:bodyPr wrap="square" rtlCol="0">
            <a:spAutoFit/>
          </a:bodyPr>
          <a:lstStyle/>
          <a:p>
            <a:pPr algn="ctr"/>
            <a:r>
              <a:rPr kumimoji="1" lang="ja-JP" altLang="en-US" b="1" dirty="0"/>
              <a:t>海面水温偏差　</a:t>
            </a:r>
            <a:endParaRPr kumimoji="1" lang="en-US" altLang="ja-JP" b="1" dirty="0"/>
          </a:p>
          <a:p>
            <a:pPr algn="ctr"/>
            <a:r>
              <a:rPr kumimoji="1" lang="ja-JP" altLang="en-US" sz="1200" b="1" dirty="0"/>
              <a:t>アメリカ合衆国</a:t>
            </a:r>
            <a:r>
              <a:rPr lang="en-US" altLang="ja-JP" sz="1200" b="1" dirty="0"/>
              <a:t>NCEP</a:t>
            </a:r>
            <a:r>
              <a:rPr lang="ja-JP" altLang="en-US" sz="1200" b="1" dirty="0"/>
              <a:t>全球日別海面水温データより作成</a:t>
            </a:r>
            <a:endParaRPr kumimoji="1" lang="ja-JP" altLang="en-US" b="1" dirty="0"/>
          </a:p>
        </p:txBody>
      </p:sp>
      <p:sp>
        <p:nvSpPr>
          <p:cNvPr id="7" name="テキスト ボックス 6">
            <a:extLst>
              <a:ext uri="{FF2B5EF4-FFF2-40B4-BE49-F238E27FC236}">
                <a16:creationId xmlns:a16="http://schemas.microsoft.com/office/drawing/2014/main" id="{485FD3E5-2DC3-7213-A03C-E122680EE3DC}"/>
              </a:ext>
            </a:extLst>
          </p:cNvPr>
          <p:cNvSpPr txBox="1"/>
          <p:nvPr/>
        </p:nvSpPr>
        <p:spPr>
          <a:xfrm>
            <a:off x="7037613" y="3080657"/>
            <a:ext cx="1147095" cy="338554"/>
          </a:xfrm>
          <a:prstGeom prst="rect">
            <a:avLst/>
          </a:prstGeom>
          <a:solidFill>
            <a:schemeClr val="bg1"/>
          </a:solidFill>
        </p:spPr>
        <p:txBody>
          <a:bodyPr wrap="square" rtlCol="0">
            <a:spAutoFit/>
          </a:bodyPr>
          <a:lstStyle/>
          <a:p>
            <a:pPr algn="ctr"/>
            <a:r>
              <a:rPr kumimoji="1" lang="en-US" altLang="ja-JP" sz="1600" b="1" dirty="0"/>
              <a:t>2014/8/15</a:t>
            </a:r>
            <a:endParaRPr kumimoji="1" lang="ja-JP" altLang="en-US" sz="1600" b="1" dirty="0"/>
          </a:p>
        </p:txBody>
      </p:sp>
      <p:sp>
        <p:nvSpPr>
          <p:cNvPr id="8" name="テキスト ボックス 7">
            <a:extLst>
              <a:ext uri="{FF2B5EF4-FFF2-40B4-BE49-F238E27FC236}">
                <a16:creationId xmlns:a16="http://schemas.microsoft.com/office/drawing/2014/main" id="{78191ECF-DA22-4638-8D61-6C6F0A5ADFD5}"/>
              </a:ext>
            </a:extLst>
          </p:cNvPr>
          <p:cNvSpPr txBox="1"/>
          <p:nvPr/>
        </p:nvSpPr>
        <p:spPr>
          <a:xfrm>
            <a:off x="7037612" y="5851071"/>
            <a:ext cx="1147095" cy="338554"/>
          </a:xfrm>
          <a:prstGeom prst="rect">
            <a:avLst/>
          </a:prstGeom>
          <a:solidFill>
            <a:schemeClr val="bg1"/>
          </a:solidFill>
        </p:spPr>
        <p:txBody>
          <a:bodyPr wrap="square" rtlCol="0">
            <a:spAutoFit/>
          </a:bodyPr>
          <a:lstStyle/>
          <a:p>
            <a:pPr algn="ctr"/>
            <a:r>
              <a:rPr kumimoji="1" lang="en-US" altLang="ja-JP" sz="1600" b="1" dirty="0"/>
              <a:t>2014/8/20</a:t>
            </a:r>
            <a:endParaRPr kumimoji="1" lang="ja-JP" altLang="en-US" sz="1600" b="1" dirty="0"/>
          </a:p>
        </p:txBody>
      </p:sp>
      <p:sp>
        <p:nvSpPr>
          <p:cNvPr id="9" name="テキスト ボックス 8">
            <a:extLst>
              <a:ext uri="{FF2B5EF4-FFF2-40B4-BE49-F238E27FC236}">
                <a16:creationId xmlns:a16="http://schemas.microsoft.com/office/drawing/2014/main" id="{8709CBCF-7313-C10A-FB64-057128090CA1}"/>
              </a:ext>
            </a:extLst>
          </p:cNvPr>
          <p:cNvSpPr txBox="1"/>
          <p:nvPr/>
        </p:nvSpPr>
        <p:spPr>
          <a:xfrm>
            <a:off x="433395" y="1333858"/>
            <a:ext cx="4336190" cy="2031325"/>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台風第</a:t>
            </a: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号が北上した太平洋上の海面水温の低下（青色の負偏差域）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その後の海面水温上昇により，正偏差域へと変化．</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この間に </a:t>
            </a:r>
            <a:r>
              <a:rPr lang="en-US" altLang="ja-JP"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8/16</a:t>
            </a:r>
            <a:r>
              <a:rPr lang="ja-JP" altLang="en-US"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に兵庫県</a:t>
            </a:r>
            <a:r>
              <a:rPr lang="en-US" altLang="ja-JP"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京都府福知山市</a:t>
            </a:r>
            <a:r>
              <a:rPr lang="en-US" altLang="ja-JP"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岐阜県などで豪雨が発生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西日本の太平洋南海上での蒸発量および水蒸気移流の増加に寄与した可能性</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103D19C1-2900-FA47-C07A-3C057F28C63E}"/>
              </a:ext>
            </a:extLst>
          </p:cNvPr>
          <p:cNvSpPr txBox="1"/>
          <p:nvPr/>
        </p:nvSpPr>
        <p:spPr>
          <a:xfrm>
            <a:off x="283864" y="735683"/>
            <a:ext cx="4323596" cy="461665"/>
          </a:xfrm>
          <a:prstGeom prst="rect">
            <a:avLst/>
          </a:prstGeom>
          <a:noFill/>
        </p:spPr>
        <p:txBody>
          <a:bodyPr wrap="square" rtlCol="0">
            <a:spAutoFit/>
          </a:bodyPr>
          <a:lstStyle/>
          <a:p>
            <a:r>
              <a:rPr kumimoji="1" lang="ja-JP" altLang="en-US" sz="2400" b="1" dirty="0"/>
              <a:t>日本付近の海面水温の概況</a:t>
            </a:r>
            <a:endParaRPr kumimoji="1" lang="ja-JP" altLang="en-US" b="1" dirty="0"/>
          </a:p>
        </p:txBody>
      </p:sp>
    </p:spTree>
    <p:extLst>
      <p:ext uri="{BB962C8B-B14F-4D97-AF65-F5344CB8AC3E}">
        <p14:creationId xmlns:p14="http://schemas.microsoft.com/office/powerpoint/2010/main" val="1671872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7FF2988-85C6-5252-D4F9-D947426B76F7}"/>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6" name="図 5" descr="C:\Suigai-2014\IR+wind0_IR1_2014081915.png">
            <a:extLst>
              <a:ext uri="{FF2B5EF4-FFF2-40B4-BE49-F238E27FC236}">
                <a16:creationId xmlns:a16="http://schemas.microsoft.com/office/drawing/2014/main" id="{F15AC0B3-2006-A9CE-6689-E7AB7320C52A}"/>
              </a:ext>
            </a:extLst>
          </p:cNvPr>
          <p:cNvPicPr>
            <a:picLocks noChangeAspect="1"/>
          </p:cNvPicPr>
          <p:nvPr/>
        </p:nvPicPr>
        <p:blipFill rotWithShape="1">
          <a:blip r:embed="rId2" cstate="print"/>
          <a:srcRect t="5433"/>
          <a:stretch/>
        </p:blipFill>
        <p:spPr bwMode="auto">
          <a:xfrm>
            <a:off x="501558" y="947057"/>
            <a:ext cx="5597366" cy="5305879"/>
          </a:xfrm>
          <a:prstGeom prst="rect">
            <a:avLst/>
          </a:prstGeom>
          <a:noFill/>
          <a:ln w="9525">
            <a:noFill/>
            <a:miter lim="800000"/>
            <a:headEnd/>
            <a:tailEnd/>
          </a:ln>
        </p:spPr>
      </p:pic>
      <p:pic>
        <p:nvPicPr>
          <p:cNvPr id="7" name="図 6" descr="C:\Suigai-2014\IR+wind3_IR1_2014081915.png">
            <a:extLst>
              <a:ext uri="{FF2B5EF4-FFF2-40B4-BE49-F238E27FC236}">
                <a16:creationId xmlns:a16="http://schemas.microsoft.com/office/drawing/2014/main" id="{2EAD8EA4-62A5-EE91-3374-7F1C5CFEDABB}"/>
              </a:ext>
            </a:extLst>
          </p:cNvPr>
          <p:cNvPicPr>
            <a:picLocks noChangeAspect="1"/>
          </p:cNvPicPr>
          <p:nvPr/>
        </p:nvPicPr>
        <p:blipFill rotWithShape="1">
          <a:blip r:embed="rId3" cstate="print"/>
          <a:srcRect t="5337"/>
          <a:stretch/>
        </p:blipFill>
        <p:spPr bwMode="auto">
          <a:xfrm>
            <a:off x="452788" y="947057"/>
            <a:ext cx="5703388" cy="5406795"/>
          </a:xfrm>
          <a:prstGeom prst="rect">
            <a:avLst/>
          </a:prstGeom>
          <a:noFill/>
          <a:ln w="9525">
            <a:noFill/>
            <a:miter lim="800000"/>
            <a:headEnd/>
            <a:tailEnd/>
          </a:ln>
        </p:spPr>
      </p:pic>
      <p:sp>
        <p:nvSpPr>
          <p:cNvPr id="8" name="円/楕円 6">
            <a:extLst>
              <a:ext uri="{FF2B5EF4-FFF2-40B4-BE49-F238E27FC236}">
                <a16:creationId xmlns:a16="http://schemas.microsoft.com/office/drawing/2014/main" id="{B8E73C71-E712-4ED8-7C2B-D549E3C4BFCA}"/>
              </a:ext>
            </a:extLst>
          </p:cNvPr>
          <p:cNvSpPr/>
          <p:nvPr/>
        </p:nvSpPr>
        <p:spPr>
          <a:xfrm rot="19481641">
            <a:off x="3573180" y="2738853"/>
            <a:ext cx="1093230" cy="760703"/>
          </a:xfrm>
          <a:prstGeom prst="ellipse">
            <a:avLst/>
          </a:prstGeom>
          <a:noFill/>
          <a:ln>
            <a:solidFill>
              <a:srgbClr val="97FD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8B57B0F-6F75-665F-806B-3FAA7F6742FD}"/>
              </a:ext>
            </a:extLst>
          </p:cNvPr>
          <p:cNvSpPr txBox="1"/>
          <p:nvPr/>
        </p:nvSpPr>
        <p:spPr>
          <a:xfrm>
            <a:off x="6304292" y="2125305"/>
            <a:ext cx="2771800" cy="1754326"/>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降水帯を形成する積乱雲</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直下の</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下層風の発散</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降水帯の走向に対して斜め後方</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（南側）</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からの湿った空気の強い流れ</a:t>
            </a:r>
            <a:endParaRPr kumimoji="1"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右矢印 8">
            <a:extLst>
              <a:ext uri="{FF2B5EF4-FFF2-40B4-BE49-F238E27FC236}">
                <a16:creationId xmlns:a16="http://schemas.microsoft.com/office/drawing/2014/main" id="{A061C96E-C2A2-2F6C-F8A3-95C0A67EC006}"/>
              </a:ext>
            </a:extLst>
          </p:cNvPr>
          <p:cNvSpPr/>
          <p:nvPr/>
        </p:nvSpPr>
        <p:spPr>
          <a:xfrm>
            <a:off x="4648108" y="2708920"/>
            <a:ext cx="1656184" cy="288032"/>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11" name="円/楕円 9">
            <a:extLst>
              <a:ext uri="{FF2B5EF4-FFF2-40B4-BE49-F238E27FC236}">
                <a16:creationId xmlns:a16="http://schemas.microsoft.com/office/drawing/2014/main" id="{D5B76673-954C-87CB-028E-9ECFDEB4FF17}"/>
              </a:ext>
            </a:extLst>
          </p:cNvPr>
          <p:cNvSpPr/>
          <p:nvPr/>
        </p:nvSpPr>
        <p:spPr>
          <a:xfrm rot="16004423">
            <a:off x="2958705" y="3842720"/>
            <a:ext cx="2353742" cy="10334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0">
            <a:extLst>
              <a:ext uri="{FF2B5EF4-FFF2-40B4-BE49-F238E27FC236}">
                <a16:creationId xmlns:a16="http://schemas.microsoft.com/office/drawing/2014/main" id="{1D03AAA1-B359-8C4F-3FFB-487D737F5822}"/>
              </a:ext>
            </a:extLst>
          </p:cNvPr>
          <p:cNvSpPr/>
          <p:nvPr/>
        </p:nvSpPr>
        <p:spPr>
          <a:xfrm>
            <a:off x="4648108" y="4359465"/>
            <a:ext cx="1656184" cy="288032"/>
          </a:xfrm>
          <a:prstGeom prst="rightArrow">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1AC3257-90B2-2E3B-7947-425EAB5CE783}"/>
              </a:ext>
            </a:extLst>
          </p:cNvPr>
          <p:cNvSpPr txBox="1"/>
          <p:nvPr/>
        </p:nvSpPr>
        <p:spPr>
          <a:xfrm>
            <a:off x="6304292" y="4278165"/>
            <a:ext cx="2771800"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豊後水道を通過する下層の湿った空気</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43FE7B2F-E68B-A2D9-339A-0FAD8159427A}"/>
              </a:ext>
            </a:extLst>
          </p:cNvPr>
          <p:cNvSpPr txBox="1"/>
          <p:nvPr/>
        </p:nvSpPr>
        <p:spPr>
          <a:xfrm>
            <a:off x="580350" y="597030"/>
            <a:ext cx="7448792" cy="400110"/>
          </a:xfrm>
          <a:prstGeom prst="rect">
            <a:avLst/>
          </a:prstGeom>
          <a:noFill/>
        </p:spPr>
        <p:txBody>
          <a:bodyPr wrap="square" rtlCol="0">
            <a:spAutoFit/>
          </a:bodyPr>
          <a:lstStyle/>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静止気象衛星</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(MTSAT)</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が捉えた発達中の積乱雲群</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5C4955A0-9710-740B-0571-2592F65F3468}"/>
              </a:ext>
            </a:extLst>
          </p:cNvPr>
          <p:cNvSpPr txBox="1"/>
          <p:nvPr/>
        </p:nvSpPr>
        <p:spPr>
          <a:xfrm>
            <a:off x="6488094" y="5493282"/>
            <a:ext cx="2562999" cy="738664"/>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風速・湿度データ</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気象庁提供数値予報</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GPV(</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初期値</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メソ解析値データ</a:t>
            </a:r>
            <a:endParaRPr lang="en-US" altLang="ja-JP"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1B1EB2E5-9BC2-8F1D-F2D4-39D61257A02E}"/>
              </a:ext>
            </a:extLst>
          </p:cNvPr>
          <p:cNvSpPr txBox="1"/>
          <p:nvPr/>
        </p:nvSpPr>
        <p:spPr>
          <a:xfrm>
            <a:off x="6279293" y="1191890"/>
            <a:ext cx="2771800" cy="369332"/>
          </a:xfrm>
          <a:prstGeom prst="rect">
            <a:avLst/>
          </a:prstGeom>
          <a:noFill/>
        </p:spPr>
        <p:txBody>
          <a:bodyPr wrap="square" rtlCol="0">
            <a:spAutoFit/>
          </a:bodyPr>
          <a:lstStyle/>
          <a:p>
            <a:r>
              <a:rPr kumimoji="1" lang="en-US" altLang="ja-JP" b="1" dirty="0"/>
              <a:t>2014/8/20 0</a:t>
            </a:r>
            <a:r>
              <a:rPr kumimoji="1" lang="ja-JP" altLang="en-US" b="1" dirty="0"/>
              <a:t>時</a:t>
            </a:r>
            <a:r>
              <a:rPr kumimoji="1" lang="en-US" altLang="ja-JP" b="1" dirty="0"/>
              <a:t>(</a:t>
            </a:r>
            <a:r>
              <a:rPr kumimoji="1" lang="ja-JP" altLang="en-US" b="1" dirty="0"/>
              <a:t>日本時間</a:t>
            </a:r>
            <a:r>
              <a:rPr kumimoji="1" lang="en-US" altLang="ja-JP" b="1" dirty="0"/>
              <a:t>)</a:t>
            </a:r>
            <a:endParaRPr kumimoji="1" lang="ja-JP" altLang="en-US" b="1" dirty="0"/>
          </a:p>
        </p:txBody>
      </p:sp>
    </p:spTree>
    <p:extLst>
      <p:ext uri="{BB962C8B-B14F-4D97-AF65-F5344CB8AC3E}">
        <p14:creationId xmlns:p14="http://schemas.microsoft.com/office/powerpoint/2010/main" val="4039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DA7DB522-92A5-B310-6CC5-3F3C64942527}"/>
              </a:ext>
            </a:extLst>
          </p:cNvPr>
          <p:cNvSpPr>
            <a:spLocks noGrp="1"/>
          </p:cNvSpPr>
          <p:nvPr>
            <p:ph sz="quarter" idx="10"/>
          </p:nvPr>
        </p:nvSpPr>
        <p:spPr>
          <a:xfrm>
            <a:off x="145192" y="289633"/>
            <a:ext cx="4600940" cy="260328"/>
          </a:xfrm>
        </p:spPr>
        <p:txBody>
          <a:bodyPr/>
          <a:lstStyle/>
          <a:p>
            <a:r>
              <a:rPr kumimoji="1" lang="en-US" altLang="ja-JP" dirty="0"/>
              <a:t>R6</a:t>
            </a:r>
            <a:r>
              <a:rPr kumimoji="1" lang="ja-JP" altLang="en-US" dirty="0"/>
              <a:t>年度　中国地方防災研究会</a:t>
            </a:r>
            <a:r>
              <a:rPr kumimoji="1" lang="en-US" altLang="ja-JP" dirty="0"/>
              <a:t>/</a:t>
            </a:r>
            <a:r>
              <a:rPr kumimoji="1" lang="ja-JP" altLang="en-US" dirty="0"/>
              <a:t>砂防学会中四国支部シンポジウム</a:t>
            </a:r>
          </a:p>
        </p:txBody>
      </p:sp>
      <p:pic>
        <p:nvPicPr>
          <p:cNvPr id="3" name="Picture 2">
            <a:extLst>
              <a:ext uri="{FF2B5EF4-FFF2-40B4-BE49-F238E27FC236}">
                <a16:creationId xmlns:a16="http://schemas.microsoft.com/office/drawing/2014/main" id="{B800C2C5-39FF-8FFF-A6F2-B9AA1C3EF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045029"/>
            <a:ext cx="6924541" cy="481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a:extLst>
              <a:ext uri="{FF2B5EF4-FFF2-40B4-BE49-F238E27FC236}">
                <a16:creationId xmlns:a16="http://schemas.microsoft.com/office/drawing/2014/main" id="{AEEF529B-88EC-CDE9-DD7B-A1DFFAD3BBA6}"/>
              </a:ext>
            </a:extLst>
          </p:cNvPr>
          <p:cNvSpPr txBox="1">
            <a:spLocks/>
          </p:cNvSpPr>
          <p:nvPr/>
        </p:nvSpPr>
        <p:spPr>
          <a:xfrm>
            <a:off x="540803" y="5976984"/>
            <a:ext cx="8532440" cy="4900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荒木健太郎著</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雲の中で何が起こっているのか </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ベレ出版</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 2014</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より</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DD83D99E-E023-32DC-3676-60E6AD4B6218}"/>
              </a:ext>
            </a:extLst>
          </p:cNvPr>
          <p:cNvSpPr txBox="1"/>
          <p:nvPr/>
        </p:nvSpPr>
        <p:spPr>
          <a:xfrm>
            <a:off x="419100" y="659901"/>
            <a:ext cx="4582884" cy="400110"/>
          </a:xfrm>
          <a:prstGeom prst="rect">
            <a:avLst/>
          </a:prstGeom>
          <a:noFill/>
        </p:spPr>
        <p:txBody>
          <a:bodyPr wrap="square">
            <a:spAutoFit/>
          </a:bodyPr>
          <a:lstStyle/>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線状降水帯の発達の形態</a:t>
            </a:r>
            <a:endParaRPr lang="ja-JP" altLang="en-US" b="1" dirty="0"/>
          </a:p>
        </p:txBody>
      </p:sp>
      <p:sp>
        <p:nvSpPr>
          <p:cNvPr id="7" name="正方形/長方形 6">
            <a:extLst>
              <a:ext uri="{FF2B5EF4-FFF2-40B4-BE49-F238E27FC236}">
                <a16:creationId xmlns:a16="http://schemas.microsoft.com/office/drawing/2014/main" id="{F275BCF0-5460-3A54-CDD7-A4F1A4B8660B}"/>
              </a:ext>
            </a:extLst>
          </p:cNvPr>
          <p:cNvSpPr/>
          <p:nvPr/>
        </p:nvSpPr>
        <p:spPr>
          <a:xfrm>
            <a:off x="3510643" y="1006929"/>
            <a:ext cx="2198914" cy="49040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CF0774D-BF61-ED49-DF85-2E6F84F8EA16}"/>
              </a:ext>
            </a:extLst>
          </p:cNvPr>
          <p:cNvSpPr/>
          <p:nvPr/>
        </p:nvSpPr>
        <p:spPr>
          <a:xfrm>
            <a:off x="5709557" y="1006929"/>
            <a:ext cx="2198914" cy="4904014"/>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9371081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8407</TotalTime>
  <Words>1991</Words>
  <Application>Microsoft Office PowerPoint</Application>
  <PresentationFormat>画面に合わせる (4:3)</PresentationFormat>
  <Paragraphs>209</Paragraphs>
  <Slides>26</Slides>
  <Notes>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26</vt:i4>
      </vt:variant>
    </vt:vector>
  </HeadingPairs>
  <TitlesOfParts>
    <vt:vector size="33" baseType="lpstr">
      <vt:lpstr>Hiragino Sans W3</vt:lpstr>
      <vt:lpstr>Hiragino Sans W4</vt:lpstr>
      <vt:lpstr>メイリオ</vt:lpstr>
      <vt:lpstr>游ゴシック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久保 雄司</dc:creator>
  <cp:lastModifiedBy>Kenji Tanaka</cp:lastModifiedBy>
  <cp:revision>43</cp:revision>
  <dcterms:created xsi:type="dcterms:W3CDTF">2022-06-22T06:17:04Z</dcterms:created>
  <dcterms:modified xsi:type="dcterms:W3CDTF">2024-08-19T15:56:19Z</dcterms:modified>
</cp:coreProperties>
</file>